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21" r:id="rId2"/>
    <p:sldId id="279" r:id="rId3"/>
    <p:sldId id="280" r:id="rId4"/>
    <p:sldId id="281" r:id="rId5"/>
    <p:sldId id="282" r:id="rId6"/>
    <p:sldId id="283" r:id="rId7"/>
    <p:sldId id="300" r:id="rId8"/>
    <p:sldId id="284" r:id="rId9"/>
    <p:sldId id="285" r:id="rId10"/>
    <p:sldId id="295" r:id="rId11"/>
    <p:sldId id="287" r:id="rId12"/>
    <p:sldId id="286" r:id="rId13"/>
    <p:sldId id="288" r:id="rId14"/>
    <p:sldId id="294" r:id="rId15"/>
    <p:sldId id="296" r:id="rId16"/>
    <p:sldId id="289" r:id="rId17"/>
    <p:sldId id="290" r:id="rId18"/>
    <p:sldId id="291" r:id="rId19"/>
    <p:sldId id="297" r:id="rId20"/>
    <p:sldId id="292" r:id="rId21"/>
    <p:sldId id="293" r:id="rId22"/>
    <p:sldId id="298" r:id="rId23"/>
    <p:sldId id="324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1287" autoAdjust="0"/>
  </p:normalViewPr>
  <p:slideViewPr>
    <p:cSldViewPr>
      <p:cViewPr varScale="1">
        <p:scale>
          <a:sx n="105" d="100"/>
          <a:sy n="105" d="100"/>
        </p:scale>
        <p:origin x="80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F4BDF-29B3-45D6-923E-ED0A4D3665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D5FE9-FFA3-4EEF-B3A4-1C20DBA2682D}">
      <dgm:prSet phldrT="[Текст]"/>
      <dgm:spPr/>
      <dgm:t>
        <a:bodyPr/>
        <a:lstStyle/>
        <a:p>
          <a:r>
            <a:rPr lang="ru-RU" dirty="0"/>
            <a:t>Методы исследования</a:t>
          </a:r>
        </a:p>
      </dgm:t>
    </dgm:pt>
    <dgm:pt modelId="{B23424B4-11AE-4F95-A20D-BF610F42EEEE}" type="parTrans" cxnId="{90315F16-3B9F-481A-9B74-47EE542F99B4}">
      <dgm:prSet/>
      <dgm:spPr/>
      <dgm:t>
        <a:bodyPr/>
        <a:lstStyle/>
        <a:p>
          <a:endParaRPr lang="ru-RU"/>
        </a:p>
      </dgm:t>
    </dgm:pt>
    <dgm:pt modelId="{53973B1A-AAF7-4E61-A577-CF3485A5022C}" type="sibTrans" cxnId="{90315F16-3B9F-481A-9B74-47EE542F99B4}">
      <dgm:prSet/>
      <dgm:spPr/>
      <dgm:t>
        <a:bodyPr/>
        <a:lstStyle/>
        <a:p>
          <a:endParaRPr lang="ru-RU"/>
        </a:p>
      </dgm:t>
    </dgm:pt>
    <dgm:pt modelId="{20DF01F5-ABF8-4DB8-AA00-A9B92B5DF8ED}">
      <dgm:prSet phldrT="[Текст]"/>
      <dgm:spPr/>
      <dgm:t>
        <a:bodyPr/>
        <a:lstStyle/>
        <a:p>
          <a:r>
            <a:rPr lang="ru-RU" dirty="0"/>
            <a:t>Статическое</a:t>
          </a:r>
        </a:p>
      </dgm:t>
    </dgm:pt>
    <dgm:pt modelId="{FA3A3891-1C5A-4273-B19C-62102D0098E7}" type="parTrans" cxnId="{DED5CDBD-90D4-467F-AC0E-E13362808CE4}">
      <dgm:prSet/>
      <dgm:spPr/>
      <dgm:t>
        <a:bodyPr/>
        <a:lstStyle/>
        <a:p>
          <a:endParaRPr lang="ru-RU"/>
        </a:p>
      </dgm:t>
    </dgm:pt>
    <dgm:pt modelId="{64E62CFB-1419-4C48-B320-7459AB845644}" type="sibTrans" cxnId="{DED5CDBD-90D4-467F-AC0E-E13362808CE4}">
      <dgm:prSet/>
      <dgm:spPr/>
      <dgm:t>
        <a:bodyPr/>
        <a:lstStyle/>
        <a:p>
          <a:endParaRPr lang="ru-RU"/>
        </a:p>
      </dgm:t>
    </dgm:pt>
    <dgm:pt modelId="{857C8434-22FC-45B8-A6D2-E12534BC06B2}">
      <dgm:prSet phldrT="[Текст]"/>
      <dgm:spPr/>
      <dgm:t>
        <a:bodyPr/>
        <a:lstStyle/>
        <a:p>
          <a:r>
            <a:rPr lang="ru-RU" dirty="0"/>
            <a:t>Динамическое</a:t>
          </a:r>
        </a:p>
      </dgm:t>
    </dgm:pt>
    <dgm:pt modelId="{F6F06504-3469-465A-9E99-CD4B80DAA3F1}" type="parTrans" cxnId="{D679C4A4-E20F-4F87-BF41-3BC7D59FD30C}">
      <dgm:prSet/>
      <dgm:spPr/>
      <dgm:t>
        <a:bodyPr/>
        <a:lstStyle/>
        <a:p>
          <a:endParaRPr lang="ru-RU"/>
        </a:p>
      </dgm:t>
    </dgm:pt>
    <dgm:pt modelId="{CBDFBFDF-DE20-42CF-8185-35207ADC3791}" type="sibTrans" cxnId="{D679C4A4-E20F-4F87-BF41-3BC7D59FD30C}">
      <dgm:prSet/>
      <dgm:spPr/>
      <dgm:t>
        <a:bodyPr/>
        <a:lstStyle/>
        <a:p>
          <a:endParaRPr lang="ru-RU"/>
        </a:p>
      </dgm:t>
    </dgm:pt>
    <dgm:pt modelId="{DC10C8C7-5BDB-4920-A999-9612318B77E5}" type="pres">
      <dgm:prSet presAssocID="{E70F4BDF-29B3-45D6-923E-ED0A4D3665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8F5EC4-8ED3-4530-9571-CDF2E8CB028F}" type="pres">
      <dgm:prSet presAssocID="{E2ED5FE9-FFA3-4EEF-B3A4-1C20DBA2682D}" presName="hierRoot1" presStyleCnt="0"/>
      <dgm:spPr/>
    </dgm:pt>
    <dgm:pt modelId="{B42EE950-91D2-4C71-A635-311DB4DE520C}" type="pres">
      <dgm:prSet presAssocID="{E2ED5FE9-FFA3-4EEF-B3A4-1C20DBA2682D}" presName="composite" presStyleCnt="0"/>
      <dgm:spPr/>
    </dgm:pt>
    <dgm:pt modelId="{086C6F74-80AD-417E-8670-BA7E35C0420A}" type="pres">
      <dgm:prSet presAssocID="{E2ED5FE9-FFA3-4EEF-B3A4-1C20DBA2682D}" presName="background" presStyleLbl="node0" presStyleIdx="0" presStyleCnt="1"/>
      <dgm:spPr/>
    </dgm:pt>
    <dgm:pt modelId="{66286D79-5003-4E2D-94BD-571C9AFDACD1}" type="pres">
      <dgm:prSet presAssocID="{E2ED5FE9-FFA3-4EEF-B3A4-1C20DBA2682D}" presName="text" presStyleLbl="fgAcc0" presStyleIdx="0" presStyleCnt="1" custScaleX="280787">
        <dgm:presLayoutVars>
          <dgm:chPref val="3"/>
        </dgm:presLayoutVars>
      </dgm:prSet>
      <dgm:spPr/>
    </dgm:pt>
    <dgm:pt modelId="{FA5B0473-DF18-494D-A49D-A67F4CA900BB}" type="pres">
      <dgm:prSet presAssocID="{E2ED5FE9-FFA3-4EEF-B3A4-1C20DBA2682D}" presName="hierChild2" presStyleCnt="0"/>
      <dgm:spPr/>
    </dgm:pt>
    <dgm:pt modelId="{38F47B53-A800-4105-A526-0502BE077A59}" type="pres">
      <dgm:prSet presAssocID="{FA3A3891-1C5A-4273-B19C-62102D0098E7}" presName="Name10" presStyleLbl="parChTrans1D2" presStyleIdx="0" presStyleCnt="2"/>
      <dgm:spPr/>
    </dgm:pt>
    <dgm:pt modelId="{30DF0475-20E2-40DA-B372-D395DC2CC348}" type="pres">
      <dgm:prSet presAssocID="{20DF01F5-ABF8-4DB8-AA00-A9B92B5DF8ED}" presName="hierRoot2" presStyleCnt="0"/>
      <dgm:spPr/>
    </dgm:pt>
    <dgm:pt modelId="{6C205323-75AB-4231-998E-28F693B18A03}" type="pres">
      <dgm:prSet presAssocID="{20DF01F5-ABF8-4DB8-AA00-A9B92B5DF8ED}" presName="composite2" presStyleCnt="0"/>
      <dgm:spPr/>
    </dgm:pt>
    <dgm:pt modelId="{921E0135-4A6D-457A-876E-D9BE7E9C788E}" type="pres">
      <dgm:prSet presAssocID="{20DF01F5-ABF8-4DB8-AA00-A9B92B5DF8ED}" presName="background2" presStyleLbl="node2" presStyleIdx="0" presStyleCnt="2"/>
      <dgm:spPr/>
    </dgm:pt>
    <dgm:pt modelId="{EE15FCEA-CD3C-49FB-A4F4-DB4860025BB4}" type="pres">
      <dgm:prSet presAssocID="{20DF01F5-ABF8-4DB8-AA00-A9B92B5DF8ED}" presName="text2" presStyleLbl="fgAcc2" presStyleIdx="0" presStyleCnt="2" custScaleX="203008">
        <dgm:presLayoutVars>
          <dgm:chPref val="3"/>
        </dgm:presLayoutVars>
      </dgm:prSet>
      <dgm:spPr/>
    </dgm:pt>
    <dgm:pt modelId="{D8E7C82E-9C99-4421-9802-3B815D6F9BB9}" type="pres">
      <dgm:prSet presAssocID="{20DF01F5-ABF8-4DB8-AA00-A9B92B5DF8ED}" presName="hierChild3" presStyleCnt="0"/>
      <dgm:spPr/>
    </dgm:pt>
    <dgm:pt modelId="{494834D9-2D64-4F42-AE4F-89610FF7CC9F}" type="pres">
      <dgm:prSet presAssocID="{F6F06504-3469-465A-9E99-CD4B80DAA3F1}" presName="Name10" presStyleLbl="parChTrans1D2" presStyleIdx="1" presStyleCnt="2"/>
      <dgm:spPr/>
    </dgm:pt>
    <dgm:pt modelId="{986919AA-5A37-4CEE-A218-AAB50E361D96}" type="pres">
      <dgm:prSet presAssocID="{857C8434-22FC-45B8-A6D2-E12534BC06B2}" presName="hierRoot2" presStyleCnt="0"/>
      <dgm:spPr/>
    </dgm:pt>
    <dgm:pt modelId="{C3A66B1B-57EB-4A18-B181-74F947A43E1D}" type="pres">
      <dgm:prSet presAssocID="{857C8434-22FC-45B8-A6D2-E12534BC06B2}" presName="composite2" presStyleCnt="0"/>
      <dgm:spPr/>
    </dgm:pt>
    <dgm:pt modelId="{CDA93A0E-D41C-4461-9138-AB722B12E465}" type="pres">
      <dgm:prSet presAssocID="{857C8434-22FC-45B8-A6D2-E12534BC06B2}" presName="background2" presStyleLbl="node2" presStyleIdx="1" presStyleCnt="2"/>
      <dgm:spPr/>
    </dgm:pt>
    <dgm:pt modelId="{EB993B98-1F4C-4DB8-96B8-4A2A5BE2B803}" type="pres">
      <dgm:prSet presAssocID="{857C8434-22FC-45B8-A6D2-E12534BC06B2}" presName="text2" presStyleLbl="fgAcc2" presStyleIdx="1" presStyleCnt="2" custScaleX="222356">
        <dgm:presLayoutVars>
          <dgm:chPref val="3"/>
        </dgm:presLayoutVars>
      </dgm:prSet>
      <dgm:spPr/>
    </dgm:pt>
    <dgm:pt modelId="{A01E1AF4-4C58-4037-9A53-0D57ADFFF779}" type="pres">
      <dgm:prSet presAssocID="{857C8434-22FC-45B8-A6D2-E12534BC06B2}" presName="hierChild3" presStyleCnt="0"/>
      <dgm:spPr/>
    </dgm:pt>
  </dgm:ptLst>
  <dgm:cxnLst>
    <dgm:cxn modelId="{90315F16-3B9F-481A-9B74-47EE542F99B4}" srcId="{E70F4BDF-29B3-45D6-923E-ED0A4D36659D}" destId="{E2ED5FE9-FFA3-4EEF-B3A4-1C20DBA2682D}" srcOrd="0" destOrd="0" parTransId="{B23424B4-11AE-4F95-A20D-BF610F42EEEE}" sibTransId="{53973B1A-AAF7-4E61-A577-CF3485A5022C}"/>
    <dgm:cxn modelId="{6A7D7761-7EEC-49C5-AD61-A39F7FA02B02}" type="presOf" srcId="{857C8434-22FC-45B8-A6D2-E12534BC06B2}" destId="{EB993B98-1F4C-4DB8-96B8-4A2A5BE2B803}" srcOrd="0" destOrd="0" presId="urn:microsoft.com/office/officeart/2005/8/layout/hierarchy1"/>
    <dgm:cxn modelId="{773A7142-A793-495B-A4DD-0CC8929055E7}" type="presOf" srcId="{E70F4BDF-29B3-45D6-923E-ED0A4D36659D}" destId="{DC10C8C7-5BDB-4920-A999-9612318B77E5}" srcOrd="0" destOrd="0" presId="urn:microsoft.com/office/officeart/2005/8/layout/hierarchy1"/>
    <dgm:cxn modelId="{D545C06C-E36E-4E2B-8058-3B1A9CD17066}" type="presOf" srcId="{FA3A3891-1C5A-4273-B19C-62102D0098E7}" destId="{38F47B53-A800-4105-A526-0502BE077A59}" srcOrd="0" destOrd="0" presId="urn:microsoft.com/office/officeart/2005/8/layout/hierarchy1"/>
    <dgm:cxn modelId="{B527D375-A618-49FD-A9C3-87217E75A697}" type="presOf" srcId="{F6F06504-3469-465A-9E99-CD4B80DAA3F1}" destId="{494834D9-2D64-4F42-AE4F-89610FF7CC9F}" srcOrd="0" destOrd="0" presId="urn:microsoft.com/office/officeart/2005/8/layout/hierarchy1"/>
    <dgm:cxn modelId="{FDA1CF81-A4A4-4B6B-9ADA-E71E47E9E400}" type="presOf" srcId="{E2ED5FE9-FFA3-4EEF-B3A4-1C20DBA2682D}" destId="{66286D79-5003-4E2D-94BD-571C9AFDACD1}" srcOrd="0" destOrd="0" presId="urn:microsoft.com/office/officeart/2005/8/layout/hierarchy1"/>
    <dgm:cxn modelId="{D679C4A4-E20F-4F87-BF41-3BC7D59FD30C}" srcId="{E2ED5FE9-FFA3-4EEF-B3A4-1C20DBA2682D}" destId="{857C8434-22FC-45B8-A6D2-E12534BC06B2}" srcOrd="1" destOrd="0" parTransId="{F6F06504-3469-465A-9E99-CD4B80DAA3F1}" sibTransId="{CBDFBFDF-DE20-42CF-8185-35207ADC3791}"/>
    <dgm:cxn modelId="{DED5CDBD-90D4-467F-AC0E-E13362808CE4}" srcId="{E2ED5FE9-FFA3-4EEF-B3A4-1C20DBA2682D}" destId="{20DF01F5-ABF8-4DB8-AA00-A9B92B5DF8ED}" srcOrd="0" destOrd="0" parTransId="{FA3A3891-1C5A-4273-B19C-62102D0098E7}" sibTransId="{64E62CFB-1419-4C48-B320-7459AB845644}"/>
    <dgm:cxn modelId="{0B3A5DD3-8FAB-43F3-8A99-6BD41178D9C5}" type="presOf" srcId="{20DF01F5-ABF8-4DB8-AA00-A9B92B5DF8ED}" destId="{EE15FCEA-CD3C-49FB-A4F4-DB4860025BB4}" srcOrd="0" destOrd="0" presId="urn:microsoft.com/office/officeart/2005/8/layout/hierarchy1"/>
    <dgm:cxn modelId="{599A7E5B-D30B-439C-AFD3-9E1D50BB264C}" type="presParOf" srcId="{DC10C8C7-5BDB-4920-A999-9612318B77E5}" destId="{448F5EC4-8ED3-4530-9571-CDF2E8CB028F}" srcOrd="0" destOrd="0" presId="urn:microsoft.com/office/officeart/2005/8/layout/hierarchy1"/>
    <dgm:cxn modelId="{35B259E1-8E75-468C-9E4B-55D27B363990}" type="presParOf" srcId="{448F5EC4-8ED3-4530-9571-CDF2E8CB028F}" destId="{B42EE950-91D2-4C71-A635-311DB4DE520C}" srcOrd="0" destOrd="0" presId="urn:microsoft.com/office/officeart/2005/8/layout/hierarchy1"/>
    <dgm:cxn modelId="{38404531-2C75-477F-8CC4-F5CAF8C0CE60}" type="presParOf" srcId="{B42EE950-91D2-4C71-A635-311DB4DE520C}" destId="{086C6F74-80AD-417E-8670-BA7E35C0420A}" srcOrd="0" destOrd="0" presId="urn:microsoft.com/office/officeart/2005/8/layout/hierarchy1"/>
    <dgm:cxn modelId="{9634A0A6-7B9E-42DB-8E23-A9B38D7134AB}" type="presParOf" srcId="{B42EE950-91D2-4C71-A635-311DB4DE520C}" destId="{66286D79-5003-4E2D-94BD-571C9AFDACD1}" srcOrd="1" destOrd="0" presId="urn:microsoft.com/office/officeart/2005/8/layout/hierarchy1"/>
    <dgm:cxn modelId="{650B2348-C63C-4A2B-9D3B-CFAF57063A68}" type="presParOf" srcId="{448F5EC4-8ED3-4530-9571-CDF2E8CB028F}" destId="{FA5B0473-DF18-494D-A49D-A67F4CA900BB}" srcOrd="1" destOrd="0" presId="urn:microsoft.com/office/officeart/2005/8/layout/hierarchy1"/>
    <dgm:cxn modelId="{493AE175-394B-4D22-A58F-D2292DC4D574}" type="presParOf" srcId="{FA5B0473-DF18-494D-A49D-A67F4CA900BB}" destId="{38F47B53-A800-4105-A526-0502BE077A59}" srcOrd="0" destOrd="0" presId="urn:microsoft.com/office/officeart/2005/8/layout/hierarchy1"/>
    <dgm:cxn modelId="{F4E9D17E-AC4A-4379-9233-EC0A5AD1A290}" type="presParOf" srcId="{FA5B0473-DF18-494D-A49D-A67F4CA900BB}" destId="{30DF0475-20E2-40DA-B372-D395DC2CC348}" srcOrd="1" destOrd="0" presId="urn:microsoft.com/office/officeart/2005/8/layout/hierarchy1"/>
    <dgm:cxn modelId="{B96117EB-63A4-41CB-A679-9FB00584261D}" type="presParOf" srcId="{30DF0475-20E2-40DA-B372-D395DC2CC348}" destId="{6C205323-75AB-4231-998E-28F693B18A03}" srcOrd="0" destOrd="0" presId="urn:microsoft.com/office/officeart/2005/8/layout/hierarchy1"/>
    <dgm:cxn modelId="{CDE15F7C-1E22-4B37-9380-332BF89E6208}" type="presParOf" srcId="{6C205323-75AB-4231-998E-28F693B18A03}" destId="{921E0135-4A6D-457A-876E-D9BE7E9C788E}" srcOrd="0" destOrd="0" presId="urn:microsoft.com/office/officeart/2005/8/layout/hierarchy1"/>
    <dgm:cxn modelId="{500EAECF-AFFB-44AB-96F9-8942809A5D0E}" type="presParOf" srcId="{6C205323-75AB-4231-998E-28F693B18A03}" destId="{EE15FCEA-CD3C-49FB-A4F4-DB4860025BB4}" srcOrd="1" destOrd="0" presId="urn:microsoft.com/office/officeart/2005/8/layout/hierarchy1"/>
    <dgm:cxn modelId="{4B5CFA5D-BB9D-4C8F-A67C-B74567E9259E}" type="presParOf" srcId="{30DF0475-20E2-40DA-B372-D395DC2CC348}" destId="{D8E7C82E-9C99-4421-9802-3B815D6F9BB9}" srcOrd="1" destOrd="0" presId="urn:microsoft.com/office/officeart/2005/8/layout/hierarchy1"/>
    <dgm:cxn modelId="{B3E36713-C0C0-43ED-A915-AC3ADD1A723B}" type="presParOf" srcId="{FA5B0473-DF18-494D-A49D-A67F4CA900BB}" destId="{494834D9-2D64-4F42-AE4F-89610FF7CC9F}" srcOrd="2" destOrd="0" presId="urn:microsoft.com/office/officeart/2005/8/layout/hierarchy1"/>
    <dgm:cxn modelId="{CF0BF0B5-2E6C-432A-A783-EB800681DDE9}" type="presParOf" srcId="{FA5B0473-DF18-494D-A49D-A67F4CA900BB}" destId="{986919AA-5A37-4CEE-A218-AAB50E361D96}" srcOrd="3" destOrd="0" presId="urn:microsoft.com/office/officeart/2005/8/layout/hierarchy1"/>
    <dgm:cxn modelId="{71C96379-9A86-48BC-B495-14B04A224FDA}" type="presParOf" srcId="{986919AA-5A37-4CEE-A218-AAB50E361D96}" destId="{C3A66B1B-57EB-4A18-B181-74F947A43E1D}" srcOrd="0" destOrd="0" presId="urn:microsoft.com/office/officeart/2005/8/layout/hierarchy1"/>
    <dgm:cxn modelId="{55FAC96E-E756-4263-A23F-84CB5CC1F01D}" type="presParOf" srcId="{C3A66B1B-57EB-4A18-B181-74F947A43E1D}" destId="{CDA93A0E-D41C-4461-9138-AB722B12E465}" srcOrd="0" destOrd="0" presId="urn:microsoft.com/office/officeart/2005/8/layout/hierarchy1"/>
    <dgm:cxn modelId="{38D9D08B-04DC-43D7-8C99-18C387209690}" type="presParOf" srcId="{C3A66B1B-57EB-4A18-B181-74F947A43E1D}" destId="{EB993B98-1F4C-4DB8-96B8-4A2A5BE2B803}" srcOrd="1" destOrd="0" presId="urn:microsoft.com/office/officeart/2005/8/layout/hierarchy1"/>
    <dgm:cxn modelId="{3E00A14F-6A20-49CA-A189-08B0376A0FB6}" type="presParOf" srcId="{986919AA-5A37-4CEE-A218-AAB50E361D96}" destId="{A01E1AF4-4C58-4037-9A53-0D57ADFFF7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834D9-2D64-4F42-AE4F-89610FF7CC9F}">
      <dsp:nvSpPr>
        <dsp:cNvPr id="0" name=""/>
        <dsp:cNvSpPr/>
      </dsp:nvSpPr>
      <dsp:spPr>
        <a:xfrm>
          <a:off x="2967105" y="789660"/>
          <a:ext cx="1398869" cy="36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90"/>
              </a:lnTo>
              <a:lnTo>
                <a:pt x="1398869" y="246190"/>
              </a:lnTo>
              <a:lnTo>
                <a:pt x="1398869" y="3612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47B53-A800-4105-A526-0502BE077A59}">
      <dsp:nvSpPr>
        <dsp:cNvPr id="0" name=""/>
        <dsp:cNvSpPr/>
      </dsp:nvSpPr>
      <dsp:spPr>
        <a:xfrm>
          <a:off x="1448069" y="789660"/>
          <a:ext cx="1519036" cy="361263"/>
        </a:xfrm>
        <a:custGeom>
          <a:avLst/>
          <a:gdLst/>
          <a:ahLst/>
          <a:cxnLst/>
          <a:rect l="0" t="0" r="0" b="0"/>
          <a:pathLst>
            <a:path>
              <a:moveTo>
                <a:pt x="1519036" y="0"/>
              </a:moveTo>
              <a:lnTo>
                <a:pt x="1519036" y="246190"/>
              </a:lnTo>
              <a:lnTo>
                <a:pt x="0" y="246190"/>
              </a:lnTo>
              <a:lnTo>
                <a:pt x="0" y="3612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6F74-80AD-417E-8670-BA7E35C0420A}">
      <dsp:nvSpPr>
        <dsp:cNvPr id="0" name=""/>
        <dsp:cNvSpPr/>
      </dsp:nvSpPr>
      <dsp:spPr>
        <a:xfrm>
          <a:off x="1223182" y="883"/>
          <a:ext cx="3487847" cy="788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86D79-5003-4E2D-94BD-571C9AFDACD1}">
      <dsp:nvSpPr>
        <dsp:cNvPr id="0" name=""/>
        <dsp:cNvSpPr/>
      </dsp:nvSpPr>
      <dsp:spPr>
        <a:xfrm>
          <a:off x="1361200" y="132001"/>
          <a:ext cx="3487847" cy="788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Методы исследования</a:t>
          </a:r>
        </a:p>
      </dsp:txBody>
      <dsp:txXfrm>
        <a:off x="1384302" y="155103"/>
        <a:ext cx="3441643" cy="742572"/>
      </dsp:txXfrm>
    </dsp:sp>
    <dsp:sp modelId="{921E0135-4A6D-457A-876E-D9BE7E9C788E}">
      <dsp:nvSpPr>
        <dsp:cNvPr id="0" name=""/>
        <dsp:cNvSpPr/>
      </dsp:nvSpPr>
      <dsp:spPr>
        <a:xfrm>
          <a:off x="187218" y="1150924"/>
          <a:ext cx="2521701" cy="788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5FCEA-CD3C-49FB-A4F4-DB4860025BB4}">
      <dsp:nvSpPr>
        <dsp:cNvPr id="0" name=""/>
        <dsp:cNvSpPr/>
      </dsp:nvSpPr>
      <dsp:spPr>
        <a:xfrm>
          <a:off x="325237" y="1282041"/>
          <a:ext cx="2521701" cy="788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Статическое</a:t>
          </a:r>
        </a:p>
      </dsp:txBody>
      <dsp:txXfrm>
        <a:off x="348339" y="1305143"/>
        <a:ext cx="2475497" cy="742572"/>
      </dsp:txXfrm>
    </dsp:sp>
    <dsp:sp modelId="{CDA93A0E-D41C-4461-9138-AB722B12E465}">
      <dsp:nvSpPr>
        <dsp:cNvPr id="0" name=""/>
        <dsp:cNvSpPr/>
      </dsp:nvSpPr>
      <dsp:spPr>
        <a:xfrm>
          <a:off x="2984956" y="1150924"/>
          <a:ext cx="2762035" cy="788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93B98-1F4C-4DB8-96B8-4A2A5BE2B803}">
      <dsp:nvSpPr>
        <dsp:cNvPr id="0" name=""/>
        <dsp:cNvSpPr/>
      </dsp:nvSpPr>
      <dsp:spPr>
        <a:xfrm>
          <a:off x="3122975" y="1282041"/>
          <a:ext cx="2762035" cy="788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Динамическое</a:t>
          </a:r>
        </a:p>
      </dsp:txBody>
      <dsp:txXfrm>
        <a:off x="3146077" y="1305143"/>
        <a:ext cx="2715831" cy="74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CCE4-5055-46E4-AE08-B49D6FC98E84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3851-1C33-44AC-A01F-E7F1DC79E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736D-FEE1-4702-A8F8-174A59AB67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1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 измерить у детей младше 3 лет из-за неполного окостенения головки бедренной кости, и в идеале это измерение следует делать для детей старше 5 лет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4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6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Головка – сфера</a:t>
            </a:r>
            <a:r>
              <a:rPr lang="ru-RU" baseline="0" dirty="0"/>
              <a:t> пониженной </a:t>
            </a:r>
            <a:r>
              <a:rPr lang="ru-RU" baseline="0" dirty="0" err="1"/>
              <a:t>эхогенности</a:t>
            </a:r>
            <a:r>
              <a:rPr lang="ru-RU" baseline="0" dirty="0"/>
              <a:t> над </a:t>
            </a:r>
            <a:r>
              <a:rPr lang="ru-RU" baseline="0" dirty="0" err="1"/>
              <a:t>гипоэхогенным</a:t>
            </a:r>
            <a:r>
              <a:rPr lang="ru-RU" baseline="0" dirty="0"/>
              <a:t> </a:t>
            </a:r>
            <a:r>
              <a:rPr lang="ru-RU" baseline="0" dirty="0" err="1"/>
              <a:t>трехлучевым</a:t>
            </a:r>
            <a:r>
              <a:rPr lang="ru-RU" baseline="0" dirty="0"/>
              <a:t> хрящом. </a:t>
            </a:r>
            <a:r>
              <a:rPr lang="ru-RU" baseline="0" dirty="0" err="1"/>
              <a:t>Трехлучевой</a:t>
            </a:r>
            <a:r>
              <a:rPr lang="ru-RU" baseline="0" dirty="0"/>
              <a:t> хрящ – центр и самая глубокая часть вертлужной впадины. От верхней части вертлужной впадины вверх идет крыло </a:t>
            </a:r>
            <a:r>
              <a:rPr lang="ru-RU" baseline="0" dirty="0" err="1"/>
              <a:t>подвхдошной</a:t>
            </a:r>
            <a:r>
              <a:rPr lang="ru-RU" baseline="0" dirty="0"/>
              <a:t> кости. Мыс – место соединения крыла подвздошной кости и крыши вертлужной впадины. Базовая линия (</a:t>
            </a:r>
            <a:r>
              <a:rPr lang="ru-RU" baseline="0" dirty="0" err="1"/>
              <a:t>линия</a:t>
            </a:r>
            <a:r>
              <a:rPr lang="ru-RU" baseline="0" dirty="0"/>
              <a:t> подвздошной кости) проводится вдоль крыла подвздошной кости перпендикулярно гребню подвздошной кости. Линия крыши вертлужной впадины проводится от мыса до нижнего края вертлужной впадины вдоль костной крыши.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меньше угол альфа, тем мельче костная вертлужная впадина с соответственно повышенной степенью дисплазии. Чем меньше угол бета, тем меньше хрящевое покрытие, что свидетельствует о лучшем сдерживании кости. Увеличенный угол бета отражает смещение головки бедренной кости кверху.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/>
              <a:t>Чем острее мыс, тем более зрелое бедро.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Головка между проксимальным участком бедра и седалищной костью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образуют V-образную форму с приведением бедра и U-образную форму с отведением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295" y="450125"/>
            <a:ext cx="1560504" cy="11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00048"/>
            <a:ext cx="6215106" cy="2338255"/>
          </a:xfrm>
        </p:spPr>
        <p:txBody>
          <a:bodyPr>
            <a:normAutofit/>
          </a:bodyPr>
          <a:lstStyle/>
          <a:p>
            <a:r>
              <a:rPr lang="ru-RU" sz="2800" b="1" dirty="0"/>
              <a:t>Дисплазия тазобедренного сустава (Врожденный вывих бедра): дети</a:t>
            </a:r>
            <a:br>
              <a:rPr lang="ru-RU" sz="3000" dirty="0"/>
            </a:br>
            <a:r>
              <a:rPr lang="ru-RU" sz="3000" dirty="0"/>
              <a:t>Часть </a:t>
            </a:r>
            <a:r>
              <a:rPr lang="en-US" sz="3000" dirty="0"/>
              <a:t>2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286130"/>
            <a:ext cx="4554149" cy="1314450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Выполнила: </a:t>
            </a:r>
          </a:p>
          <a:p>
            <a:pPr algn="r">
              <a:lnSpc>
                <a:spcPct val="11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Ординатор кафедры лучевой диагностики ИПО</a:t>
            </a:r>
          </a:p>
          <a:p>
            <a:pPr algn="r"/>
            <a:r>
              <a:rPr lang="ru-RU" altLang="ru-RU" b="1" dirty="0" err="1">
                <a:solidFill>
                  <a:schemeClr val="tx1"/>
                </a:solidFill>
              </a:rPr>
              <a:t>Мокрецова</a:t>
            </a:r>
            <a:r>
              <a:rPr lang="ru-RU" altLang="ru-RU" b="1" dirty="0">
                <a:solidFill>
                  <a:schemeClr val="tx1"/>
                </a:solidFill>
              </a:rPr>
              <a:t> Мария Юрьевна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"/>
            <a:ext cx="6858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ФГБОУ ВО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им. проф. В.Ф. Войно-Ясенецкого Минздрава РФ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Кафедра лучевой диагностики ИПО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61166" y="4843465"/>
            <a:ext cx="192882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ru-RU" altLang="ru-RU" dirty="0">
                <a:latin typeface="Corbel" pitchFamily="34" charset="0"/>
              </a:rPr>
              <a:t>Красноярск, 202</a:t>
            </a:r>
            <a:r>
              <a:rPr lang="en-US" altLang="ru-RU" dirty="0">
                <a:latin typeface="Corbel" pitchFamily="34" charset="0"/>
              </a:rPr>
              <a:t>3</a:t>
            </a:r>
            <a:endParaRPr lang="ru-RU" altLang="ru-RU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2932070"/>
            <a:ext cx="1571601" cy="22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24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Статическое (морфологическое) исследование тазобедренного сустава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Описывает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глубину и форму вертлужной впадины </a:t>
            </a:r>
          </a:p>
          <a:p>
            <a:r>
              <a:rPr lang="ru-RU" sz="2000" dirty="0"/>
              <a:t>Ребенок лежит на боку со слегка согнутыми коленями, тазобедренный сустав либо разогнут и бедро повернуто внутрь, либо согнут на 90°</a:t>
            </a:r>
          </a:p>
          <a:p>
            <a:r>
              <a:rPr lang="ru-RU" sz="2000" dirty="0"/>
              <a:t>Датчик установлен продольно на латеральной поверхности бедра</a:t>
            </a:r>
          </a:p>
          <a:p>
            <a:r>
              <a:rPr lang="ru-RU" sz="2000" dirty="0"/>
              <a:t>В срез попадают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латеральный край подвздошной кости, вертлужная впадина, лимб и головка бедренной кости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83518"/>
            <a:ext cx="8715404" cy="800100"/>
          </a:xfrm>
        </p:spPr>
        <p:txBody>
          <a:bodyPr>
            <a:noAutofit/>
          </a:bodyPr>
          <a:lstStyle/>
          <a:p>
            <a:r>
              <a:rPr lang="ru-RU" sz="3000" dirty="0"/>
              <a:t>Схематическое изображение анатомии сустава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200151"/>
            <a:ext cx="5000628" cy="3943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FH –</a:t>
            </a:r>
            <a:r>
              <a:rPr lang="ru-RU" dirty="0"/>
              <a:t> головка бедренной кости  </a:t>
            </a:r>
          </a:p>
          <a:p>
            <a:r>
              <a:rPr lang="ru-RU" dirty="0"/>
              <a:t>Т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dirty="0" err="1"/>
              <a:t>гипоэхогенный</a:t>
            </a:r>
            <a:r>
              <a:rPr lang="ru-RU" dirty="0"/>
              <a:t> </a:t>
            </a:r>
            <a:r>
              <a:rPr lang="ru-RU" dirty="0" err="1"/>
              <a:t>трехлучевой</a:t>
            </a:r>
            <a:r>
              <a:rPr lang="ru-RU" dirty="0"/>
              <a:t> хрящ</a:t>
            </a:r>
            <a:endParaRPr lang="en-US" dirty="0"/>
          </a:p>
          <a:p>
            <a:r>
              <a:rPr lang="ru-RU" dirty="0"/>
              <a:t>Мыс </a:t>
            </a:r>
            <a:r>
              <a:rPr lang="en-US" dirty="0"/>
              <a:t>– </a:t>
            </a:r>
            <a:r>
              <a:rPr lang="ru-RU" dirty="0"/>
              <a:t>на стыке крыла подвздошной кости (IL) и костной крыши вертлужной впадины (A).</a:t>
            </a:r>
            <a:endParaRPr lang="en-US" dirty="0"/>
          </a:p>
          <a:p>
            <a:r>
              <a:rPr lang="en-US" dirty="0"/>
              <a:t>L – </a:t>
            </a:r>
            <a:r>
              <a:rPr lang="ru-RU" dirty="0"/>
              <a:t>губа</a:t>
            </a:r>
            <a:endParaRPr lang="en-US" dirty="0"/>
          </a:p>
          <a:p>
            <a:r>
              <a:rPr lang="ru-RU" dirty="0"/>
              <a:t>Угол </a:t>
            </a:r>
            <a:r>
              <a:rPr lang="el-GR" dirty="0"/>
              <a:t>α</a:t>
            </a:r>
            <a:r>
              <a:rPr lang="ru-RU" dirty="0"/>
              <a:t> (угол костной крыши) образован пересечением базовой линии (BL) и линии крыши вертлужной впадины (AL). </a:t>
            </a:r>
            <a:r>
              <a:rPr lang="en-US" b="1" dirty="0"/>
              <a:t>N:</a:t>
            </a:r>
            <a:r>
              <a:rPr lang="ru-RU" b="1" dirty="0"/>
              <a:t> </a:t>
            </a:r>
            <a:r>
              <a:rPr lang="en-US" b="1" dirty="0"/>
              <a:t>&gt;</a:t>
            </a:r>
            <a:r>
              <a:rPr lang="ru-RU" b="1" dirty="0"/>
              <a:t>60° </a:t>
            </a:r>
            <a:endParaRPr lang="en-US" b="1" dirty="0"/>
          </a:p>
          <a:p>
            <a:r>
              <a:rPr lang="ru-RU" dirty="0"/>
              <a:t>Угол </a:t>
            </a:r>
            <a:r>
              <a:rPr lang="el-GR" dirty="0"/>
              <a:t>β</a:t>
            </a:r>
            <a:r>
              <a:rPr lang="ru-RU" dirty="0"/>
              <a:t> (угол хрящевой крыши) образуется пересечением базовой линии с линией губы вертлужной впадины(LL). </a:t>
            </a:r>
            <a:r>
              <a:rPr lang="en-US" b="1" dirty="0"/>
              <a:t>N: &lt;</a:t>
            </a:r>
            <a:r>
              <a:rPr lang="ru-RU" b="1" dirty="0"/>
              <a:t>55°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68225"/>
            <a:ext cx="4038600" cy="323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4"/>
            <a:ext cx="8686800" cy="800100"/>
          </a:xfrm>
        </p:spPr>
        <p:txBody>
          <a:bodyPr>
            <a:noAutofit/>
          </a:bodyPr>
          <a:lstStyle/>
          <a:p>
            <a:r>
              <a:rPr lang="ru-RU" sz="3000" dirty="0"/>
              <a:t>Эхограмма нормального тазобедренного сустава младенца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79031" y="1124266"/>
            <a:ext cx="3393369" cy="382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64070"/>
            <a:ext cx="4038600" cy="18573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Мыс четко очерчен, костная крыша вертлужной впадины крутая. </a:t>
            </a:r>
          </a:p>
          <a:p>
            <a:r>
              <a:rPr lang="ru-RU" dirty="0"/>
              <a:t>Центр окостенения головки бедренной кости еще не сформировался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24"/>
            <a:ext cx="8392446" cy="800100"/>
          </a:xfrm>
        </p:spPr>
        <p:txBody>
          <a:bodyPr>
            <a:noAutofit/>
          </a:bodyPr>
          <a:lstStyle/>
          <a:p>
            <a:r>
              <a:rPr lang="ru-RU" sz="3000" dirty="0"/>
              <a:t>Эхограмма незрелого тазобедренного сустава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9010" y="1428743"/>
            <a:ext cx="3805401" cy="36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Мыс округлый, </a:t>
            </a:r>
            <a:r>
              <a:rPr lang="ru-RU" dirty="0" err="1"/>
              <a:t>уплощен</a:t>
            </a:r>
            <a:r>
              <a:rPr lang="ru-RU" dirty="0"/>
              <a:t>, вертлужная впадина неглубокая. </a:t>
            </a:r>
          </a:p>
          <a:p>
            <a:r>
              <a:rPr lang="ru-RU" dirty="0"/>
              <a:t>Продолжение базовой линии делит головку бедренной кости пополам, и в этом положении (приведение) подвывих не наблюдается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500576"/>
            <a:ext cx="9144000" cy="642924"/>
          </a:xfrm>
        </p:spPr>
        <p:txBody>
          <a:bodyPr>
            <a:normAutofit/>
          </a:bodyPr>
          <a:lstStyle/>
          <a:p>
            <a:r>
              <a:rPr lang="ru-RU" sz="2400" dirty="0"/>
              <a:t>Таблица. Ультразвуковая классификация ТБС (Граф, 1987 г.)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" y="3"/>
          <a:ext cx="9144001" cy="457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388">
                <a:tc>
                  <a:txBody>
                    <a:bodyPr/>
                    <a:lstStyle/>
                    <a:p>
                      <a:r>
                        <a:rPr lang="ru-RU" sz="2000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Угол </a:t>
                      </a:r>
                      <a:r>
                        <a:rPr lang="el-GR" sz="2000" dirty="0"/>
                        <a:t>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Угол </a:t>
                      </a:r>
                      <a:r>
                        <a:rPr lang="el-GR" sz="2000" dirty="0"/>
                        <a:t>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37">
                <a:tc>
                  <a:txBody>
                    <a:bodyPr/>
                    <a:lstStyle/>
                    <a:p>
                      <a:r>
                        <a:rPr lang="en-US" sz="2000" dirty="0"/>
                        <a:t>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Зрелый</a:t>
                      </a:r>
                      <a:r>
                        <a:rPr lang="ru-RU" sz="2000" baseline="0" dirty="0"/>
                        <a:t> сустав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04">
                <a:tc>
                  <a:txBody>
                    <a:bodyPr/>
                    <a:lstStyle/>
                    <a:p>
                      <a:r>
                        <a:rPr lang="en-US" sz="2000" dirty="0"/>
                        <a:t>IIA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50–59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Физиологическая незрелость (младше 3 месяцев)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04"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50–59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Задержка </a:t>
                      </a:r>
                      <a:r>
                        <a:rPr lang="ru-RU" sz="2000" dirty="0" err="1"/>
                        <a:t>оссификации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диспластичный</a:t>
                      </a:r>
                      <a:r>
                        <a:rPr lang="ru-RU" sz="2000" dirty="0"/>
                        <a:t> сустав (старше 3 месяцев)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388"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IIC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43–49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77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Критическое состояние</a:t>
                      </a:r>
                      <a:r>
                        <a:rPr lang="ru-RU" sz="2000" baseline="0" dirty="0"/>
                        <a:t>, риск смещения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37"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IID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43–49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Подвывих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37"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43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Вывих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919"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43 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не измеряемый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Вывих, вертлужная губа между головкой бедренной</a:t>
                      </a:r>
                      <a:r>
                        <a:rPr lang="ru-RU" sz="2000" baseline="0" dirty="0"/>
                        <a:t> кости и вертлужной впадиной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62"/>
            <a:ext cx="8229600" cy="800100"/>
          </a:xfrm>
        </p:spPr>
        <p:txBody>
          <a:bodyPr>
            <a:normAutofit/>
          </a:bodyPr>
          <a:lstStyle/>
          <a:p>
            <a:r>
              <a:rPr lang="ru-RU" sz="3600" dirty="0"/>
              <a:t>Положение головки бедренной кости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нормальном ТБС </a:t>
            </a:r>
            <a:r>
              <a:rPr lang="ru-RU" dirty="0">
                <a:solidFill>
                  <a:srgbClr val="C00000"/>
                </a:solidFill>
              </a:rPr>
              <a:t>минимум половина головки </a:t>
            </a:r>
            <a:r>
              <a:rPr lang="ru-RU" dirty="0"/>
              <a:t>бедренной кости лежит </a:t>
            </a:r>
            <a:r>
              <a:rPr lang="ru-RU" dirty="0">
                <a:solidFill>
                  <a:srgbClr val="C00000"/>
                </a:solidFill>
              </a:rPr>
              <a:t>в вертлужной впадине</a:t>
            </a:r>
            <a:r>
              <a:rPr lang="ru-RU" dirty="0"/>
              <a:t>. </a:t>
            </a:r>
          </a:p>
          <a:p>
            <a:r>
              <a:rPr lang="ru-RU" dirty="0"/>
              <a:t>Оценивается объем головки бедренной кости, которая находится </a:t>
            </a:r>
            <a:r>
              <a:rPr lang="ru-RU" b="1" dirty="0"/>
              <a:t>ниже базовой линии</a:t>
            </a:r>
            <a:r>
              <a:rPr lang="ru-RU" dirty="0"/>
              <a:t>. </a:t>
            </a:r>
          </a:p>
          <a:p>
            <a:r>
              <a:rPr lang="ru-RU" dirty="0"/>
              <a:t>Продолжение линии должно пересекать хрящевую головку бедренной кости пополам. </a:t>
            </a:r>
          </a:p>
          <a:p>
            <a:r>
              <a:rPr lang="ru-RU" dirty="0"/>
              <a:t>С </a:t>
            </a:r>
            <a:r>
              <a:rPr lang="ru-RU" dirty="0">
                <a:solidFill>
                  <a:srgbClr val="C00000"/>
                </a:solidFill>
              </a:rPr>
              <a:t>увеличением подвывиха процент покрытия </a:t>
            </a:r>
            <a:r>
              <a:rPr lang="ru-RU" dirty="0"/>
              <a:t>головки бедренной кости </a:t>
            </a:r>
            <a:r>
              <a:rPr lang="ru-RU" dirty="0">
                <a:solidFill>
                  <a:srgbClr val="C00000"/>
                </a:solidFill>
              </a:rPr>
              <a:t>уменьшается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500" y="1500181"/>
            <a:ext cx="3713746" cy="35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85932"/>
            <a:ext cx="4210080" cy="2857519"/>
          </a:xfrm>
        </p:spPr>
        <p:txBody>
          <a:bodyPr>
            <a:normAutofit/>
          </a:bodyPr>
          <a:lstStyle/>
          <a:p>
            <a:r>
              <a:rPr lang="ru-RU" dirty="0"/>
              <a:t>Подвывих</a:t>
            </a:r>
          </a:p>
          <a:p>
            <a:r>
              <a:rPr lang="ru-RU" dirty="0"/>
              <a:t>Мыс слегка закруглен</a:t>
            </a:r>
          </a:p>
          <a:p>
            <a:r>
              <a:rPr lang="en-US" dirty="0"/>
              <a:t>~</a:t>
            </a:r>
            <a:r>
              <a:rPr lang="ru-RU" dirty="0"/>
              <a:t> 25% головки бедренной кости находится в пределах костной вертлужной впадины. </a:t>
            </a:r>
          </a:p>
          <a:p>
            <a:r>
              <a:rPr lang="ru-RU" dirty="0"/>
              <a:t>Головка бедренной кости </a:t>
            </a:r>
            <a:r>
              <a:rPr lang="ru-RU" dirty="0" err="1"/>
              <a:t>децентрирована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8517787-49AD-1C76-3B72-6C1C1656629E}"/>
              </a:ext>
            </a:extLst>
          </p:cNvPr>
          <p:cNvSpPr txBox="1">
            <a:spLocks/>
          </p:cNvSpPr>
          <p:nvPr/>
        </p:nvSpPr>
        <p:spPr>
          <a:xfrm>
            <a:off x="500034" y="642924"/>
            <a:ext cx="8392446" cy="800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Эхограмма незрелого тазобедренного сустава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278489"/>
            <a:ext cx="3053069" cy="38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7"/>
            <a:ext cx="4038600" cy="2500331"/>
          </a:xfrm>
        </p:spPr>
        <p:txBody>
          <a:bodyPr>
            <a:normAutofit/>
          </a:bodyPr>
          <a:lstStyle/>
          <a:p>
            <a:r>
              <a:rPr lang="ru-RU" dirty="0"/>
              <a:t>Покрытие вертлужной впадины менее 25%. </a:t>
            </a:r>
          </a:p>
          <a:p>
            <a:r>
              <a:rPr lang="ru-RU" dirty="0"/>
              <a:t>Головка бедренной кости  </a:t>
            </a:r>
            <a:r>
              <a:rPr lang="ru-RU" dirty="0" err="1"/>
              <a:t>децентрирована</a:t>
            </a:r>
            <a:r>
              <a:rPr lang="ru-RU" dirty="0"/>
              <a:t> и значительно смещена от костной крыши вертлужной впадины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3F54E89-EDEC-6A8C-8BDD-DE6AAEB3E2C2}"/>
              </a:ext>
            </a:extLst>
          </p:cNvPr>
          <p:cNvSpPr txBox="1">
            <a:spLocks/>
          </p:cNvSpPr>
          <p:nvPr/>
        </p:nvSpPr>
        <p:spPr>
          <a:xfrm>
            <a:off x="539552" y="555526"/>
            <a:ext cx="8392446" cy="800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Эхограмма тазобедренного сустава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473275"/>
            <a:ext cx="3057044" cy="36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28808"/>
            <a:ext cx="4038600" cy="2242003"/>
          </a:xfrm>
        </p:spPr>
        <p:txBody>
          <a:bodyPr>
            <a:normAutofit/>
          </a:bodyPr>
          <a:lstStyle/>
          <a:p>
            <a:r>
              <a:rPr lang="ru-RU" dirty="0"/>
              <a:t>Вывих бедра. </a:t>
            </a:r>
          </a:p>
          <a:p>
            <a:r>
              <a:rPr lang="ru-RU" dirty="0"/>
              <a:t>Головка бедренной кости вышла из вертлужной впадины и определяется </a:t>
            </a:r>
            <a:r>
              <a:rPr lang="ru-RU" dirty="0" err="1"/>
              <a:t>заднелатерально</a:t>
            </a:r>
            <a:r>
              <a:rPr lang="ru-RU" dirty="0"/>
              <a:t>, под ягодичными мышцами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60CE7B6-A97F-A119-5DAD-A8C9235128DA}"/>
              </a:ext>
            </a:extLst>
          </p:cNvPr>
          <p:cNvSpPr txBox="1">
            <a:spLocks/>
          </p:cNvSpPr>
          <p:nvPr/>
        </p:nvSpPr>
        <p:spPr>
          <a:xfrm>
            <a:off x="539552" y="555526"/>
            <a:ext cx="8392446" cy="800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Эхограмма тазобедренного сустава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073" y="471507"/>
            <a:ext cx="8463884" cy="800100"/>
          </a:xfrm>
        </p:spPr>
        <p:txBody>
          <a:bodyPr>
            <a:noAutofit/>
          </a:bodyPr>
          <a:lstStyle/>
          <a:p>
            <a:r>
              <a:rPr lang="ru-RU" sz="3000" dirty="0"/>
              <a:t>Динамическое исследование тазобедренного сустава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500180"/>
            <a:ext cx="9144000" cy="33087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Исследование </a:t>
            </a:r>
            <a:r>
              <a:rPr lang="ru-RU" dirty="0">
                <a:solidFill>
                  <a:srgbClr val="C00000"/>
                </a:solidFill>
              </a:rPr>
              <a:t>по методу Графа </a:t>
            </a:r>
            <a:r>
              <a:rPr lang="ru-RU" dirty="0"/>
              <a:t>+ приемы для провоцирования подвывиха/вывиха (</a:t>
            </a:r>
            <a:r>
              <a:rPr lang="ru-RU" dirty="0">
                <a:solidFill>
                  <a:srgbClr val="C00000"/>
                </a:solidFill>
              </a:rPr>
              <a:t>проба </a:t>
            </a:r>
            <a:r>
              <a:rPr lang="ru-RU" dirty="0" err="1">
                <a:solidFill>
                  <a:srgbClr val="C00000"/>
                </a:solidFill>
              </a:rPr>
              <a:t>Барлоу</a:t>
            </a:r>
            <a:r>
              <a:rPr lang="ru-RU" dirty="0"/>
              <a:t>) и вправления вывиха (</a:t>
            </a:r>
            <a:r>
              <a:rPr lang="ru-RU" dirty="0">
                <a:solidFill>
                  <a:srgbClr val="C00000"/>
                </a:solidFill>
              </a:rPr>
              <a:t>проба </a:t>
            </a:r>
            <a:r>
              <a:rPr lang="ru-RU" dirty="0" err="1">
                <a:solidFill>
                  <a:srgbClr val="C00000"/>
                </a:solidFill>
              </a:rPr>
              <a:t>Ортолани</a:t>
            </a:r>
            <a:r>
              <a:rPr lang="ru-RU" dirty="0"/>
              <a:t>)</a:t>
            </a:r>
          </a:p>
          <a:p>
            <a:pPr>
              <a:lnSpc>
                <a:spcPct val="120000"/>
              </a:lnSpc>
            </a:pPr>
            <a:r>
              <a:rPr lang="ru-RU" dirty="0"/>
              <a:t>При выполнении пробы </a:t>
            </a:r>
            <a:r>
              <a:rPr lang="ru-RU" dirty="0" err="1"/>
              <a:t>Барлоу</a:t>
            </a:r>
            <a:r>
              <a:rPr lang="ru-RU" dirty="0"/>
              <a:t> врач ищет  положение головки бедренной кости </a:t>
            </a:r>
            <a:r>
              <a:rPr lang="ru-RU" i="1" dirty="0"/>
              <a:t>кзади по отношению к </a:t>
            </a:r>
            <a:r>
              <a:rPr lang="ru-RU" i="1" dirty="0" err="1"/>
              <a:t>трехлучевому</a:t>
            </a:r>
            <a:r>
              <a:rPr lang="ru-RU" i="1" dirty="0"/>
              <a:t> хрящу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</a:pPr>
            <a:r>
              <a:rPr lang="ru-RU" dirty="0"/>
              <a:t>На срезе головка выглядит меньше, чем при статическом исследовании, и ее увеличение говорит о наличии подвывиха.</a:t>
            </a:r>
          </a:p>
          <a:p>
            <a:pPr>
              <a:lnSpc>
                <a:spcPct val="120000"/>
              </a:lnSpc>
            </a:pPr>
            <a:r>
              <a:rPr lang="ru-RU" dirty="0"/>
              <a:t>Головка бедренной кости смещена от седалищной кости кзади – </a:t>
            </a:r>
            <a:r>
              <a:rPr lang="ru-RU" b="1" dirty="0"/>
              <a:t>положительный результат исследования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842508"/>
            <a:ext cx="2210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Harcke</a:t>
            </a:r>
            <a:r>
              <a:rPr lang="ru-RU" sz="2000" dirty="0"/>
              <a:t>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err="1"/>
              <a:t>al</a:t>
            </a:r>
            <a:r>
              <a:rPr lang="ru-RU" sz="2000" dirty="0"/>
              <a:t>. (1984)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62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Положение линий на рентгенограмме таза в прямой проекции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82443"/>
            <a:ext cx="4038600" cy="30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Младенец, 11 недель. </a:t>
            </a:r>
          </a:p>
          <a:p>
            <a:r>
              <a:rPr lang="ru-RU" dirty="0"/>
              <a:t>Патологические изменения отсутствуют.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Н — линия </a:t>
            </a:r>
            <a:r>
              <a:rPr lang="ru-RU" dirty="0" err="1">
                <a:solidFill>
                  <a:srgbClr val="0070C0"/>
                </a:solidFill>
              </a:rPr>
              <a:t>Хильгенрайнера</a:t>
            </a:r>
            <a:r>
              <a:rPr lang="ru-RU" dirty="0">
                <a:solidFill>
                  <a:srgbClr val="0070C0"/>
                </a:solidFill>
              </a:rPr>
              <a:t>;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Р — линия </a:t>
            </a:r>
            <a:r>
              <a:rPr lang="ru-RU" dirty="0" err="1">
                <a:solidFill>
                  <a:srgbClr val="0070C0"/>
                </a:solidFill>
              </a:rPr>
              <a:t>Перкинса</a:t>
            </a:r>
            <a:r>
              <a:rPr lang="ru-RU" dirty="0">
                <a:solidFill>
                  <a:srgbClr val="0070C0"/>
                </a:solidFill>
              </a:rPr>
              <a:t>;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А — </a:t>
            </a:r>
            <a:r>
              <a:rPr lang="ru-RU" dirty="0" err="1">
                <a:solidFill>
                  <a:srgbClr val="0070C0"/>
                </a:solidFill>
              </a:rPr>
              <a:t>ацетабулярный</a:t>
            </a:r>
            <a:r>
              <a:rPr lang="ru-RU" dirty="0">
                <a:solidFill>
                  <a:srgbClr val="0070C0"/>
                </a:solidFill>
              </a:rPr>
              <a:t> индекс;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S — линия </a:t>
            </a:r>
            <a:r>
              <a:rPr lang="ru-RU" dirty="0" err="1">
                <a:solidFill>
                  <a:srgbClr val="0070C0"/>
                </a:solidFill>
              </a:rPr>
              <a:t>Шентона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10"/>
            <a:ext cx="8229600" cy="800100"/>
          </a:xfrm>
        </p:spPr>
        <p:txBody>
          <a:bodyPr/>
          <a:lstStyle/>
          <a:p>
            <a:r>
              <a:rPr lang="ru-RU" dirty="0"/>
              <a:t>Анатомические ориентиры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3420" y="1285867"/>
            <a:ext cx="3478121" cy="37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357303"/>
            <a:ext cx="4329114" cy="3237319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Эхограмма тазобедренного сустава сделана с приведением бедра и аналогична аксиальному срезу КТ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 –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вышележащие структуры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нижележащие структуры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Lat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латерально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Ph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эпифизарная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пластина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седалищная кость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Med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медиально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477393"/>
            <a:ext cx="3195154" cy="360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14560"/>
            <a:ext cx="4038600" cy="1670499"/>
          </a:xfrm>
        </p:spPr>
        <p:txBody>
          <a:bodyPr>
            <a:normAutofit/>
          </a:bodyPr>
          <a:lstStyle/>
          <a:p>
            <a:r>
              <a:rPr lang="ru-RU" sz="2400" dirty="0"/>
              <a:t>Определяется центр окостенения головки бедренной кости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3883989-6691-FD06-F0B4-A802F66D13A0}"/>
              </a:ext>
            </a:extLst>
          </p:cNvPr>
          <p:cNvSpPr txBox="1">
            <a:spLocks/>
          </p:cNvSpPr>
          <p:nvPr/>
        </p:nvSpPr>
        <p:spPr>
          <a:xfrm>
            <a:off x="500034" y="642924"/>
            <a:ext cx="8392446" cy="800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Эхограмма зрелого тазобедренного сустава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Скрининг дисплазии тазобедренного сустава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1512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Клинический скрининг</a:t>
            </a:r>
            <a:r>
              <a:rPr lang="ru-RU" sz="2400" dirty="0"/>
              <a:t>: специфичность высокая, чувствительность низкая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УЗИ скрининг</a:t>
            </a:r>
            <a:r>
              <a:rPr lang="ru-RU" sz="2400" dirty="0"/>
              <a:t>: чувствительность гораздо выше =</a:t>
            </a:r>
            <a:r>
              <a:rPr lang="en-US" sz="2400" dirty="0"/>
              <a:t>&gt;</a:t>
            </a:r>
            <a:r>
              <a:rPr lang="ru-RU" sz="2400" dirty="0"/>
              <a:t> ложноположительные результаты, чрезмерное лечение дисплазий легкой степени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Продолжение следует…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8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Центрально-краевой угол </a:t>
            </a:r>
            <a:r>
              <a:rPr lang="ru-RU" dirty="0" err="1"/>
              <a:t>Виберга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796" y="1630700"/>
            <a:ext cx="4038600" cy="32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285866"/>
            <a:ext cx="4214810" cy="250033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Горизонтальная линия </a:t>
            </a:r>
            <a:r>
              <a:rPr lang="ru-RU" sz="1800" dirty="0"/>
              <a:t>соединяет центры головок бедренных костей. </a:t>
            </a:r>
            <a:r>
              <a:rPr lang="ru-RU" sz="1800" dirty="0">
                <a:solidFill>
                  <a:srgbClr val="002060"/>
                </a:solidFill>
              </a:rPr>
              <a:t>Перпендикулярно проведена линия </a:t>
            </a:r>
            <a:r>
              <a:rPr lang="ru-RU" sz="1800" dirty="0"/>
              <a:t>через центр головки бедренной кости. </a:t>
            </a:r>
            <a:r>
              <a:rPr lang="ru-RU" sz="1800" dirty="0">
                <a:solidFill>
                  <a:srgbClr val="00B050"/>
                </a:solidFill>
              </a:rPr>
              <a:t>Третья линия </a:t>
            </a:r>
            <a:r>
              <a:rPr lang="ru-RU" sz="1800" dirty="0"/>
              <a:t>соединяет центр головки бедренной кости с самой латеральной точкой вертлужной впадины. Угол определяется пересечением двух последних линий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285866"/>
            <a:ext cx="46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Рентгенограмма таза в прямой проекции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74168"/>
            <a:ext cx="567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Мальчик, 5 лет. Патологические изменения отсутствуют</a:t>
            </a:r>
            <a:r>
              <a:rPr lang="ru-RU" dirty="0"/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728" y="3286130"/>
            <a:ext cx="207170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2500312"/>
            <a:ext cx="17145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571868" y="3071816"/>
            <a:ext cx="214314" cy="21431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4"/>
          <p:cNvSpPr txBox="1">
            <a:spLocks/>
          </p:cNvSpPr>
          <p:nvPr/>
        </p:nvSpPr>
        <p:spPr>
          <a:xfrm>
            <a:off x="4929190" y="3786196"/>
            <a:ext cx="4214810" cy="10001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угол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25°,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20–25° — пограничное значение,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20° — дисплазия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05988"/>
            <a:ext cx="4038600" cy="315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000246"/>
            <a:ext cx="4067204" cy="242889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Девочка, 8 месяцев. </a:t>
            </a:r>
          </a:p>
          <a:p>
            <a:r>
              <a:rPr lang="ru-RU" dirty="0"/>
              <a:t>Левая вертлужная впадина </a:t>
            </a:r>
            <a:r>
              <a:rPr lang="ru-RU" dirty="0" err="1"/>
              <a:t>уплощена</a:t>
            </a:r>
            <a:r>
              <a:rPr lang="ru-RU" dirty="0"/>
              <a:t>, бедро вывихнуто. </a:t>
            </a:r>
          </a:p>
          <a:p>
            <a:r>
              <a:rPr lang="ru-RU" dirty="0"/>
              <a:t>Левый проксимальный центр окостенения бедра уменьшен. </a:t>
            </a:r>
          </a:p>
          <a:p>
            <a:r>
              <a:rPr lang="ru-RU" dirty="0"/>
              <a:t>Знак слезы слева отсутствует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C2AE6232-C88E-EA8B-98FC-E8D1B9780E53}"/>
              </a:ext>
            </a:extLst>
          </p:cNvPr>
          <p:cNvSpPr txBox="1">
            <a:spLocks/>
          </p:cNvSpPr>
          <p:nvPr/>
        </p:nvSpPr>
        <p:spPr>
          <a:xfrm>
            <a:off x="500034" y="642924"/>
            <a:ext cx="7960398" cy="800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/>
              <a:t>Дисплазия левого тазобедренного сустава, рентгенограмма таза в прямой проекции</a:t>
            </a: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Признаки дисплазии тазобедренного сустава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Проксимальный отдел бедренной кости </a:t>
            </a:r>
            <a:r>
              <a:rPr lang="ru-RU" dirty="0"/>
              <a:t>смещен </a:t>
            </a:r>
            <a:r>
              <a:rPr lang="ru-RU" dirty="0" err="1"/>
              <a:t>верхнелатерально</a:t>
            </a:r>
            <a:r>
              <a:rPr lang="ru-RU" dirty="0"/>
              <a:t>;</a:t>
            </a:r>
          </a:p>
          <a:p>
            <a:r>
              <a:rPr lang="ru-RU" dirty="0"/>
              <a:t>Уплощение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вертлужной впадины</a:t>
            </a:r>
            <a:r>
              <a:rPr lang="ru-RU" dirty="0"/>
              <a:t>;</a:t>
            </a:r>
          </a:p>
          <a:p>
            <a:r>
              <a:rPr lang="ru-RU" dirty="0"/>
              <a:t>Отсутствие четко выраженного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латерального края</a:t>
            </a:r>
            <a:r>
              <a:rPr lang="ru-RU" dirty="0"/>
              <a:t>;</a:t>
            </a:r>
          </a:p>
          <a:p>
            <a:r>
              <a:rPr lang="ru-RU" dirty="0"/>
              <a:t>Склероз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верхнелатерального края </a:t>
            </a:r>
            <a:r>
              <a:rPr lang="ru-RU" dirty="0"/>
              <a:t>вертлужной впадины;</a:t>
            </a:r>
          </a:p>
          <a:p>
            <a:r>
              <a:rPr lang="ru-RU" dirty="0"/>
              <a:t>Отсроченная </a:t>
            </a:r>
            <a:r>
              <a:rPr lang="ru-RU" dirty="0" err="1"/>
              <a:t>оссификация</a:t>
            </a:r>
            <a:r>
              <a:rPr lang="ru-RU" dirty="0"/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проксимального эпифиза бедренной кости</a:t>
            </a:r>
            <a:r>
              <a:rPr lang="ru-RU" dirty="0"/>
              <a:t>;</a:t>
            </a:r>
          </a:p>
          <a:p>
            <a:r>
              <a:rPr lang="ru-RU" dirty="0"/>
              <a:t>Отсутствие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фигуры слезы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feb722-cb34-4149-b963-0282b9f535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857238"/>
            <a:ext cx="1015992" cy="101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Фигура слезы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Образуется </a:t>
            </a:r>
            <a:r>
              <a:rPr lang="ru-RU" i="1" dirty="0"/>
              <a:t>дном ямки вертлужной впадины и внутренней кортикальной пластиной</a:t>
            </a:r>
          </a:p>
          <a:p>
            <a:r>
              <a:rPr lang="ru-RU" dirty="0"/>
              <a:t>Отсутствует при рождении</a:t>
            </a:r>
          </a:p>
          <a:p>
            <a:r>
              <a:rPr lang="ru-RU" dirty="0"/>
              <a:t>Стойкий подвывих головки бедренной кости может привести к:</a:t>
            </a:r>
          </a:p>
          <a:p>
            <a:pPr lvl="1"/>
            <a:r>
              <a:rPr lang="ru-RU" dirty="0">
                <a:solidFill>
                  <a:srgbClr val="0070C0"/>
                </a:solidFill>
              </a:rPr>
              <a:t>Задержке появления фигуры слезы</a:t>
            </a:r>
          </a:p>
          <a:p>
            <a:pPr lvl="1"/>
            <a:r>
              <a:rPr lang="ru-RU" dirty="0">
                <a:solidFill>
                  <a:srgbClr val="0070C0"/>
                </a:solidFill>
              </a:rPr>
              <a:t>Расширению фигуры слезы</a:t>
            </a:r>
          </a:p>
          <a:p>
            <a:pPr lvl="1"/>
            <a:r>
              <a:rPr lang="ru-RU" dirty="0">
                <a:solidFill>
                  <a:srgbClr val="0070C0"/>
                </a:solidFill>
              </a:rPr>
              <a:t>Отсутствию линии вертлужной впадины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V-</a:t>
            </a:r>
            <a:r>
              <a:rPr lang="ru-RU" dirty="0">
                <a:solidFill>
                  <a:srgbClr val="0070C0"/>
                </a:solidFill>
              </a:rPr>
              <a:t>образной конфигурации</a:t>
            </a:r>
          </a:p>
          <a:p>
            <a:r>
              <a:rPr lang="ru-RU" dirty="0"/>
              <a:t>Расширение фигуры слезы у детей старшего возраста говорит о скрытой слабовыраженной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нестабильности</a:t>
            </a:r>
          </a:p>
          <a:p>
            <a:r>
              <a:rPr lang="ru-RU" dirty="0"/>
              <a:t>Появление фигуры слезы – признак успешного вправления</a:t>
            </a:r>
          </a:p>
        </p:txBody>
      </p:sp>
      <p:sp>
        <p:nvSpPr>
          <p:cNvPr id="64514" name="AutoShape 2" descr="blob:https://web.telegram.org/29feb722-cb34-4149-b963-0282b9f5350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blob:https://web.telegram.org/29feb722-cb34-4149-b963-0282b9f5350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Ультразвуковое исследование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Недостатки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ru-RU" dirty="0"/>
              <a:t>Неинвазивно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ru-RU" dirty="0"/>
              <a:t>Отсутствие лучевой нагрузки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ru-RU" dirty="0"/>
              <a:t>Доступность аппаратуры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Требуется опытный специалист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105400" y="928676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3500444"/>
            <a:ext cx="8329642" cy="871533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Визуализация хрящевых структур бедра в первые месяцы жизни до окостенения.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24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Техника ультразвукового исследования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304"/>
            <a:ext cx="8229600" cy="1300161"/>
          </a:xfrm>
        </p:spPr>
        <p:txBody>
          <a:bodyPr>
            <a:normAutofit/>
          </a:bodyPr>
          <a:lstStyle/>
          <a:p>
            <a:r>
              <a:rPr lang="ru-RU" sz="2000" dirty="0"/>
              <a:t>До 3х месяцев – линейный датчик 7,5 МГц</a:t>
            </a:r>
          </a:p>
          <a:p>
            <a:r>
              <a:rPr lang="ru-RU" sz="2000" dirty="0"/>
              <a:t>После 3х месяцев – 5 МГц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643042" y="2428874"/>
          <a:ext cx="607223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3281</TotalTime>
  <Words>1064</Words>
  <Application>Microsoft Office PowerPoint</Application>
  <PresentationFormat>Экран (16:9)</PresentationFormat>
  <Paragraphs>157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Corbel</vt:lpstr>
      <vt:lpstr>Georgia</vt:lpstr>
      <vt:lpstr>Trebuchet MS</vt:lpstr>
      <vt:lpstr>Wingdings</vt:lpstr>
      <vt:lpstr>Wingdings 2</vt:lpstr>
      <vt:lpstr>Городская</vt:lpstr>
      <vt:lpstr>Дисплазия тазобедренного сустава (Врожденный вывих бедра): дети Часть 2</vt:lpstr>
      <vt:lpstr>Положение линий на рентгенограмме таза в прямой проекции</vt:lpstr>
      <vt:lpstr>Центрально-краевой угол Виберга</vt:lpstr>
      <vt:lpstr>Презентация PowerPoint</vt:lpstr>
      <vt:lpstr>Признаки дисплазии тазобедренного сустава</vt:lpstr>
      <vt:lpstr>Фигура слезы</vt:lpstr>
      <vt:lpstr>Ультразвуковое исследование</vt:lpstr>
      <vt:lpstr>УЗИ</vt:lpstr>
      <vt:lpstr>Техника ультразвукового исследования</vt:lpstr>
      <vt:lpstr>Статическое (морфологическое) исследование тазобедренного сустава</vt:lpstr>
      <vt:lpstr>Схематическое изображение анатомии сустава</vt:lpstr>
      <vt:lpstr>Эхограмма нормального тазобедренного сустава младенца</vt:lpstr>
      <vt:lpstr>Эхограмма незрелого тазобедренного сустава</vt:lpstr>
      <vt:lpstr>Таблица. Ультразвуковая классификация ТБС (Граф, 1987 г.)</vt:lpstr>
      <vt:lpstr>Положение головки бедренной кости</vt:lpstr>
      <vt:lpstr>Презентация PowerPoint</vt:lpstr>
      <vt:lpstr>Презентация PowerPoint</vt:lpstr>
      <vt:lpstr>Презентация PowerPoint</vt:lpstr>
      <vt:lpstr>Динамическое исследование тазобедренного сустава</vt:lpstr>
      <vt:lpstr>Анатомические ориентиры</vt:lpstr>
      <vt:lpstr>Презентация PowerPoint</vt:lpstr>
      <vt:lpstr>Скрининг дисплазии тазобедренного сустава</vt:lpstr>
      <vt:lpstr>Продолжение следует…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Дисплазия тазобедренного сустава (Врожденный вывих бедра): дети</dc:title>
  <dc:creator>Мокрецова М.Ю.</dc:creator>
  <cp:lastModifiedBy>мария мокрецова</cp:lastModifiedBy>
  <cp:revision>346</cp:revision>
  <dcterms:created xsi:type="dcterms:W3CDTF">2023-04-04T07:59:05Z</dcterms:created>
  <dcterms:modified xsi:type="dcterms:W3CDTF">2023-06-10T11:13:59Z</dcterms:modified>
</cp:coreProperties>
</file>