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6" r:id="rId5"/>
    <p:sldId id="276" r:id="rId6"/>
    <p:sldId id="278" r:id="rId7"/>
    <p:sldId id="277" r:id="rId8"/>
    <p:sldId id="281" r:id="rId9"/>
    <p:sldId id="282" r:id="rId10"/>
    <p:sldId id="279" r:id="rId11"/>
    <p:sldId id="283" r:id="rId12"/>
    <p:sldId id="284" r:id="rId13"/>
    <p:sldId id="280" r:id="rId14"/>
    <p:sldId id="285" r:id="rId15"/>
    <p:sldId id="275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068960"/>
            <a:ext cx="7772400" cy="1470025"/>
          </a:xfrm>
        </p:spPr>
        <p:txBody>
          <a:bodyPr>
            <a:noAutofit/>
          </a:bodyPr>
          <a:lstStyle/>
          <a:p>
            <a:pPr hangingPunct="0"/>
            <a:r>
              <a:rPr lang="ru-RU" sz="2000" dirty="0" smtClean="0"/>
              <a:t>Кафедра </a:t>
            </a:r>
            <a:r>
              <a:rPr lang="ru-RU" sz="2000" dirty="0"/>
              <a:t>нервных болезней с курсом медицинской реабилитации ПО</a:t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Тема: </a:t>
            </a:r>
            <a:r>
              <a:rPr lang="ru-RU" sz="2000" dirty="0" smtClean="0"/>
              <a:t>«</a:t>
            </a:r>
            <a:r>
              <a:rPr lang="ru-RU" sz="2000" b="1" dirty="0"/>
              <a:t>Нейропсихологические синдромы при поражении лобных отделов мозга. Значение в клинике. Методы диагностики.</a:t>
            </a:r>
            <a:br>
              <a:rPr lang="ru-RU" sz="2000" b="1" dirty="0"/>
            </a:br>
            <a:r>
              <a:rPr lang="ru-RU" sz="2000" b="1" dirty="0"/>
              <a:t>Синдром поражения гипоталамо-диэнцефальной области мозга</a:t>
            </a:r>
            <a:r>
              <a:rPr lang="ru-RU" sz="2000" b="1" dirty="0" smtClean="0"/>
              <a:t>.»</a:t>
            </a:r>
            <a:r>
              <a:rPr lang="ru-RU" sz="2000" b="1" i="1" dirty="0"/>
              <a:t/>
            </a:r>
            <a:br>
              <a:rPr lang="ru-RU" sz="2000" b="1" i="1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лекция № </a:t>
            </a:r>
            <a:r>
              <a:rPr lang="ru-RU" sz="2000" dirty="0" smtClean="0"/>
              <a:t>5 </a:t>
            </a:r>
            <a:r>
              <a:rPr lang="ru-RU" sz="2000" dirty="0" smtClean="0"/>
              <a:t>по дисциплине Клиническая нейропсихология для </a:t>
            </a:r>
            <a:r>
              <a:rPr lang="ru-RU" sz="2000" dirty="0"/>
              <a:t>студентов </a:t>
            </a:r>
            <a:r>
              <a:rPr lang="ru-RU" sz="2000" dirty="0"/>
              <a:t>4</a:t>
            </a:r>
            <a:r>
              <a:rPr lang="ru-RU" sz="2000" dirty="0" smtClean="0"/>
              <a:t> </a:t>
            </a:r>
            <a:r>
              <a:rPr lang="ru-RU" sz="2000" dirty="0"/>
              <a:t>курса, обучающихся по специальности </a:t>
            </a:r>
            <a:br>
              <a:rPr lang="ru-RU" sz="2000" dirty="0"/>
            </a:br>
            <a:r>
              <a:rPr lang="ru-RU" sz="2000" dirty="0" smtClean="0"/>
              <a:t>030401– </a:t>
            </a:r>
            <a:r>
              <a:rPr lang="ru-RU" sz="2000" dirty="0"/>
              <a:t>Клиническая </a:t>
            </a:r>
            <a:r>
              <a:rPr lang="ru-RU" sz="2000"/>
              <a:t>психология </a:t>
            </a:r>
            <a:r>
              <a:rPr lang="ru-RU" sz="2000" smtClean="0"/>
              <a:t>(очная </a:t>
            </a:r>
            <a:r>
              <a:rPr lang="ru-RU" sz="2000" dirty="0" smtClean="0"/>
              <a:t>форма </a:t>
            </a:r>
            <a:r>
              <a:rPr lang="ru-RU" sz="2000" dirty="0"/>
              <a:t>обучения) </a:t>
            </a:r>
            <a:br>
              <a:rPr lang="ru-RU" sz="2000" dirty="0"/>
            </a:br>
            <a:r>
              <a:rPr lang="ru-RU" sz="2000" dirty="0"/>
              <a:t>Ассистент Безденежных А.Ф.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 </a:t>
            </a:r>
            <a:br>
              <a:rPr lang="ru-RU" sz="2000" dirty="0"/>
            </a:br>
            <a:r>
              <a:rPr lang="ru-RU" sz="2000" dirty="0"/>
              <a:t>Красноярск, 2013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614360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Нарушение произвольных движений. Проблема апраксии при поражении лобных отделов.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525963"/>
          </a:xfrm>
        </p:spPr>
        <p:txBody>
          <a:bodyPr>
            <a:normAutofit/>
          </a:bodyPr>
          <a:lstStyle/>
          <a:p>
            <a:r>
              <a:rPr lang="ru-RU" b="1" dirty="0" smtClean="0"/>
              <a:t>Апраксии</a:t>
            </a:r>
            <a:r>
              <a:rPr lang="ru-RU" dirty="0"/>
              <a:t> – это нарушение произвольных движений и действий при поражении коры головного мозга, не сопровождающееся четкими элементарными двигательными расстройствами (парезы, параличи, нарушение тонуса и т.д.).</a:t>
            </a:r>
          </a:p>
          <a:p>
            <a:pPr lvl="0"/>
            <a:r>
              <a:rPr lang="ru-RU" b="1" dirty="0"/>
              <a:t>Кинетическая апраксия.</a:t>
            </a:r>
            <a:r>
              <a:rPr lang="ru-RU" dirty="0"/>
              <a:t> </a:t>
            </a:r>
            <a:endParaRPr lang="ru-RU" dirty="0" smtClean="0"/>
          </a:p>
          <a:p>
            <a:pPr lvl="0"/>
            <a:r>
              <a:rPr lang="ru-RU" b="1" dirty="0" smtClean="0"/>
              <a:t>Регуляторная </a:t>
            </a:r>
            <a:r>
              <a:rPr lang="ru-RU" b="1" dirty="0"/>
              <a:t>апраксия.</a:t>
            </a:r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70676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Кинетическая апраксия.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 Нижние отделы </a:t>
            </a:r>
            <a:r>
              <a:rPr lang="ru-RU" dirty="0" err="1"/>
              <a:t>премоторной</a:t>
            </a:r>
            <a:r>
              <a:rPr lang="ru-RU" dirty="0"/>
              <a:t> области (нижний лоб). Нарушено плавное переключение с одной операции на другую. Элементарные персеверации – начав движение, Больной застревает (повтор операции). Нарушение письма. Осознают свою несостоятельность. Проба: кулак – ладонь – ребро; заборчики.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717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Регуляторная апраксия.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 Префронтальные отделы мозга. Нарушение речевой регуляции. Страдает контроль за протеканием движений и действий. Больной не может справиться с двигательными заданиями. Возникают системные персеверации (повторение всего действия). Сложность усвоения программы. Теряются навыки. Есть шаблоны и стереотипы, которые остаются. Результат с замыслом не сличаются.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1655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Интеллектуальная деятельность в стадиях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Стадия </a:t>
            </a:r>
            <a:r>
              <a:rPr lang="ru-RU" dirty="0"/>
              <a:t>предварительной ориентировки в условиях задачи</a:t>
            </a:r>
          </a:p>
          <a:p>
            <a:pPr lvl="0"/>
            <a:r>
              <a:rPr lang="ru-RU" dirty="0"/>
              <a:t>Формирование программы алгоритма</a:t>
            </a:r>
          </a:p>
          <a:p>
            <a:pPr lvl="0"/>
            <a:r>
              <a:rPr lang="ru-RU" dirty="0"/>
              <a:t>Непосредственное осуществление различных операций</a:t>
            </a:r>
          </a:p>
          <a:p>
            <a:pPr lvl="0"/>
            <a:r>
              <a:rPr lang="ru-RU" dirty="0"/>
              <a:t>Контроль за промежуточным и конечным результатом</a:t>
            </a:r>
          </a:p>
          <a:p>
            <a:pPr lvl="0"/>
            <a:r>
              <a:rPr lang="ru-RU" dirty="0"/>
              <a:t>Сличение полученного результата с условием задачи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4543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Нарушение мышления при поражениях лобных отделов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/>
              <a:t>Динамические нарушения интеллектуальной деятельности</a:t>
            </a:r>
            <a:r>
              <a:rPr lang="ru-RU" dirty="0"/>
              <a:t>: регуляторные и временные (если какая-нибудь стадия растягивается). Если какая-нибудь стадия выпадает - выпадает операция - </a:t>
            </a:r>
            <a:r>
              <a:rPr lang="ru-RU" dirty="0" err="1"/>
              <a:t>операциональное</a:t>
            </a:r>
            <a:r>
              <a:rPr lang="ru-RU" dirty="0"/>
              <a:t> нарушение интеллектуальной деятельности</a:t>
            </a:r>
            <a:r>
              <a:rPr lang="ru-RU" dirty="0" smtClean="0"/>
              <a:t>.</a:t>
            </a:r>
            <a:endParaRPr lang="ru-RU" b="1" dirty="0" smtClean="0"/>
          </a:p>
          <a:p>
            <a:r>
              <a:rPr lang="ru-RU" b="1" dirty="0" smtClean="0"/>
              <a:t>Поражение </a:t>
            </a:r>
            <a:r>
              <a:rPr lang="ru-RU" b="1" dirty="0" err="1"/>
              <a:t>премоторных</a:t>
            </a:r>
            <a:r>
              <a:rPr lang="ru-RU" b="1" dirty="0"/>
              <a:t> отделов.</a:t>
            </a:r>
            <a:r>
              <a:rPr lang="ru-RU" dirty="0"/>
              <a:t> Поражается вербальное и наглядно-образное мышление. На первом месте динамические нарушения интеллектуальной деятельности. Ошибка - стереотипные ответы. Трудности переключения. Сложности ориентировки задания. Инертность интеллектуальной деятельности.</a:t>
            </a:r>
          </a:p>
          <a:p>
            <a:r>
              <a:rPr lang="ru-RU" b="1" dirty="0"/>
              <a:t>Поражение префронтальных отделов</a:t>
            </a:r>
            <a:r>
              <a:rPr lang="ru-RU" dirty="0"/>
              <a:t>. Возникают наиболее грубые изменения интеллектуальной деятельности. Структурного и динамического характера. Нарушается произвольность. Первая стадия - ориентировки отсутствует вообще. Либо сильно сокращается. Это касается наглядно-образного и наглядно-действенного мышления. Больной может не до конца рассмотреть картинку и начать делать. Читает </a:t>
            </a:r>
            <a:r>
              <a:rPr lang="ru-RU" dirty="0" err="1"/>
              <a:t>разссказ</a:t>
            </a:r>
            <a:r>
              <a:rPr lang="ru-RU" dirty="0"/>
              <a:t>, при пересказе понимает упрощенно. При </a:t>
            </a:r>
            <a:r>
              <a:rPr lang="ru-RU" dirty="0" err="1"/>
              <a:t>контоминации</a:t>
            </a:r>
            <a:r>
              <a:rPr lang="ru-RU" dirty="0"/>
              <a:t> - может смешать его с другим рассказом. Нарушение </a:t>
            </a:r>
            <a:r>
              <a:rPr lang="ru-RU" dirty="0" err="1"/>
              <a:t>саой</a:t>
            </a:r>
            <a:r>
              <a:rPr lang="ru-RU" dirty="0"/>
              <a:t> структуры логических связей. При арифметических задачах - упрощение программы. Например из 100 вычесть17. Больной отвечает: 83-73-63... Полевое поведение, что вижу, то вплетаю в свою деятельность. Инертность. Общая интеллектуальная </a:t>
            </a:r>
            <a:r>
              <a:rPr lang="ru-RU" dirty="0" err="1"/>
              <a:t>инактивность</a:t>
            </a:r>
            <a:r>
              <a:rPr lang="ru-RU" dirty="0"/>
              <a:t>. Привлечь к интеллектуальной деятельности невозможно.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467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Литература</a:t>
            </a:r>
            <a:br>
              <a:rPr lang="ru-RU" sz="2800" dirty="0" smtClean="0"/>
            </a:br>
            <a:r>
              <a:rPr lang="ru-RU" sz="2800" dirty="0" smtClean="0"/>
              <a:t>Основная</a:t>
            </a:r>
            <a:endParaRPr lang="ru-RU" sz="2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627455"/>
              </p:ext>
            </p:extLst>
          </p:nvPr>
        </p:nvGraphicFramePr>
        <p:xfrm>
          <a:off x="225859" y="1409312"/>
          <a:ext cx="8712969" cy="2523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09"/>
                <a:gridCol w="3295815"/>
                <a:gridCol w="2974992"/>
                <a:gridCol w="1921553"/>
              </a:tblGrid>
              <a:tr h="4950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№ п/п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 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Наименование,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вид издания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Автор (-ы),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составитель (-и),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редактор (-ы)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Место издания, издатель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ство, год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 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4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1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Гусев, Е. И. Неврология и нейрохирургия: учебник в 2 т.: 1 т.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2007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2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Гусев, Е. И. Неврология и нейрохирургия: учебник в 2 т.: 2 т.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Е. И. Гусев, А. Н. Коновалов, В. И. Скворцова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М.:ГЭОТАР-Медиа, 2009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3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Клиническая психология 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Карвасарский Б.Д.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СПб.: Питер, 2010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Введение в клиническую психологию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Сидоров П.И., Парняков А.В.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М.: ГЭОТАР-Медиа, 2008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288354"/>
              </p:ext>
            </p:extLst>
          </p:nvPr>
        </p:nvGraphicFramePr>
        <p:xfrm>
          <a:off x="251520" y="4581128"/>
          <a:ext cx="8712968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0610"/>
                <a:gridCol w="3323401"/>
                <a:gridCol w="2947405"/>
                <a:gridCol w="1921552"/>
              </a:tblGrid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1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>
                          <a:effectLst/>
                        </a:rPr>
                        <a:t>Клиническая психология 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под ред. </a:t>
                      </a:r>
                      <a:r>
                        <a:rPr lang="ru-RU" sz="1200" kern="50" dirty="0" err="1">
                          <a:effectLst/>
                        </a:rPr>
                        <a:t>М.Перре</a:t>
                      </a:r>
                      <a:r>
                        <a:rPr lang="ru-RU" sz="1200" kern="50" dirty="0">
                          <a:effectLst/>
                        </a:rPr>
                        <a:t> , </a:t>
                      </a:r>
                      <a:r>
                        <a:rPr lang="ru-RU" sz="1200" kern="50" dirty="0" err="1">
                          <a:effectLst/>
                        </a:rPr>
                        <a:t>У.Бауманна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200" kern="50" dirty="0">
                          <a:effectLst/>
                        </a:rPr>
                        <a:t>СПб.: Питер, 2007 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868250"/>
              </p:ext>
            </p:extLst>
          </p:nvPr>
        </p:nvGraphicFramePr>
        <p:xfrm>
          <a:off x="251520" y="5733256"/>
          <a:ext cx="8572847" cy="7404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843"/>
                <a:gridCol w="7846004"/>
              </a:tblGrid>
              <a:tr h="303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1.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ИБС КрасГМУ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2.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БМ МедАрт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3.</a:t>
                      </a:r>
                      <a:endParaRPr lang="ru-RU" sz="1200" kern="5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БД </a:t>
                      </a:r>
                      <a:r>
                        <a:rPr lang="en-US" sz="1200" kern="50" dirty="0" err="1">
                          <a:effectLst/>
                        </a:rPr>
                        <a:t>Ebsco</a:t>
                      </a:r>
                      <a:endParaRPr lang="ru-RU" sz="1200" kern="5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467544" y="393305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Дополнительная 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592520" y="5013176"/>
            <a:ext cx="822960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dirty="0" smtClean="0"/>
              <a:t>Электронные ресурсы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556524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230701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 </a:t>
            </a:r>
            <a:r>
              <a:rPr lang="ru-RU" dirty="0"/>
              <a:t>Актуальность </a:t>
            </a:r>
            <a:r>
              <a:rPr lang="ru-RU" dirty="0" smtClean="0"/>
              <a:t>темы</a:t>
            </a:r>
          </a:p>
          <a:p>
            <a:pPr hangingPunct="0"/>
            <a:r>
              <a:rPr lang="ru-RU" dirty="0"/>
              <a:t>Нейропсихологические синдромы при поражении лобных отделов мозга. </a:t>
            </a:r>
            <a:endParaRPr lang="ru-RU" dirty="0" smtClean="0"/>
          </a:p>
          <a:p>
            <a:pPr hangingPunct="0"/>
            <a:r>
              <a:rPr lang="ru-RU" dirty="0" smtClean="0"/>
              <a:t>Значение </a:t>
            </a:r>
            <a:r>
              <a:rPr lang="ru-RU" dirty="0"/>
              <a:t>в клинике. </a:t>
            </a:r>
            <a:endParaRPr lang="ru-RU" dirty="0" smtClean="0"/>
          </a:p>
          <a:p>
            <a:pPr hangingPunct="0"/>
            <a:r>
              <a:rPr lang="ru-RU" dirty="0" smtClean="0"/>
              <a:t>Методы </a:t>
            </a:r>
            <a:r>
              <a:rPr lang="ru-RU" dirty="0"/>
              <a:t>диагностики.</a:t>
            </a:r>
            <a:endParaRPr lang="ru-RU" b="1" dirty="0"/>
          </a:p>
          <a:p>
            <a:pPr hangingPunct="0"/>
            <a:r>
              <a:rPr lang="ru-RU" dirty="0"/>
              <a:t>Синдром поражения гипоталамо-диэнцефальной области мозга.</a:t>
            </a:r>
            <a:endParaRPr lang="ru-RU" b="1" i="1" dirty="0"/>
          </a:p>
          <a:p>
            <a:r>
              <a:rPr lang="ru-RU" dirty="0" smtClean="0"/>
              <a:t>Методы </a:t>
            </a:r>
            <a:r>
              <a:rPr lang="ru-RU" dirty="0"/>
              <a:t>диагностики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Выводы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91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86808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Большой мозг, </a:t>
            </a:r>
            <a:r>
              <a:rPr lang="en-US" b="1" i="1" dirty="0"/>
              <a:t>cerebrum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7356"/>
            <a:ext cx="4351188" cy="6493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9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Базальные ганглии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434" y="1484784"/>
            <a:ext cx="4343400" cy="484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6212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Префронтальные </a:t>
            </a:r>
            <a:r>
              <a:rPr lang="ru-RU" b="1" dirty="0" smtClean="0"/>
              <a:t>отделы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Страдает </a:t>
            </a:r>
            <a:r>
              <a:rPr lang="ru-RU" dirty="0"/>
              <a:t>программирование и контроль. Нарушение общего поведения. Нарушен внутренний план деятельности. Нарушены мотивация и план действий. Нарушена произвольная регуляция поведения. Нарушение эмоциональной сферы (эйфория, благодушие; левостороннее – тревога, депрессия).</a:t>
            </a:r>
          </a:p>
          <a:p>
            <a:r>
              <a:rPr lang="ru-RU" dirty="0"/>
              <a:t>Наступает адинамия познавательной деятельности – динамическая сторона. Это ригидность, трудность переключения с одной работы интеллектуальной деятельности на другую, потеря цели. </a:t>
            </a:r>
            <a:r>
              <a:rPr lang="ru-RU" dirty="0" err="1"/>
              <a:t>Псевдоамнезии</a:t>
            </a:r>
            <a:r>
              <a:rPr lang="ru-RU" dirty="0"/>
              <a:t>. Регуляторная апраксия. Динамическая афазия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65330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Премоторные</a:t>
            </a:r>
            <a:r>
              <a:rPr lang="ru-RU" b="1" dirty="0"/>
              <a:t> </a:t>
            </a:r>
            <a:r>
              <a:rPr lang="ru-RU" b="1" dirty="0" smtClean="0"/>
              <a:t>отделы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2 </a:t>
            </a:r>
            <a:r>
              <a:rPr lang="ru-RU" dirty="0"/>
              <a:t>синдрома:</a:t>
            </a:r>
          </a:p>
          <a:p>
            <a:pPr lvl="0"/>
            <a:r>
              <a:rPr lang="ru-RU" dirty="0"/>
              <a:t>Синдром поражения верхних отделов. Поражается модально-специфический фактор, обеспечивающий корковую организацию движений. Верхний </a:t>
            </a:r>
            <a:r>
              <a:rPr lang="ru-RU" dirty="0" err="1"/>
              <a:t>премоторный</a:t>
            </a:r>
            <a:r>
              <a:rPr lang="ru-RU" dirty="0"/>
              <a:t> синдром. Кинетическая апраксия. Двигательное невнимание (с одной стороны тела – левой). Инертность двигательных процессов.</a:t>
            </a:r>
          </a:p>
          <a:p>
            <a:pPr lvl="0"/>
            <a:r>
              <a:rPr lang="ru-RU" dirty="0"/>
              <a:t>Синдром поражения нижних </a:t>
            </a:r>
            <a:r>
              <a:rPr lang="ru-RU" dirty="0" err="1"/>
              <a:t>премоторных</a:t>
            </a:r>
            <a:r>
              <a:rPr lang="ru-RU" dirty="0"/>
              <a:t> отделов. Кинетическая апраксия. Инертность. Нарушение речи (эфферентная моторная афазия, динамическая афазия).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6470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Синдромы </a:t>
            </a:r>
            <a:r>
              <a:rPr lang="ru-RU" b="1" dirty="0" smtClean="0"/>
              <a:t>афазии при поражении лобных отделов.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Афазия</a:t>
            </a:r>
            <a:r>
              <a:rPr lang="ru-RU" dirty="0"/>
              <a:t> - нарушение речи, возникающее при поражении левого полушария (у правшей) и представляющее собой системное расстройство различных форм речевой деятельности.</a:t>
            </a:r>
          </a:p>
          <a:p>
            <a:r>
              <a:rPr lang="ru-RU" b="1" dirty="0"/>
              <a:t>Эфферентная моторная афазия</a:t>
            </a:r>
            <a:r>
              <a:rPr lang="ru-RU" dirty="0"/>
              <a:t> (афазия </a:t>
            </a:r>
            <a:r>
              <a:rPr lang="ru-RU" dirty="0" err="1"/>
              <a:t>Брока</a:t>
            </a:r>
            <a:r>
              <a:rPr lang="ru-RU" dirty="0"/>
              <a:t>). </a:t>
            </a:r>
            <a:endParaRPr lang="ru-RU" dirty="0" smtClean="0"/>
          </a:p>
          <a:p>
            <a:r>
              <a:rPr lang="ru-RU" b="1" dirty="0" smtClean="0"/>
              <a:t>Динамическая </a:t>
            </a:r>
            <a:r>
              <a:rPr lang="ru-RU" b="1" dirty="0"/>
              <a:t>афазия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536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Эфферентная моторная афазия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(афазия </a:t>
            </a:r>
            <a:r>
              <a:rPr lang="ru-RU" dirty="0" err="1"/>
              <a:t>Брока</a:t>
            </a:r>
            <a:r>
              <a:rPr lang="ru-RU" dirty="0"/>
              <a:t>). Поражение 44 поля – нижние отделы </a:t>
            </a:r>
            <a:r>
              <a:rPr lang="ru-RU" dirty="0" err="1"/>
              <a:t>премоторных</a:t>
            </a:r>
            <a:r>
              <a:rPr lang="ru-RU" dirty="0"/>
              <a:t> областей лобной доли. Нарушение кинетической стороны речи. Грубые случаи: нечленораздельные звуки, в речи остается </a:t>
            </a:r>
            <a:r>
              <a:rPr lang="ru-RU" dirty="0" err="1"/>
              <a:t>эмбол</a:t>
            </a:r>
            <a:r>
              <a:rPr lang="ru-RU" dirty="0"/>
              <a:t> (речевой стереотип), который остается и произносится постоянно (</a:t>
            </a:r>
            <a:r>
              <a:rPr lang="ru-RU" dirty="0" err="1"/>
              <a:t>м.б</a:t>
            </a:r>
            <a:r>
              <a:rPr lang="ru-RU" dirty="0"/>
              <a:t>. ругательное слово). Больной слышит, что говорит что-то не то. Пытается </a:t>
            </a:r>
            <a:r>
              <a:rPr lang="ru-RU" dirty="0" err="1"/>
              <a:t>эмболом</a:t>
            </a:r>
            <a:r>
              <a:rPr lang="ru-RU" dirty="0"/>
              <a:t> выразить все. Легкие случаи: могут произносить слоги, но не могут выражаться. Персеверации – постоянный повтор. Фразы в речи – вещь недоступная. Основное нарушение: кинетический фактор (плавное переключение). </a:t>
            </a:r>
            <a:r>
              <a:rPr lang="ru-RU" dirty="0" err="1"/>
              <a:t>Оттормаживание</a:t>
            </a:r>
            <a:r>
              <a:rPr lang="ru-RU" dirty="0"/>
              <a:t> и актуализация последующего. Для плавной речи. Правильная временная последовательность движений. Возникают нарушения в автоматизации речи. </a:t>
            </a:r>
            <a:r>
              <a:rPr lang="ru-RU" dirty="0" err="1"/>
              <a:t>Аграмматизм</a:t>
            </a:r>
            <a:r>
              <a:rPr lang="ru-RU" dirty="0"/>
              <a:t>, выпадение глаголов (телеграфный стиль). Человеком это осознается. Лечение: фаза растормаживания – первая. Вторичные нарушения касаются письма, чтения и даже понимания речи. В норме идет артикуляция при письме и чтении. В грубых случаях: понимание речи нарушено из-за нарушения плавного проговаривания.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19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Динамическая афазия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Поражение </a:t>
            </a:r>
            <a:r>
              <a:rPr lang="ru-RU" dirty="0" err="1"/>
              <a:t>премоторной</a:t>
            </a:r>
            <a:r>
              <a:rPr lang="ru-RU" dirty="0"/>
              <a:t> зоны (9, 10, 46 поля). Нарушение активной продуктивной речи. Больной может повторить фразу, но самостоятельно выстроить высказывание не может. Пассивная речь – односложные ответы на вопросы, часто </a:t>
            </a:r>
            <a:r>
              <a:rPr lang="ru-RU" dirty="0" err="1"/>
              <a:t>эхолалии</a:t>
            </a:r>
            <a:r>
              <a:rPr lang="ru-RU" dirty="0"/>
              <a:t> (повторение последнего слова экспериментатора). Метод написания сочинений. Метод заданных ассоциаций. «Назовите несколько острых предметов». Составление рассказа по картинке. Теряются в основном глаголы. Нарушается предикативность внутренней речи. Штампы речевые (устойчивые выражения) сохраняются.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27046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656</Words>
  <Application>Microsoft Office PowerPoint</Application>
  <PresentationFormat>Экран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Кафедра нервных болезней с курсом медицинской реабилитации ПО    Тема: «Нейропсихологические синдромы при поражении лобных отделов мозга. Значение в клинике. Методы диагностики. Синдром поражения гипоталамо-диэнцефальной области мозга.»     лекция № 5 по дисциплине Клиническая нейропсихология для студентов 4 курса, обучающихся по специальности  030401– Клиническая психология (очная форма обучения)  Ассистент Безденежных А.Ф.      Красноярск, 2013 </vt:lpstr>
      <vt:lpstr>План лекции</vt:lpstr>
      <vt:lpstr>Большой мозг, cerebrum </vt:lpstr>
      <vt:lpstr>Базальные ганглии </vt:lpstr>
      <vt:lpstr>Префронтальные отделы</vt:lpstr>
      <vt:lpstr>Премоторные отделы</vt:lpstr>
      <vt:lpstr>Синдромы афазии при поражении лобных отделов. </vt:lpstr>
      <vt:lpstr>Эфферентная моторная афазия</vt:lpstr>
      <vt:lpstr>Динамическая афазия.</vt:lpstr>
      <vt:lpstr>Нарушение произвольных движений. Проблема апраксии при поражении лобных отделов. </vt:lpstr>
      <vt:lpstr>Кинетическая апраксия.</vt:lpstr>
      <vt:lpstr>Регуляторная апраксия.</vt:lpstr>
      <vt:lpstr>Интеллектуальная деятельность в стадиях:</vt:lpstr>
      <vt:lpstr>Нарушение мышления при поражениях лобных отделов</vt:lpstr>
      <vt:lpstr>Литература Основная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нервных болезней с курсом медицинской реабилитации ПО    Тема: «Нейропсихологические синдромы поражения различных отделов мозга. Нейропсихологические синдромы при поражении затылочных долей, теменных долей мозга»    лекция № 2 по дисциплине Клиническая нейропсихология для студентов 3 курса, обучающихся по специальности  030401.65 – Клиническая психология (очно-заочная форма обучения)  Ассистент Безденежных А.Ф.      Красноярск, 2013</dc:title>
  <dc:creator>Анка</dc:creator>
  <cp:lastModifiedBy>Анка</cp:lastModifiedBy>
  <cp:revision>10</cp:revision>
  <dcterms:created xsi:type="dcterms:W3CDTF">2014-01-12T11:31:58Z</dcterms:created>
  <dcterms:modified xsi:type="dcterms:W3CDTF">2014-01-22T13:11:48Z</dcterms:modified>
</cp:coreProperties>
</file>