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0" r:id="rId3"/>
    <p:sldId id="268" r:id="rId4"/>
    <p:sldId id="262" r:id="rId5"/>
    <p:sldId id="261" r:id="rId6"/>
    <p:sldId id="269" r:id="rId7"/>
    <p:sldId id="287" r:id="rId8"/>
    <p:sldId id="271" r:id="rId9"/>
    <p:sldId id="289" r:id="rId10"/>
    <p:sldId id="273" r:id="rId11"/>
    <p:sldId id="290" r:id="rId12"/>
    <p:sldId id="291" r:id="rId13"/>
    <p:sldId id="293" r:id="rId14"/>
    <p:sldId id="294" r:id="rId15"/>
    <p:sldId id="295" r:id="rId16"/>
    <p:sldId id="296" r:id="rId17"/>
    <p:sldId id="297" r:id="rId18"/>
    <p:sldId id="263" r:id="rId19"/>
    <p:sldId id="303" r:id="rId20"/>
    <p:sldId id="298" r:id="rId21"/>
    <p:sldId id="299" r:id="rId22"/>
    <p:sldId id="300" r:id="rId23"/>
    <p:sldId id="301" r:id="rId24"/>
    <p:sldId id="302" r:id="rId25"/>
    <p:sldId id="28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9" autoAdjust="0"/>
    <p:restoredTop sz="94660"/>
  </p:normalViewPr>
  <p:slideViewPr>
    <p:cSldViewPr>
      <p:cViewPr>
        <p:scale>
          <a:sx n="66" d="100"/>
          <a:sy n="66" d="100"/>
        </p:scale>
        <p:origin x="-1962" y="-8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ln w="63500">
              <a:solidFill>
                <a:srgbClr val="C00000"/>
              </a:solidFill>
            </a:ln>
          </c:spPr>
          <c:marker>
            <c:symbol val="circle"/>
            <c:size val="9"/>
            <c:spPr>
              <a:solidFill>
                <a:schemeClr val="accent2"/>
              </a:solidFill>
              <a:ln>
                <a:noFill/>
              </a:ln>
            </c:spPr>
          </c:marker>
          <c:dLbls>
            <c:dLbl>
              <c:idx val="0"/>
              <c:layout>
                <c:manualLayout>
                  <c:x val="-3.1220960818923355E-2"/>
                  <c:y val="5.97915347366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9734248398974616E-3"/>
                  <c:y val="-4.2454390258221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9202745196923314E-3"/>
                  <c:y val="-6.3681585387332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867124199487312E-3"/>
                  <c:y val="-2.9187393302527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99</c:v>
                </c:pt>
                <c:pt idx="1">
                  <c:v>98</c:v>
                </c:pt>
                <c:pt idx="2">
                  <c:v>93</c:v>
                </c:pt>
                <c:pt idx="3">
                  <c:v>98</c:v>
                </c:pt>
                <c:pt idx="4">
                  <c:v>97</c:v>
                </c:pt>
                <c:pt idx="5">
                  <c:v>81</c:v>
                </c:pt>
                <c:pt idx="6">
                  <c:v>94</c:v>
                </c:pt>
                <c:pt idx="7">
                  <c:v>89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368192"/>
        <c:axId val="35959296"/>
      </c:lineChart>
      <c:catAx>
        <c:axId val="31368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35959296"/>
        <c:crosses val="autoZero"/>
        <c:auto val="1"/>
        <c:lblAlgn val="ctr"/>
        <c:lblOffset val="100"/>
        <c:noMultiLvlLbl val="0"/>
      </c:catAx>
      <c:valAx>
        <c:axId val="35959296"/>
        <c:scaling>
          <c:orientation val="minMax"/>
          <c:max val="100"/>
          <c:min val="70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7" baseline="0"/>
            </a:pPr>
            <a:endParaRPr lang="ru-RU"/>
          </a:p>
        </c:txPr>
        <c:crossAx val="31368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795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396963490002998E-2"/>
          <c:y val="3.9249326607398251E-2"/>
          <c:w val="0.6717913828080353"/>
          <c:h val="0.8431732650045967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4.7702555235206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70570283364395E-2"/>
                  <c:y val="-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64257084109884E-3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7940428473516482E-3"/>
                  <c:y val="-0.101017175792201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2352342778813161E-3"/>
                  <c:y val="-5.8926685878784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5588085694702148E-3"/>
                  <c:y val="-3.6478424591628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86</c:v>
                </c:pt>
                <c:pt idx="1">
                  <c:v>86</c:v>
                </c:pt>
                <c:pt idx="2">
                  <c:v>87</c:v>
                </c:pt>
                <c:pt idx="3">
                  <c:v>92</c:v>
                </c:pt>
                <c:pt idx="4">
                  <c:v>77</c:v>
                </c:pt>
                <c:pt idx="5">
                  <c:v>80</c:v>
                </c:pt>
                <c:pt idx="6">
                  <c:v>82</c:v>
                </c:pt>
                <c:pt idx="7">
                  <c:v>75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Неизменились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9.3528514168219699E-3"/>
                  <c:y val="-6.17327185396787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274083221318043E-7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64257084109884E-3"/>
                  <c:y val="-5.3314620556995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970214236758227E-2"/>
                  <c:y val="-4.48965225743119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9881996963882791E-2"/>
                  <c:y val="-4.2090489913417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029277125232961E-2"/>
                  <c:y val="-4.7702555235206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9617362819936252E-2"/>
                  <c:y val="-5.8926685878784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14</c:v>
                </c:pt>
                <c:pt idx="1">
                  <c:v>12</c:v>
                </c:pt>
                <c:pt idx="2">
                  <c:v>13</c:v>
                </c:pt>
                <c:pt idx="3">
                  <c:v>7</c:v>
                </c:pt>
                <c:pt idx="4">
                  <c:v>21</c:v>
                </c:pt>
                <c:pt idx="5">
                  <c:v>14</c:v>
                </c:pt>
                <c:pt idx="6">
                  <c:v>16</c:v>
                </c:pt>
                <c:pt idx="7">
                  <c:v>21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4.6764257084109884E-3"/>
                  <c:y val="-2.24482612871559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764257084109884E-3"/>
                  <c:y val="-5.0508587896100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2999491361991211E-2"/>
                  <c:y val="-4.4896743521765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940937111525278E-2"/>
                  <c:y val="-4.7702555235206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0529145547060781E-2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6499745680995595E-2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1176171389407726E-3"/>
                  <c:y val="-3.36723919307338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5</c:v>
                </c:pt>
                <c:pt idx="6">
                  <c:v>2</c:v>
                </c:pt>
                <c:pt idx="7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207552"/>
        <c:axId val="100975168"/>
      </c:lineChart>
      <c:catAx>
        <c:axId val="37207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975168"/>
        <c:crosses val="autoZero"/>
        <c:auto val="1"/>
        <c:lblAlgn val="ctr"/>
        <c:lblOffset val="100"/>
        <c:noMultiLvlLbl val="0"/>
      </c:catAx>
      <c:valAx>
        <c:axId val="1009751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72075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4.7702555235206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2352342778813161E-3"/>
                  <c:y val="-5.3314620556995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64257084109884E-3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7940428473516491E-3"/>
                  <c:y val="-0.101017175792201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2352342778813161E-3"/>
                  <c:y val="-5.89266858787842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76</c:v>
                </c:pt>
                <c:pt idx="1">
                  <c:v>81</c:v>
                </c:pt>
                <c:pt idx="2">
                  <c:v>77</c:v>
                </c:pt>
                <c:pt idx="3">
                  <c:v>77</c:v>
                </c:pt>
                <c:pt idx="4">
                  <c:v>66</c:v>
                </c:pt>
                <c:pt idx="5">
                  <c:v>70</c:v>
                </c:pt>
                <c:pt idx="6">
                  <c:v>78</c:v>
                </c:pt>
                <c:pt idx="7">
                  <c:v>65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Неизменились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9.3528514168219751E-3"/>
                  <c:y val="-6.1732718539678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274083221318046E-7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64257084109884E-3"/>
                  <c:y val="-5.3314620556995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970214236758227E-2"/>
                  <c:y val="-4.4896522574311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9881996963882798E-2"/>
                  <c:y val="-4.20904899134173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029277125232959E-2"/>
                  <c:y val="-4.7702555235206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805855425046604E-2"/>
                  <c:y val="-5.8926685878784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22</c:v>
                </c:pt>
                <c:pt idx="1">
                  <c:v>14</c:v>
                </c:pt>
                <c:pt idx="2">
                  <c:v>20</c:v>
                </c:pt>
                <c:pt idx="3">
                  <c:v>19</c:v>
                </c:pt>
                <c:pt idx="4">
                  <c:v>29</c:v>
                </c:pt>
                <c:pt idx="5">
                  <c:v>16</c:v>
                </c:pt>
                <c:pt idx="6">
                  <c:v>16</c:v>
                </c:pt>
                <c:pt idx="7">
                  <c:v>23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4.6764257084109884E-3"/>
                  <c:y val="-2.24482612871559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764257084109884E-3"/>
                  <c:y val="-5.0508587896100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2999491361991224E-2"/>
                  <c:y val="-4.4896743521765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940937111525285E-2"/>
                  <c:y val="-4.7702555235206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0529145547060767E-2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823319972584607E-2"/>
                  <c:y val="6.1732718539678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3382128542054938E-2"/>
                  <c:y val="1.964222862626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2</c:v>
                </c:pt>
                <c:pt idx="1">
                  <c:v>5</c:v>
                </c:pt>
                <c:pt idx="2">
                  <c:v>2</c:v>
                </c:pt>
                <c:pt idx="3">
                  <c:v>4</c:v>
                </c:pt>
                <c:pt idx="4">
                  <c:v>5</c:v>
                </c:pt>
                <c:pt idx="5">
                  <c:v>14</c:v>
                </c:pt>
                <c:pt idx="6">
                  <c:v>6</c:v>
                </c:pt>
                <c:pt idx="7">
                  <c:v>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249536"/>
        <c:axId val="100977472"/>
      </c:lineChart>
      <c:catAx>
        <c:axId val="37249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977472"/>
        <c:crosses val="autoZero"/>
        <c:auto val="1"/>
        <c:lblAlgn val="ctr"/>
        <c:lblOffset val="100"/>
        <c:noMultiLvlLbl val="0"/>
      </c:catAx>
      <c:valAx>
        <c:axId val="100977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72495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4.7702555235206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029277125232963E-2"/>
                  <c:y val="-7.57628818441511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64257084109848E-2"/>
                  <c:y val="-4.4896743521765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7940428473516499E-3"/>
                  <c:y val="-0.101017175792201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2352342778813161E-3"/>
                  <c:y val="-5.89266858787842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80</c:v>
                </c:pt>
                <c:pt idx="1">
                  <c:v>60</c:v>
                </c:pt>
                <c:pt idx="2">
                  <c:v>77</c:v>
                </c:pt>
                <c:pt idx="3">
                  <c:v>83</c:v>
                </c:pt>
                <c:pt idx="4">
                  <c:v>52</c:v>
                </c:pt>
                <c:pt idx="5">
                  <c:v>59</c:v>
                </c:pt>
                <c:pt idx="6">
                  <c:v>69</c:v>
                </c:pt>
                <c:pt idx="7">
                  <c:v>82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Неизменились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9.3528514168219785E-3"/>
                  <c:y val="-6.1732718539678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274083221318051E-7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64257084109884E-3"/>
                  <c:y val="-5.3314620556995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970214236758227E-2"/>
                  <c:y val="-4.4896522574311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9881996963882805E-2"/>
                  <c:y val="-4.2090489913417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029277125232959E-2"/>
                  <c:y val="-4.7702555235206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15</c:v>
                </c:pt>
                <c:pt idx="1">
                  <c:v>30</c:v>
                </c:pt>
                <c:pt idx="2">
                  <c:v>22</c:v>
                </c:pt>
                <c:pt idx="3">
                  <c:v>17</c:v>
                </c:pt>
                <c:pt idx="4">
                  <c:v>29</c:v>
                </c:pt>
                <c:pt idx="5">
                  <c:v>26</c:v>
                </c:pt>
                <c:pt idx="6">
                  <c:v>22</c:v>
                </c:pt>
                <c:pt idx="7">
                  <c:v>12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1.7147017005005875E-2"/>
                  <c:y val="-3.36726128781875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764257084109884E-3"/>
                  <c:y val="-5.0508587896100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1823319972584552E-2"/>
                  <c:y val="-5.6120874165343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940937111525289E-2"/>
                  <c:y val="-4.7702555235206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7941655881838875E-3"/>
                  <c:y val="6.1732718539678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6499745680995595E-2"/>
                  <c:y val="4.77025552352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870570283364395E-2"/>
                  <c:y val="3.08663592698393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5</c:v>
                </c:pt>
                <c:pt idx="1">
                  <c:v>10</c:v>
                </c:pt>
                <c:pt idx="2">
                  <c:v>1</c:v>
                </c:pt>
                <c:pt idx="3">
                  <c:v>0</c:v>
                </c:pt>
                <c:pt idx="4">
                  <c:v>19</c:v>
                </c:pt>
                <c:pt idx="5">
                  <c:v>15</c:v>
                </c:pt>
                <c:pt idx="6">
                  <c:v>9</c:v>
                </c:pt>
                <c:pt idx="7">
                  <c:v>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251072"/>
        <c:axId val="100979776"/>
      </c:lineChart>
      <c:catAx>
        <c:axId val="37251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979776"/>
        <c:crosses val="autoZero"/>
        <c:auto val="1"/>
        <c:lblAlgn val="ctr"/>
        <c:lblOffset val="100"/>
        <c:noMultiLvlLbl val="0"/>
      </c:catAx>
      <c:valAx>
        <c:axId val="1009797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72510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4.7702555235206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382128542054938E-2"/>
                  <c:y val="-9.2599077809518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64257084109884E-3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7940428473516508E-3"/>
                  <c:y val="-0.101017175792201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1823319972584607E-2"/>
                  <c:y val="-6.7344783861467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5852597097817566E-2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72</c:v>
                </c:pt>
                <c:pt idx="1">
                  <c:v>72</c:v>
                </c:pt>
                <c:pt idx="2">
                  <c:v>85</c:v>
                </c:pt>
                <c:pt idx="3">
                  <c:v>83</c:v>
                </c:pt>
                <c:pt idx="4">
                  <c:v>54</c:v>
                </c:pt>
                <c:pt idx="5">
                  <c:v>56</c:v>
                </c:pt>
                <c:pt idx="6">
                  <c:v>72</c:v>
                </c:pt>
                <c:pt idx="7">
                  <c:v>71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Неизменились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9.352851416821982E-3"/>
                  <c:y val="-6.1732718539678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274083221318056E-7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64257084109884E-3"/>
                  <c:y val="-5.3314620556995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970214236758227E-2"/>
                  <c:y val="-4.48965225743119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9881996963882819E-2"/>
                  <c:y val="-4.209048991341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029277125232959E-2"/>
                  <c:y val="-4.77025552352063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9.3528514168220896E-3"/>
                  <c:y val="-3.92844572525229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23</c:v>
                </c:pt>
                <c:pt idx="1">
                  <c:v>26</c:v>
                </c:pt>
                <c:pt idx="2">
                  <c:v>15</c:v>
                </c:pt>
                <c:pt idx="3">
                  <c:v>14</c:v>
                </c:pt>
                <c:pt idx="4">
                  <c:v>36</c:v>
                </c:pt>
                <c:pt idx="5">
                  <c:v>26</c:v>
                </c:pt>
                <c:pt idx="6">
                  <c:v>18</c:v>
                </c:pt>
                <c:pt idx="7">
                  <c:v>20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4.6764257084109884E-3"/>
                  <c:y val="-2.24482612871559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764257084109884E-3"/>
                  <c:y val="-5.0508587896100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2999491361991245E-2"/>
                  <c:y val="-4.4896743521765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940937111525296E-2"/>
                  <c:y val="-4.77025552352063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3529741576541588E-3"/>
                  <c:y val="6.1732718539678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6499745680995605E-2"/>
                  <c:y val="4.7702555235206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870570283364395E-2"/>
                  <c:y val="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5</c:v>
                </c:pt>
                <c:pt idx="1">
                  <c:v>2</c:v>
                </c:pt>
                <c:pt idx="2">
                  <c:v>0</c:v>
                </c:pt>
                <c:pt idx="3">
                  <c:v>3</c:v>
                </c:pt>
                <c:pt idx="4">
                  <c:v>10</c:v>
                </c:pt>
                <c:pt idx="5">
                  <c:v>18</c:v>
                </c:pt>
                <c:pt idx="6">
                  <c:v>10</c:v>
                </c:pt>
                <c:pt idx="7">
                  <c:v>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155392"/>
        <c:axId val="100982080"/>
      </c:lineChart>
      <c:catAx>
        <c:axId val="100155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982080"/>
        <c:crosses val="autoZero"/>
        <c:auto val="1"/>
        <c:lblAlgn val="ctr"/>
        <c:lblOffset val="100"/>
        <c:noMultiLvlLbl val="0"/>
      </c:catAx>
      <c:valAx>
        <c:axId val="1009820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01553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Продолжение обучения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45</c:v>
                </c:pt>
                <c:pt idx="1">
                  <c:v>53</c:v>
                </c:pt>
                <c:pt idx="2">
                  <c:v>68</c:v>
                </c:pt>
                <c:pt idx="3">
                  <c:v>56</c:v>
                </c:pt>
                <c:pt idx="4">
                  <c:v>38</c:v>
                </c:pt>
                <c:pt idx="5">
                  <c:v>35</c:v>
                </c:pt>
                <c:pt idx="6">
                  <c:v>48</c:v>
                </c:pt>
                <c:pt idx="7">
                  <c:v>71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Консультации с преподавателями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53</c:v>
                </c:pt>
                <c:pt idx="1">
                  <c:v>40</c:v>
                </c:pt>
                <c:pt idx="2">
                  <c:v>48</c:v>
                </c:pt>
                <c:pt idx="3">
                  <c:v>29</c:v>
                </c:pt>
                <c:pt idx="4">
                  <c:v>25</c:v>
                </c:pt>
                <c:pt idx="5">
                  <c:v>31</c:v>
                </c:pt>
                <c:pt idx="6">
                  <c:v>24</c:v>
                </c:pt>
                <c:pt idx="7">
                  <c:v>12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Совместная работа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22</c:v>
                </c:pt>
                <c:pt idx="1">
                  <c:v>18</c:v>
                </c:pt>
                <c:pt idx="2">
                  <c:v>34</c:v>
                </c:pt>
                <c:pt idx="3">
                  <c:v>6</c:v>
                </c:pt>
                <c:pt idx="4">
                  <c:v>21</c:v>
                </c:pt>
                <c:pt idx="5">
                  <c:v>18</c:v>
                </c:pt>
                <c:pt idx="6">
                  <c:v>9</c:v>
                </c:pt>
                <c:pt idx="7">
                  <c:v>8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Работа на кафедре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8</c:v>
                </c:pt>
                <c:pt idx="1">
                  <c:v>4</c:v>
                </c:pt>
                <c:pt idx="2">
                  <c:v>11</c:v>
                </c:pt>
                <c:pt idx="3">
                  <c:v>2</c:v>
                </c:pt>
                <c:pt idx="4">
                  <c:v>11</c:v>
                </c:pt>
                <c:pt idx="5">
                  <c:v>5</c:v>
                </c:pt>
                <c:pt idx="6">
                  <c:v>12</c:v>
                </c:pt>
                <c:pt idx="7">
                  <c:v>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Работа ассоциации выпускников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Лист1!$F$2:$F$9</c:f>
              <c:numCache>
                <c:formatCode>General</c:formatCode>
                <c:ptCount val="8"/>
                <c:pt idx="0">
                  <c:v>5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5</c:v>
                </c:pt>
                <c:pt idx="5">
                  <c:v>3</c:v>
                </c:pt>
                <c:pt idx="6">
                  <c:v>3</c:v>
                </c:pt>
                <c:pt idx="7">
                  <c:v>6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Не заинтересован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Лист1!$G$2:$G$9</c:f>
              <c:numCache>
                <c:formatCode>General</c:formatCode>
                <c:ptCount val="8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8</c:v>
                </c:pt>
                <c:pt idx="6">
                  <c:v>4</c:v>
                </c:pt>
                <c:pt idx="7">
                  <c:v>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157824"/>
        <c:axId val="134351680"/>
      </c:lineChart>
      <c:catAx>
        <c:axId val="134157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4351680"/>
        <c:crosses val="autoZero"/>
        <c:auto val="1"/>
        <c:lblAlgn val="ctr"/>
        <c:lblOffset val="100"/>
        <c:noMultiLvlLbl val="0"/>
      </c:catAx>
      <c:valAx>
        <c:axId val="1343516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41578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Вопрос решен с помощью КрасГМУ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42</c:v>
                </c:pt>
                <c:pt idx="1">
                  <c:v>21</c:v>
                </c:pt>
                <c:pt idx="2">
                  <c:v>20</c:v>
                </c:pt>
                <c:pt idx="3">
                  <c:v>40</c:v>
                </c:pt>
                <c:pt idx="4">
                  <c:v>29</c:v>
                </c:pt>
                <c:pt idx="5">
                  <c:v>24</c:v>
                </c:pt>
                <c:pt idx="6">
                  <c:v>31</c:v>
                </c:pt>
                <c:pt idx="7">
                  <c:v>23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Вопрос решен самостоятельно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60</c:v>
                </c:pt>
                <c:pt idx="1">
                  <c:v>67</c:v>
                </c:pt>
                <c:pt idx="2">
                  <c:v>62</c:v>
                </c:pt>
                <c:pt idx="3">
                  <c:v>45</c:v>
                </c:pt>
                <c:pt idx="4">
                  <c:v>59</c:v>
                </c:pt>
                <c:pt idx="5">
                  <c:v>60</c:v>
                </c:pt>
                <c:pt idx="6">
                  <c:v>58</c:v>
                </c:pt>
                <c:pt idx="7">
                  <c:v>25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Трудоустроен не по специальности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2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12</c:v>
                </c:pt>
                <c:pt idx="6">
                  <c:v>8</c:v>
                </c:pt>
                <c:pt idx="7">
                  <c:v>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Вопрос не решен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24</c:v>
                </c:pt>
                <c:pt idx="1">
                  <c:v>9</c:v>
                </c:pt>
                <c:pt idx="2">
                  <c:v>5</c:v>
                </c:pt>
                <c:pt idx="3">
                  <c:v>13</c:v>
                </c:pt>
                <c:pt idx="4">
                  <c:v>11</c:v>
                </c:pt>
                <c:pt idx="5">
                  <c:v>4</c:v>
                </c:pt>
                <c:pt idx="6">
                  <c:v>7</c:v>
                </c:pt>
                <c:pt idx="7">
                  <c:v>36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Целевое направление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Лист1!$F$2:$F$9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4</c:v>
                </c:pt>
                <c:pt idx="7">
                  <c:v>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8086656"/>
        <c:axId val="134353984"/>
      </c:lineChart>
      <c:catAx>
        <c:axId val="118086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4353984"/>
        <c:crosses val="autoZero"/>
        <c:auto val="1"/>
        <c:lblAlgn val="ctr"/>
        <c:lblOffset val="100"/>
        <c:noMultiLvlLbl val="0"/>
      </c:catAx>
      <c:valAx>
        <c:axId val="1343539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80866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 10 т.р.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38</c:v>
                </c:pt>
                <c:pt idx="1">
                  <c:v>19</c:v>
                </c:pt>
                <c:pt idx="2">
                  <c:v>21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10 - 15 т.р.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50</c:v>
                </c:pt>
                <c:pt idx="1">
                  <c:v>30</c:v>
                </c:pt>
                <c:pt idx="2">
                  <c:v>6</c:v>
                </c:pt>
                <c:pt idx="3">
                  <c:v>8</c:v>
                </c:pt>
                <c:pt idx="4">
                  <c:v>6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15 - 20 т.р.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60</c:v>
                </c:pt>
                <c:pt idx="1">
                  <c:v>21</c:v>
                </c:pt>
                <c:pt idx="2">
                  <c:v>12</c:v>
                </c:pt>
                <c:pt idx="3">
                  <c:v>10</c:v>
                </c:pt>
                <c:pt idx="4">
                  <c:v>6</c:v>
                </c:pt>
                <c:pt idx="5">
                  <c:v>4</c:v>
                </c:pt>
                <c:pt idx="6">
                  <c:v>3</c:v>
                </c:pt>
                <c:pt idx="7">
                  <c:v>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20 - 25 т.р.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18</c:v>
                </c:pt>
                <c:pt idx="1">
                  <c:v>9</c:v>
                </c:pt>
                <c:pt idx="2">
                  <c:v>10</c:v>
                </c:pt>
                <c:pt idx="3">
                  <c:v>28</c:v>
                </c:pt>
                <c:pt idx="4">
                  <c:v>12</c:v>
                </c:pt>
                <c:pt idx="5">
                  <c:v>37</c:v>
                </c:pt>
                <c:pt idx="6">
                  <c:v>28</c:v>
                </c:pt>
                <c:pt idx="7">
                  <c:v>19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25 - 30 т.р.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Лист1!$F$2:$F$9</c:f>
              <c:numCache>
                <c:formatCode>General</c:formatCode>
                <c:ptCount val="8"/>
                <c:pt idx="0">
                  <c:v>25</c:v>
                </c:pt>
                <c:pt idx="1">
                  <c:v>11</c:v>
                </c:pt>
                <c:pt idx="2">
                  <c:v>0</c:v>
                </c:pt>
                <c:pt idx="3">
                  <c:v>34</c:v>
                </c:pt>
                <c:pt idx="4">
                  <c:v>35</c:v>
                </c:pt>
                <c:pt idx="5">
                  <c:v>47</c:v>
                </c:pt>
                <c:pt idx="6">
                  <c:v>34</c:v>
                </c:pt>
                <c:pt idx="7">
                  <c:v>49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30 - 50 т.р.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Лист1!$G$2:$G$9</c:f>
              <c:numCache>
                <c:formatCode>General</c:formatCode>
                <c:ptCount val="8"/>
                <c:pt idx="0">
                  <c:v>18</c:v>
                </c:pt>
                <c:pt idx="1">
                  <c:v>7</c:v>
                </c:pt>
                <c:pt idx="2">
                  <c:v>6</c:v>
                </c:pt>
                <c:pt idx="3">
                  <c:v>15</c:v>
                </c:pt>
                <c:pt idx="4">
                  <c:v>7</c:v>
                </c:pt>
                <c:pt idx="5">
                  <c:v>7</c:v>
                </c:pt>
                <c:pt idx="6">
                  <c:v>22</c:v>
                </c:pt>
                <c:pt idx="7">
                  <c:v>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643712"/>
        <c:axId val="134356288"/>
      </c:lineChart>
      <c:catAx>
        <c:axId val="134643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4356288"/>
        <c:crosses val="autoZero"/>
        <c:auto val="1"/>
        <c:lblAlgn val="ctr"/>
        <c:lblOffset val="100"/>
        <c:noMultiLvlLbl val="0"/>
      </c:catAx>
      <c:valAx>
        <c:axId val="1343562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46437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800"/>
          </a:pPr>
          <a:endParaRPr lang="ru-RU"/>
        </a:p>
      </c:txPr>
    </c:title>
    <c:autoTitleDeleted val="0"/>
    <c:view3D>
      <c:rotX val="1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ln w="50800"/>
          </c:spPr>
          <c:explosion val="25"/>
          <c:dLbls>
            <c:dLbl>
              <c:idx val="0"/>
              <c:layout>
                <c:manualLayout>
                  <c:x val="0"/>
                  <c:y val="-4.7702555235206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3528514168219751E-3"/>
                  <c:y val="4.77025552352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64257084109884E-3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7.01508165223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15-25 т.р.</c:v>
                </c:pt>
                <c:pt idx="1">
                  <c:v>25-40 т.р.</c:v>
                </c:pt>
                <c:pt idx="2">
                  <c:v>40-50 т.р.</c:v>
                </c:pt>
                <c:pt idx="3">
                  <c:v>50-70 т.р.</c:v>
                </c:pt>
                <c:pt idx="4">
                  <c:v>более 70 т.р.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12.3</c:v>
                </c:pt>
                <c:pt idx="1">
                  <c:v>62</c:v>
                </c:pt>
                <c:pt idx="2">
                  <c:v>19</c:v>
                </c:pt>
                <c:pt idx="3">
                  <c:v>4.9000000000000004</c:v>
                </c:pt>
                <c:pt idx="4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Есть договоренность с работодателем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25</c:v>
                </c:pt>
                <c:pt idx="1">
                  <c:v>9</c:v>
                </c:pt>
                <c:pt idx="2">
                  <c:v>16</c:v>
                </c:pt>
                <c:pt idx="3">
                  <c:v>21</c:v>
                </c:pt>
                <c:pt idx="4">
                  <c:v>9</c:v>
                </c:pt>
                <c:pt idx="5">
                  <c:v>1</c:v>
                </c:pt>
                <c:pt idx="6">
                  <c:v>22</c:v>
                </c:pt>
                <c:pt idx="7">
                  <c:v>16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Уверен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32</c:v>
                </c:pt>
                <c:pt idx="1">
                  <c:v>34</c:v>
                </c:pt>
                <c:pt idx="2">
                  <c:v>7</c:v>
                </c:pt>
                <c:pt idx="3">
                  <c:v>13</c:v>
                </c:pt>
                <c:pt idx="4">
                  <c:v>8</c:v>
                </c:pt>
                <c:pt idx="5">
                  <c:v>3</c:v>
                </c:pt>
                <c:pt idx="6">
                  <c:v>28</c:v>
                </c:pt>
                <c:pt idx="7">
                  <c:v>13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 уверен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96</c:v>
                </c:pt>
                <c:pt idx="1">
                  <c:v>53</c:v>
                </c:pt>
                <c:pt idx="2">
                  <c:v>34</c:v>
                </c:pt>
                <c:pt idx="3">
                  <c:v>38</c:v>
                </c:pt>
                <c:pt idx="4">
                  <c:v>43</c:v>
                </c:pt>
                <c:pt idx="5">
                  <c:v>65</c:v>
                </c:pt>
                <c:pt idx="6">
                  <c:v>44</c:v>
                </c:pt>
                <c:pt idx="7">
                  <c:v>22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Реанльна з/п будет ниже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Лист1!$E$2:$E$9</c:f>
              <c:numCache>
                <c:formatCode>General</c:formatCode>
                <c:ptCount val="8"/>
                <c:pt idx="0">
                  <c:v>82</c:v>
                </c:pt>
                <c:pt idx="1">
                  <c:v>32</c:v>
                </c:pt>
                <c:pt idx="2">
                  <c:v>26</c:v>
                </c:pt>
                <c:pt idx="3">
                  <c:v>28</c:v>
                </c:pt>
                <c:pt idx="4">
                  <c:v>40</c:v>
                </c:pt>
                <c:pt idx="5">
                  <c:v>30</c:v>
                </c:pt>
                <c:pt idx="6">
                  <c:v>32</c:v>
                </c:pt>
                <c:pt idx="7">
                  <c:v>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159872"/>
        <c:axId val="141176192"/>
      </c:lineChart>
      <c:catAx>
        <c:axId val="134159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1176192"/>
        <c:crosses val="autoZero"/>
        <c:auto val="1"/>
        <c:lblAlgn val="ctr"/>
        <c:lblOffset val="100"/>
        <c:noMultiLvlLbl val="0"/>
      </c:catAx>
      <c:valAx>
        <c:axId val="1411761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341598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7992799947197697E-2"/>
          <c:y val="0.6877617952359647"/>
          <c:w val="0.86747696891023818"/>
          <c:h val="0.3073189064957004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Усилилась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1"/>
              <c:layout>
                <c:manualLayout>
                  <c:x val="-4.6764257084109875E-3"/>
                  <c:y val="-1.964222862626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61</c:v>
                </c:pt>
                <c:pt idx="1">
                  <c:v>54</c:v>
                </c:pt>
                <c:pt idx="2">
                  <c:v>53</c:v>
                </c:pt>
                <c:pt idx="3">
                  <c:v>41</c:v>
                </c:pt>
                <c:pt idx="4">
                  <c:v>34</c:v>
                </c:pt>
                <c:pt idx="5">
                  <c:v>37</c:v>
                </c:pt>
                <c:pt idx="6">
                  <c:v>49</c:v>
                </c:pt>
                <c:pt idx="7">
                  <c:v>53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изменилась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1"/>
              <c:layout>
                <c:manualLayout>
                  <c:x val="1.558808569470329E-3"/>
                  <c:y val="5.61206532178897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34</c:v>
                </c:pt>
                <c:pt idx="1">
                  <c:v>42</c:v>
                </c:pt>
                <c:pt idx="2">
                  <c:v>43</c:v>
                </c:pt>
                <c:pt idx="3">
                  <c:v>53</c:v>
                </c:pt>
                <c:pt idx="4">
                  <c:v>46</c:v>
                </c:pt>
                <c:pt idx="5">
                  <c:v>54</c:v>
                </c:pt>
                <c:pt idx="6">
                  <c:v>36</c:v>
                </c:pt>
                <c:pt idx="7">
                  <c:v>41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Уменьшилась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4.6764257084109875E-3"/>
                  <c:y val="-2.2448261287155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764257084109875E-3"/>
                  <c:y val="-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029277125232963E-2"/>
                  <c:y val="-5.3314620556995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2352342778813161E-3"/>
                  <c:y val="2.52542939480503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5</c:v>
                </c:pt>
                <c:pt idx="1">
                  <c:v>4</c:v>
                </c:pt>
                <c:pt idx="2">
                  <c:v>1</c:v>
                </c:pt>
                <c:pt idx="3">
                  <c:v>4</c:v>
                </c:pt>
                <c:pt idx="4">
                  <c:v>14</c:v>
                </c:pt>
                <c:pt idx="5">
                  <c:v>9</c:v>
                </c:pt>
                <c:pt idx="6">
                  <c:v>15</c:v>
                </c:pt>
                <c:pt idx="7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077696"/>
        <c:axId val="33241856"/>
      </c:lineChart>
      <c:catAx>
        <c:axId val="34077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241856"/>
        <c:crosses val="autoZero"/>
        <c:auto val="1"/>
        <c:lblAlgn val="ctr"/>
        <c:lblOffset val="100"/>
        <c:noMultiLvlLbl val="0"/>
      </c:catAx>
      <c:valAx>
        <c:axId val="332418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40776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2015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Значительно</c:v>
                </c:pt>
                <c:pt idx="1">
                  <c:v>Да</c:v>
                </c:pt>
                <c:pt idx="2">
                  <c:v>Не достаточно</c:v>
                </c:pt>
                <c:pt idx="3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</c:v>
                </c:pt>
                <c:pt idx="1">
                  <c:v>53</c:v>
                </c:pt>
                <c:pt idx="2">
                  <c:v>9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2017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Значительно</c:v>
                </c:pt>
                <c:pt idx="1">
                  <c:v>Да</c:v>
                </c:pt>
                <c:pt idx="2">
                  <c:v>Не достаточно</c:v>
                </c:pt>
                <c:pt idx="3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</c:v>
                </c:pt>
                <c:pt idx="1">
                  <c:v>53</c:v>
                </c:pt>
                <c:pt idx="2">
                  <c:v>16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2016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Значительно</c:v>
                </c:pt>
                <c:pt idx="1">
                  <c:v>Да</c:v>
                </c:pt>
                <c:pt idx="2">
                  <c:v>Не достаточно</c:v>
                </c:pt>
                <c:pt idx="3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37</c:v>
                </c:pt>
                <c:pt idx="1">
                  <c:v>49</c:v>
                </c:pt>
                <c:pt idx="2">
                  <c:v>11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407885460219201E-2"/>
          <c:y val="3.9249326607398251E-2"/>
          <c:w val="0.73960753373409038"/>
          <c:h val="0.8431732650045967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1.4288913486730099E-17"/>
                  <c:y val="-3.9284457252522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58808569470329E-3"/>
                  <c:y val="1.964222862626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3.0866359269839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029277125232963E-2"/>
                  <c:y val="-8.13749471659401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64</c:v>
                </c:pt>
                <c:pt idx="1">
                  <c:v>62</c:v>
                </c:pt>
                <c:pt idx="2">
                  <c:v>77</c:v>
                </c:pt>
                <c:pt idx="3">
                  <c:v>65</c:v>
                </c:pt>
                <c:pt idx="4">
                  <c:v>58</c:v>
                </c:pt>
                <c:pt idx="5">
                  <c:v>47</c:v>
                </c:pt>
                <c:pt idx="6">
                  <c:v>61</c:v>
                </c:pt>
                <c:pt idx="7">
                  <c:v>44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совсем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1.5588085694703305E-2"/>
                  <c:y val="4.489652257431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588085694703295E-3"/>
                  <c:y val="5.6120653217889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2352342778813161E-3"/>
                  <c:y val="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029277125232963E-2"/>
                  <c:y val="5.3314620556995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32</c:v>
                </c:pt>
                <c:pt idx="1">
                  <c:v>33</c:v>
                </c:pt>
                <c:pt idx="2">
                  <c:v>23</c:v>
                </c:pt>
                <c:pt idx="3">
                  <c:v>31</c:v>
                </c:pt>
                <c:pt idx="4">
                  <c:v>33</c:v>
                </c:pt>
                <c:pt idx="5">
                  <c:v>43</c:v>
                </c:pt>
                <c:pt idx="6">
                  <c:v>35</c:v>
                </c:pt>
                <c:pt idx="7">
                  <c:v>50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4.6764257084109884E-3"/>
                  <c:y val="-2.24482612871559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764257084109884E-3"/>
                  <c:y val="-5.05085878961007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029277125232961E-2"/>
                  <c:y val="-5.33146205569953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588085694703291E-2"/>
                  <c:y val="-5.3314620556995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6764257084109875E-3"/>
                  <c:y val="-5.6120874165343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2470468555762632E-2"/>
                  <c:y val="4.77025552352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1431130789384079E-16"/>
                  <c:y val="-4.48965225743117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4</c:v>
                </c:pt>
                <c:pt idx="1">
                  <c:v>5</c:v>
                </c:pt>
                <c:pt idx="2">
                  <c:v>1</c:v>
                </c:pt>
                <c:pt idx="3">
                  <c:v>4</c:v>
                </c:pt>
                <c:pt idx="4">
                  <c:v>9</c:v>
                </c:pt>
                <c:pt idx="5">
                  <c:v>10</c:v>
                </c:pt>
                <c:pt idx="6">
                  <c:v>5</c:v>
                </c:pt>
                <c:pt idx="7">
                  <c:v>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168640"/>
        <c:axId val="33130752"/>
      </c:lineChart>
      <c:catAx>
        <c:axId val="37168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130752"/>
        <c:crosses val="autoZero"/>
        <c:auto val="1"/>
        <c:lblAlgn val="ctr"/>
        <c:lblOffset val="100"/>
        <c:noMultiLvlLbl val="0"/>
      </c:catAx>
      <c:valAx>
        <c:axId val="331307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71686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4.77025552352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764257084109884E-3"/>
                  <c:y val="-1.9642228626261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64257084109875E-3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7.015081652236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0911659986292304E-2"/>
                  <c:y val="-6.45387512005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57</c:v>
                </c:pt>
                <c:pt idx="1">
                  <c:v>49</c:v>
                </c:pt>
                <c:pt idx="2">
                  <c:v>88</c:v>
                </c:pt>
                <c:pt idx="3">
                  <c:v>84</c:v>
                </c:pt>
                <c:pt idx="4">
                  <c:v>39</c:v>
                </c:pt>
                <c:pt idx="5">
                  <c:v>50</c:v>
                </c:pt>
                <c:pt idx="6">
                  <c:v>72</c:v>
                </c:pt>
                <c:pt idx="7">
                  <c:v>38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изменилось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1"/>
              <c:layout>
                <c:manualLayout>
                  <c:x val="1.7146771523341379E-2"/>
                  <c:y val="1.1224130643577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64257084109875E-3"/>
                  <c:y val="-5.33146205569952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970214236758227E-2"/>
                  <c:y val="-4.48965225743119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4558299931461517E-2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1440682792520863E-2"/>
                  <c:y val="4.4896522574311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429378852834724E-2"/>
                  <c:y val="-4.7702555235206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30</c:v>
                </c:pt>
                <c:pt idx="1">
                  <c:v>43</c:v>
                </c:pt>
                <c:pt idx="2">
                  <c:v>11</c:v>
                </c:pt>
                <c:pt idx="3">
                  <c:v>10</c:v>
                </c:pt>
                <c:pt idx="4">
                  <c:v>35</c:v>
                </c:pt>
                <c:pt idx="5">
                  <c:v>23</c:v>
                </c:pt>
                <c:pt idx="6">
                  <c:v>19</c:v>
                </c:pt>
                <c:pt idx="7">
                  <c:v>25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Ухудшилось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4.6764257084109884E-3"/>
                  <c:y val="-2.2448261287155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764257084109884E-3"/>
                  <c:y val="-5.0508587896100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029277125232959E-2"/>
                  <c:y val="-5.3314620556995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870570283364395E-2"/>
                  <c:y val="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6764257084109875E-3"/>
                  <c:y val="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13</c:v>
                </c:pt>
                <c:pt idx="1">
                  <c:v>8</c:v>
                </c:pt>
                <c:pt idx="2">
                  <c:v>0</c:v>
                </c:pt>
                <c:pt idx="3">
                  <c:v>4</c:v>
                </c:pt>
                <c:pt idx="4">
                  <c:v>26</c:v>
                </c:pt>
                <c:pt idx="5">
                  <c:v>27</c:v>
                </c:pt>
                <c:pt idx="6">
                  <c:v>9</c:v>
                </c:pt>
                <c:pt idx="7">
                  <c:v>37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170176"/>
        <c:axId val="33134208"/>
      </c:lineChart>
      <c:catAx>
        <c:axId val="37170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3134208"/>
        <c:crosses val="autoZero"/>
        <c:auto val="1"/>
        <c:lblAlgn val="ctr"/>
        <c:lblOffset val="100"/>
        <c:noMultiLvlLbl val="0"/>
      </c:catAx>
      <c:valAx>
        <c:axId val="33134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71701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4.7702555235206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588085694703006E-3"/>
                  <c:y val="1.964222862626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64257084109884E-3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7940428473516456E-3"/>
                  <c:y val="-0.101017175792201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2352342778813161E-3"/>
                  <c:y val="-5.8926685878784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70</c:v>
                </c:pt>
                <c:pt idx="1">
                  <c:v>67</c:v>
                </c:pt>
                <c:pt idx="2">
                  <c:v>93</c:v>
                </c:pt>
                <c:pt idx="3">
                  <c:v>82</c:v>
                </c:pt>
                <c:pt idx="4">
                  <c:v>43</c:v>
                </c:pt>
                <c:pt idx="5">
                  <c:v>65</c:v>
                </c:pt>
                <c:pt idx="6">
                  <c:v>70</c:v>
                </c:pt>
                <c:pt idx="7">
                  <c:v>55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 достаточно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9.3528514168219612E-3"/>
                  <c:y val="-6.17327185396787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146771523341379E-2"/>
                  <c:y val="1.1224130643577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64257084109884E-3"/>
                  <c:y val="-5.3314620556995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970214236758227E-2"/>
                  <c:y val="-4.48965225743119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4558299931461531E-2"/>
                  <c:y val="-8.41809798268346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1440682792520856E-2"/>
                  <c:y val="4.4896522574311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25</c:v>
                </c:pt>
                <c:pt idx="1">
                  <c:v>28</c:v>
                </c:pt>
                <c:pt idx="2">
                  <c:v>6</c:v>
                </c:pt>
                <c:pt idx="3">
                  <c:v>17</c:v>
                </c:pt>
                <c:pt idx="4">
                  <c:v>41</c:v>
                </c:pt>
                <c:pt idx="5">
                  <c:v>27</c:v>
                </c:pt>
                <c:pt idx="6">
                  <c:v>24</c:v>
                </c:pt>
                <c:pt idx="7">
                  <c:v>49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4.6764257084109884E-3"/>
                  <c:y val="-2.2448261287155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764257084109884E-3"/>
                  <c:y val="-5.0508587896100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299949136199119E-2"/>
                  <c:y val="-4.48967435217654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940937111525265E-2"/>
                  <c:y val="-4.77025552352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870570283364395E-2"/>
                  <c:y val="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8060326608944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5</c:v>
                </c:pt>
                <c:pt idx="1">
                  <c:v>7</c:v>
                </c:pt>
                <c:pt idx="2">
                  <c:v>1</c:v>
                </c:pt>
                <c:pt idx="3">
                  <c:v>2</c:v>
                </c:pt>
                <c:pt idx="4">
                  <c:v>16</c:v>
                </c:pt>
                <c:pt idx="5">
                  <c:v>8</c:v>
                </c:pt>
                <c:pt idx="6">
                  <c:v>6</c:v>
                </c:pt>
                <c:pt idx="7">
                  <c:v>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170688"/>
        <c:axId val="76148096"/>
      </c:lineChart>
      <c:catAx>
        <c:axId val="37170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6148096"/>
        <c:crosses val="autoZero"/>
        <c:auto val="1"/>
        <c:lblAlgn val="ctr"/>
        <c:lblOffset val="100"/>
        <c:noMultiLvlLbl val="0"/>
      </c:catAx>
      <c:valAx>
        <c:axId val="761480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71706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0"/>
                  <c:y val="-4.77025552352063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588085694703011E-3"/>
                  <c:y val="1.9642228626261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64257084109884E-3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7940428473516473E-3"/>
                  <c:y val="-0.101017175792201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6.2352342778813161E-3"/>
                  <c:y val="-5.892668587878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82</c:v>
                </c:pt>
                <c:pt idx="1">
                  <c:v>82</c:v>
                </c:pt>
                <c:pt idx="2">
                  <c:v>89</c:v>
                </c:pt>
                <c:pt idx="3">
                  <c:v>78</c:v>
                </c:pt>
                <c:pt idx="4">
                  <c:v>64</c:v>
                </c:pt>
                <c:pt idx="5">
                  <c:v>60</c:v>
                </c:pt>
                <c:pt idx="6">
                  <c:v>62</c:v>
                </c:pt>
                <c:pt idx="7">
                  <c:v>68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Неизменились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9.3528514168219664E-3"/>
                  <c:y val="-6.1732718539678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2274083221318038E-7"/>
                  <c:y val="-5.6120653217889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764257084109884E-3"/>
                  <c:y val="-5.3314620556995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8970214236758227E-2"/>
                  <c:y val="-4.4896522574311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9881996963882777E-2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029277125232963E-2"/>
                  <c:y val="-4.770255523520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18</c:v>
                </c:pt>
                <c:pt idx="1">
                  <c:v>18</c:v>
                </c:pt>
                <c:pt idx="2">
                  <c:v>11</c:v>
                </c:pt>
                <c:pt idx="3">
                  <c:v>21</c:v>
                </c:pt>
                <c:pt idx="4">
                  <c:v>31</c:v>
                </c:pt>
                <c:pt idx="5">
                  <c:v>21</c:v>
                </c:pt>
                <c:pt idx="6">
                  <c:v>24</c:v>
                </c:pt>
                <c:pt idx="7">
                  <c:v>27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layout>
                <c:manualLayout>
                  <c:x val="-4.6764257084109884E-3"/>
                  <c:y val="-2.24482612871559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6764257084109884E-3"/>
                  <c:y val="-5.05085878961008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5.2999491361991197E-2"/>
                  <c:y val="-4.4896743521765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940937111525271E-2"/>
                  <c:y val="-4.77025552352063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0529145547060802E-2"/>
                  <c:y val="-3.92844572525228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264511403114277E-2"/>
                  <c:y val="5.89266858787841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00B05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Лист1!$A$2:$A$9</c:f>
              <c:numCache>
                <c:formatCode>General</c:formatCode>
                <c:ptCount val="8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</c:numCache>
            </c:num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5</c:v>
                </c:pt>
                <c:pt idx="5">
                  <c:v>19</c:v>
                </c:pt>
                <c:pt idx="6">
                  <c:v>14</c:v>
                </c:pt>
                <c:pt idx="7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207040"/>
        <c:axId val="76150976"/>
      </c:lineChart>
      <c:catAx>
        <c:axId val="37207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6150976"/>
        <c:crosses val="autoZero"/>
        <c:auto val="1"/>
        <c:lblAlgn val="ctr"/>
        <c:lblOffset val="100"/>
        <c:noMultiLvlLbl val="0"/>
      </c:catAx>
      <c:valAx>
        <c:axId val="761509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372070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0" y="1534779"/>
            <a:ext cx="8974137" cy="136631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3600" dirty="0" smtClean="0">
                <a:solidFill>
                  <a:srgbClr val="0070C0"/>
                </a:solidFill>
                <a:latin typeface="+mn-lt"/>
              </a:rPr>
              <a:t>РЕЗУЛЬТАТЫ </a:t>
            </a:r>
            <a:r>
              <a:rPr lang="ru-RU" altLang="ru-RU" sz="3600" dirty="0" smtClean="0">
                <a:solidFill>
                  <a:srgbClr val="0070C0"/>
                </a:solidFill>
                <a:latin typeface="+mn-lt"/>
              </a:rPr>
              <a:t>АНКЕТИРОВАНИЯ ВЫПУСКНИКОВ ЛЕЧЕБНОГО ФАКУЛЬТЕТА 2017 </a:t>
            </a:r>
            <a:r>
              <a:rPr lang="ru-RU" altLang="ru-RU" sz="3600" dirty="0" smtClean="0">
                <a:solidFill>
                  <a:srgbClr val="0070C0"/>
                </a:solidFill>
                <a:latin typeface="+mn-lt"/>
              </a:rPr>
              <a:t>ГОДА</a:t>
            </a:r>
            <a:endParaRPr lang="ru-RU" altLang="ru-RU" sz="2400" dirty="0" smtClean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2052" name="Picture 5" descr="C:\Users\shtegman\Documents\Деканат\ИГА\ГИА 2015\Фото\1-й этап\460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08163" y="2873375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396099" y="99548"/>
            <a:ext cx="8747901" cy="10972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ФГБОУ ВО «Красноярский государственный медицинский</a:t>
            </a:r>
            <a:br>
              <a:rPr lang="ru-RU" sz="200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</a:br>
            <a:r>
              <a:rPr lang="ru-RU" sz="200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университет им. проф. В.Ф. Войно-Ясенецкого» </a:t>
            </a:r>
            <a:r>
              <a:rPr lang="en-US" sz="200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en-US" sz="200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</a:br>
            <a:r>
              <a:rPr lang="ru-RU" sz="2000" smtClean="0">
                <a:solidFill>
                  <a:schemeClr val="accent1">
                    <a:lumMod val="50000"/>
                  </a:schemeClr>
                </a:solidFill>
                <a:latin typeface="Arial" charset="0"/>
                <a:ea typeface="+mn-ea"/>
                <a:cs typeface="+mn-cs"/>
              </a:rPr>
              <a:t>Минздрава России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charset="0"/>
              <a:ea typeface="+mn-ea"/>
              <a:cs typeface="+mn-cs"/>
            </a:endParaRPr>
          </a:p>
        </p:txBody>
      </p:sp>
      <p:pic>
        <p:nvPicPr>
          <p:cNvPr id="5" name="Picture 9" descr="C:\Users\gazenkampfaa\Pictures\Нов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1" y="36843"/>
            <a:ext cx="815818" cy="1369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400" dirty="0" smtClean="0">
                <a:solidFill>
                  <a:schemeClr val="hlink"/>
                </a:solidFill>
                <a:latin typeface="+mn-lt"/>
              </a:rPr>
              <a:t>8. Сформировалась ли ответственность за качество результата своей работы?</a:t>
            </a:r>
          </a:p>
        </p:txBody>
      </p:sp>
      <p:sp>
        <p:nvSpPr>
          <p:cNvPr id="11267" name="Содержимое 5"/>
          <p:cNvSpPr>
            <a:spLocks noGrp="1"/>
          </p:cNvSpPr>
          <p:nvPr>
            <p:ph sz="half" idx="1"/>
          </p:nvPr>
        </p:nvSpPr>
        <p:spPr>
          <a:xfrm>
            <a:off x="179512" y="2780928"/>
            <a:ext cx="3672408" cy="144016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sz="2000" i="1" dirty="0" smtClean="0"/>
              <a:t>1 – да – </a:t>
            </a:r>
            <a:r>
              <a:rPr lang="ru-RU" sz="2000" i="1" dirty="0" smtClean="0">
                <a:solidFill>
                  <a:srgbClr val="FF0000"/>
                </a:solidFill>
              </a:rPr>
              <a:t>93%</a:t>
            </a:r>
            <a:r>
              <a:rPr lang="ru-RU" sz="2000" i="1" dirty="0" smtClean="0"/>
              <a:t> (91%); </a:t>
            </a:r>
            <a:endParaRPr lang="ru-RU" sz="2000" dirty="0" smtClean="0"/>
          </a:p>
          <a:p>
            <a:pPr>
              <a:buFontTx/>
              <a:buNone/>
              <a:defRPr/>
            </a:pPr>
            <a:r>
              <a:rPr lang="ru-RU" sz="2000" i="1" dirty="0" smtClean="0"/>
              <a:t>2 – не изменилась – </a:t>
            </a:r>
            <a:r>
              <a:rPr lang="ru-RU" sz="2000" i="1" dirty="0" smtClean="0">
                <a:solidFill>
                  <a:srgbClr val="FF0000"/>
                </a:solidFill>
              </a:rPr>
              <a:t>6%</a:t>
            </a:r>
            <a:r>
              <a:rPr lang="ru-RU" sz="2000" i="1" dirty="0" smtClean="0"/>
              <a:t> (6%);</a:t>
            </a:r>
            <a:endParaRPr lang="ru-RU" sz="2000" dirty="0" smtClean="0"/>
          </a:p>
          <a:p>
            <a:pPr>
              <a:buFontTx/>
              <a:buNone/>
              <a:defRPr/>
            </a:pPr>
            <a:r>
              <a:rPr lang="ru-RU" sz="2000" i="1" dirty="0" smtClean="0"/>
              <a:t>3 – ухудшилась – </a:t>
            </a:r>
            <a:r>
              <a:rPr lang="ru-RU" sz="2000" i="1" dirty="0" smtClean="0">
                <a:solidFill>
                  <a:srgbClr val="FF0000"/>
                </a:solidFill>
              </a:rPr>
              <a:t>1%</a:t>
            </a:r>
            <a:r>
              <a:rPr lang="ru-RU" sz="2000" i="1" dirty="0" smtClean="0"/>
              <a:t> (3%).</a:t>
            </a:r>
            <a:endParaRPr lang="ru-RU" sz="2000" dirty="0" smtClean="0"/>
          </a:p>
          <a:p>
            <a:pPr marL="0" indent="0">
              <a:buFontTx/>
              <a:buNone/>
              <a:defRPr/>
            </a:pPr>
            <a:endParaRPr lang="ru-RU" dirty="0" smtClean="0"/>
          </a:p>
        </p:txBody>
      </p:sp>
      <p:pic>
        <p:nvPicPr>
          <p:cNvPr id="11268" name="Picture 5" descr="C:\Users\shtegman\Documents\Деканат\ИГА\ГИА 2015\Фото\3-й этап\SAM_287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3412" y="1412776"/>
            <a:ext cx="5280587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кругленный прямоугольник 4"/>
          <p:cNvSpPr/>
          <p:nvPr/>
        </p:nvSpPr>
        <p:spPr>
          <a:xfrm>
            <a:off x="72008" y="2348880"/>
            <a:ext cx="3563888" cy="2160240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48558558"/>
              </p:ext>
            </p:extLst>
          </p:nvPr>
        </p:nvGraphicFramePr>
        <p:xfrm>
          <a:off x="457200" y="1600200"/>
          <a:ext cx="81472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sz="2400" dirty="0" smtClean="0">
                <a:solidFill>
                  <a:schemeClr val="hlink"/>
                </a:solidFill>
                <a:latin typeface="+mn-lt"/>
              </a:rPr>
              <a:t>9. Усилилось ли оптимистическое отношение к миру, </a:t>
            </a:r>
            <a:br>
              <a:rPr lang="ru-RU" altLang="ru-RU" sz="2400" dirty="0" smtClean="0">
                <a:solidFill>
                  <a:schemeClr val="hlink"/>
                </a:solidFill>
                <a:latin typeface="+mn-lt"/>
              </a:rPr>
            </a:br>
            <a:r>
              <a:rPr lang="ru-RU" altLang="ru-RU" sz="2400" dirty="0" smtClean="0">
                <a:solidFill>
                  <a:schemeClr val="hlink"/>
                </a:solidFill>
                <a:latin typeface="+mn-lt"/>
              </a:rPr>
              <a:t> своему будущему?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99088905"/>
              </p:ext>
            </p:extLst>
          </p:nvPr>
        </p:nvGraphicFramePr>
        <p:xfrm>
          <a:off x="457200" y="1600200"/>
          <a:ext cx="81472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1156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10. Появилось ли желание и умение активно вмешиваться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трудовую и общественную жизнь коллектива?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64795445"/>
              </p:ext>
            </p:extLst>
          </p:nvPr>
        </p:nvGraphicFramePr>
        <p:xfrm>
          <a:off x="457200" y="1600200"/>
          <a:ext cx="81472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680" y="0"/>
            <a:ext cx="86868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400" dirty="0" smtClean="0">
                <a:solidFill>
                  <a:schemeClr val="hlink"/>
                </a:solidFill>
              </a:rPr>
              <a:t>11. Улучшились ли отношения с товарищами, способность находить с ними контакт, компромиссы, совместные решения?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33237546"/>
              </p:ext>
            </p:extLst>
          </p:nvPr>
        </p:nvGraphicFramePr>
        <p:xfrm>
          <a:off x="457200" y="1600200"/>
          <a:ext cx="81472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Rod" pitchFamily="49" charset="-79"/>
              </a:rPr>
              <a:t>12. Улучшились ли деловитость, умение оперативно работать?</a:t>
            </a: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j-lt"/>
              <a:ea typeface="+mj-ea"/>
              <a:cs typeface="Rod" pitchFamily="49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45134111"/>
              </p:ext>
            </p:extLst>
          </p:nvPr>
        </p:nvGraphicFramePr>
        <p:xfrm>
          <a:off x="457200" y="1600200"/>
          <a:ext cx="81472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ru-RU" altLang="ru-RU" sz="2400" dirty="0" smtClean="0">
                <a:solidFill>
                  <a:schemeClr val="hlink"/>
                </a:solidFill>
              </a:rPr>
              <a:t>13. Улучшились ли организаторские качества?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11048839"/>
              </p:ext>
            </p:extLst>
          </p:nvPr>
        </p:nvGraphicFramePr>
        <p:xfrm>
          <a:off x="457200" y="1600200"/>
          <a:ext cx="81472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14. Усилился ли авторитет учебного заведения, престиж учебного заведения?</a:t>
            </a: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13939299"/>
              </p:ext>
            </p:extLst>
          </p:nvPr>
        </p:nvGraphicFramePr>
        <p:xfrm>
          <a:off x="457200" y="1600200"/>
          <a:ext cx="81472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/>
          <a:lstStyle/>
          <a:p>
            <a:pPr eaLnBrk="1" hangingPunct="1"/>
            <a:r>
              <a:rPr lang="ru-RU" altLang="ru-RU" sz="2400" dirty="0" smtClean="0">
                <a:solidFill>
                  <a:schemeClr val="hlink"/>
                </a:solidFill>
              </a:rPr>
              <a:t>15. Усилился ли авторитет выбранной специальности?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400" dirty="0" smtClean="0">
                <a:solidFill>
                  <a:schemeClr val="hlink"/>
                </a:solidFill>
              </a:rPr>
              <a:t>16. Кто из преподавателей оказал наибольшее положительное влияние на формирование Вашей нравственности, духовной культуры?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51520" y="1628800"/>
            <a:ext cx="4191000" cy="4968552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ru-RU" altLang="ru-RU" sz="2200" b="1" i="1" dirty="0" smtClean="0">
                <a:solidFill>
                  <a:srgbClr val="FF0000"/>
                </a:solidFill>
              </a:rPr>
              <a:t>2016</a:t>
            </a:r>
          </a:p>
          <a:p>
            <a:pPr>
              <a:buFontTx/>
              <a:buNone/>
            </a:pPr>
            <a:r>
              <a:rPr lang="en-US" altLang="ru-RU" sz="2200" dirty="0" smtClean="0">
                <a:solidFill>
                  <a:srgbClr val="FF0000"/>
                </a:solidFill>
              </a:rPr>
              <a:t>1</a:t>
            </a:r>
            <a:r>
              <a:rPr lang="ru-RU" altLang="ru-RU" sz="2200" dirty="0" smtClean="0">
                <a:solidFill>
                  <a:srgbClr val="FF0000"/>
                </a:solidFill>
              </a:rPr>
              <a:t> </a:t>
            </a:r>
            <a:r>
              <a:rPr lang="en-US" altLang="ru-RU" sz="2200" dirty="0" smtClean="0">
                <a:solidFill>
                  <a:srgbClr val="FF0000"/>
                </a:solidFill>
              </a:rPr>
              <a:t>- </a:t>
            </a:r>
            <a:r>
              <a:rPr lang="ru-RU" altLang="ru-RU" sz="2200" dirty="0" smtClean="0">
                <a:solidFill>
                  <a:srgbClr val="FF0000"/>
                </a:solidFill>
              </a:rPr>
              <a:t>Шестерня П.А. – </a:t>
            </a:r>
            <a:r>
              <a:rPr lang="ru-RU" altLang="ru-RU" sz="2200" b="1" dirty="0" smtClean="0">
                <a:solidFill>
                  <a:srgbClr val="FF0000"/>
                </a:solidFill>
              </a:rPr>
              <a:t>16 (7,6 %);</a:t>
            </a:r>
            <a:endParaRPr lang="ru-RU" altLang="ru-RU" sz="22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dirty="0" smtClean="0">
                <a:solidFill>
                  <a:srgbClr val="FF0000"/>
                </a:solidFill>
              </a:rPr>
              <a:t>2 – Перьянова О.В. – </a:t>
            </a:r>
            <a:r>
              <a:rPr lang="ru-RU" altLang="ru-RU" sz="2200" b="1" dirty="0" smtClean="0">
                <a:solidFill>
                  <a:srgbClr val="FF0000"/>
                </a:solidFill>
              </a:rPr>
              <a:t>13 (6,2 %);</a:t>
            </a:r>
            <a:endParaRPr lang="ru-RU" altLang="ru-RU" sz="22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dirty="0" smtClean="0">
                <a:solidFill>
                  <a:srgbClr val="FF0000"/>
                </a:solidFill>
              </a:rPr>
              <a:t>3 </a:t>
            </a:r>
            <a:r>
              <a:rPr lang="ru-RU" altLang="ru-RU" sz="2200" dirty="0" smtClean="0">
                <a:solidFill>
                  <a:srgbClr val="FF0000"/>
                </a:solidFill>
              </a:rPr>
              <a:t>– Колмаков В.Ю. – </a:t>
            </a:r>
            <a:r>
              <a:rPr lang="ru-RU" altLang="ru-RU" sz="2200" b="1" dirty="0" smtClean="0">
                <a:solidFill>
                  <a:srgbClr val="FF0000"/>
                </a:solidFill>
              </a:rPr>
              <a:t>10 (4,8 %);</a:t>
            </a:r>
            <a:endParaRPr lang="ru-RU" altLang="ru-RU" sz="22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dirty="0">
                <a:solidFill>
                  <a:srgbClr val="FF0000"/>
                </a:solidFill>
              </a:rPr>
              <a:t>4</a:t>
            </a:r>
            <a:r>
              <a:rPr lang="ru-RU" altLang="ru-RU" sz="2200" dirty="0" smtClean="0">
                <a:solidFill>
                  <a:srgbClr val="FF0000"/>
                </a:solidFill>
              </a:rPr>
              <a:t> </a:t>
            </a:r>
            <a:r>
              <a:rPr lang="ru-RU" altLang="ru-RU" sz="2200" dirty="0" smtClean="0">
                <a:solidFill>
                  <a:srgbClr val="FF0000"/>
                </a:solidFill>
              </a:rPr>
              <a:t>– Балашова Н.А. – </a:t>
            </a:r>
            <a:r>
              <a:rPr lang="ru-RU" altLang="ru-RU" sz="2200" b="1" dirty="0" smtClean="0">
                <a:solidFill>
                  <a:srgbClr val="FF0000"/>
                </a:solidFill>
              </a:rPr>
              <a:t>7 (3,3 %);</a:t>
            </a:r>
            <a:endParaRPr lang="ru-RU" altLang="ru-RU" sz="22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dirty="0">
                <a:solidFill>
                  <a:srgbClr val="FF0000"/>
                </a:solidFill>
              </a:rPr>
              <a:t>5</a:t>
            </a:r>
            <a:r>
              <a:rPr lang="ru-RU" altLang="ru-RU" sz="2200" dirty="0" smtClean="0">
                <a:solidFill>
                  <a:srgbClr val="FF0000"/>
                </a:solidFill>
              </a:rPr>
              <a:t> </a:t>
            </a:r>
            <a:r>
              <a:rPr lang="ru-RU" altLang="ru-RU" sz="2200" dirty="0" smtClean="0">
                <a:solidFill>
                  <a:srgbClr val="FF0000"/>
                </a:solidFill>
              </a:rPr>
              <a:t>– Первова О.В. – </a:t>
            </a:r>
            <a:r>
              <a:rPr lang="ru-RU" altLang="ru-RU" sz="2200" b="1" dirty="0" smtClean="0">
                <a:solidFill>
                  <a:srgbClr val="FF0000"/>
                </a:solidFill>
              </a:rPr>
              <a:t>7 (3,3 %);</a:t>
            </a:r>
            <a:endParaRPr lang="ru-RU" altLang="ru-RU" sz="22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dirty="0">
                <a:solidFill>
                  <a:srgbClr val="FF0000"/>
                </a:solidFill>
              </a:rPr>
              <a:t>6</a:t>
            </a:r>
            <a:r>
              <a:rPr lang="ru-RU" altLang="ru-RU" sz="2200" dirty="0" smtClean="0">
                <a:solidFill>
                  <a:srgbClr val="FF0000"/>
                </a:solidFill>
              </a:rPr>
              <a:t> </a:t>
            </a:r>
            <a:r>
              <a:rPr lang="ru-RU" altLang="ru-RU" sz="2200" dirty="0" smtClean="0">
                <a:solidFill>
                  <a:srgbClr val="FF0000"/>
                </a:solidFill>
              </a:rPr>
              <a:t>– Турчина Т.К. – </a:t>
            </a:r>
            <a:r>
              <a:rPr lang="ru-RU" altLang="ru-RU" sz="2200" b="1" dirty="0" smtClean="0">
                <a:solidFill>
                  <a:srgbClr val="FF0000"/>
                </a:solidFill>
              </a:rPr>
              <a:t>6 (2,9 %);</a:t>
            </a:r>
            <a:endParaRPr lang="ru-RU" altLang="ru-RU" sz="22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dirty="0">
                <a:solidFill>
                  <a:srgbClr val="FF0000"/>
                </a:solidFill>
              </a:rPr>
              <a:t>7</a:t>
            </a:r>
            <a:r>
              <a:rPr lang="ru-RU" altLang="ru-RU" sz="2200" dirty="0" smtClean="0">
                <a:solidFill>
                  <a:srgbClr val="FF0000"/>
                </a:solidFill>
              </a:rPr>
              <a:t> </a:t>
            </a:r>
            <a:r>
              <a:rPr lang="ru-RU" altLang="ru-RU" sz="2200" dirty="0" smtClean="0">
                <a:solidFill>
                  <a:srgbClr val="FF0000"/>
                </a:solidFill>
              </a:rPr>
              <a:t>– Барон И.И. – </a:t>
            </a:r>
            <a:r>
              <a:rPr lang="ru-RU" altLang="ru-RU" sz="2200" b="1" dirty="0" smtClean="0">
                <a:solidFill>
                  <a:srgbClr val="FF0000"/>
                </a:solidFill>
              </a:rPr>
              <a:t>6 (2,9 %);</a:t>
            </a:r>
            <a:endParaRPr lang="ru-RU" altLang="ru-RU" sz="22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dirty="0">
                <a:solidFill>
                  <a:srgbClr val="FF0000"/>
                </a:solidFill>
              </a:rPr>
              <a:t>8</a:t>
            </a:r>
            <a:r>
              <a:rPr lang="ru-RU" altLang="ru-RU" sz="2200" dirty="0" smtClean="0">
                <a:solidFill>
                  <a:srgbClr val="FF0000"/>
                </a:solidFill>
              </a:rPr>
              <a:t> </a:t>
            </a:r>
            <a:r>
              <a:rPr lang="ru-RU" altLang="ru-RU" sz="2200" dirty="0" smtClean="0">
                <a:solidFill>
                  <a:srgbClr val="FF0000"/>
                </a:solidFill>
              </a:rPr>
              <a:t>– Верещагина  Т.Д. – </a:t>
            </a:r>
            <a:r>
              <a:rPr lang="ru-RU" altLang="ru-RU" sz="2200" b="1" dirty="0" smtClean="0">
                <a:solidFill>
                  <a:srgbClr val="FF0000"/>
                </a:solidFill>
              </a:rPr>
              <a:t>5 (2,4%);</a:t>
            </a:r>
          </a:p>
          <a:p>
            <a:pPr>
              <a:buFontTx/>
              <a:buNone/>
            </a:pPr>
            <a:r>
              <a:rPr lang="ru-RU" altLang="ru-RU" sz="2200" dirty="0" smtClean="0">
                <a:solidFill>
                  <a:srgbClr val="FF0000"/>
                </a:solidFill>
              </a:rPr>
              <a:t>9 </a:t>
            </a:r>
            <a:r>
              <a:rPr lang="ru-RU" altLang="ru-RU" sz="2200" dirty="0" smtClean="0">
                <a:solidFill>
                  <a:srgbClr val="FF0000"/>
                </a:solidFill>
              </a:rPr>
              <a:t>– Подгрушная Т.С. – </a:t>
            </a:r>
            <a:r>
              <a:rPr lang="ru-RU" altLang="ru-RU" sz="2200" b="1" dirty="0" smtClean="0">
                <a:solidFill>
                  <a:srgbClr val="FF0000"/>
                </a:solidFill>
              </a:rPr>
              <a:t>4 (1,9%);</a:t>
            </a:r>
          </a:p>
          <a:p>
            <a:pPr>
              <a:buFontTx/>
              <a:buNone/>
            </a:pPr>
            <a:r>
              <a:rPr lang="ru-RU" altLang="ru-RU" sz="2200" dirty="0" smtClean="0">
                <a:solidFill>
                  <a:srgbClr val="FF0000"/>
                </a:solidFill>
              </a:rPr>
              <a:t>10 </a:t>
            </a:r>
            <a:r>
              <a:rPr lang="ru-RU" altLang="ru-RU" sz="2200" dirty="0" smtClean="0">
                <a:solidFill>
                  <a:srgbClr val="FF0000"/>
                </a:solidFill>
              </a:rPr>
              <a:t>– Головенкин С. Е</a:t>
            </a:r>
            <a:r>
              <a:rPr lang="ru-RU" altLang="ru-RU" sz="2200" b="1" dirty="0" smtClean="0">
                <a:solidFill>
                  <a:srgbClr val="FF0000"/>
                </a:solidFill>
              </a:rPr>
              <a:t>. – 4 (1,9%)</a:t>
            </a:r>
            <a:endParaRPr lang="ru-RU" altLang="ru-RU" sz="2200" dirty="0" smtClean="0">
              <a:solidFill>
                <a:srgbClr val="FF0000"/>
              </a:solidFill>
            </a:endParaRPr>
          </a:p>
        </p:txBody>
      </p:sp>
      <p:sp>
        <p:nvSpPr>
          <p:cNvPr id="19460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1592796"/>
            <a:ext cx="4038600" cy="4896544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altLang="ru-RU" sz="2200" b="1" i="1" dirty="0" smtClean="0">
                <a:solidFill>
                  <a:srgbClr val="002060"/>
                </a:solidFill>
              </a:rPr>
              <a:t>2017</a:t>
            </a:r>
            <a:endParaRPr lang="ru-RU" altLang="ru-RU" sz="2200" b="1" i="1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altLang="ru-RU" sz="2200" dirty="0" smtClean="0">
                <a:solidFill>
                  <a:srgbClr val="002060"/>
                </a:solidFill>
              </a:rPr>
              <a:t>1 – Барон </a:t>
            </a:r>
            <a:r>
              <a:rPr lang="ru-RU" altLang="ru-RU" sz="2200" dirty="0" smtClean="0">
                <a:solidFill>
                  <a:srgbClr val="002060"/>
                </a:solidFill>
              </a:rPr>
              <a:t>И.И. - </a:t>
            </a:r>
            <a:r>
              <a:rPr lang="ru-RU" altLang="ru-RU" sz="2200" b="1" dirty="0" smtClean="0">
                <a:solidFill>
                  <a:srgbClr val="002060"/>
                </a:solidFill>
              </a:rPr>
              <a:t>23 (</a:t>
            </a:r>
            <a:r>
              <a:rPr lang="ru-RU" altLang="ru-RU" sz="2200" b="1" dirty="0" smtClean="0">
                <a:solidFill>
                  <a:srgbClr val="002060"/>
                </a:solidFill>
              </a:rPr>
              <a:t>14,3%);</a:t>
            </a: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altLang="ru-RU" sz="2200" dirty="0" smtClean="0">
                <a:solidFill>
                  <a:srgbClr val="002060"/>
                </a:solidFill>
              </a:rPr>
              <a:t>2 </a:t>
            </a:r>
            <a:r>
              <a:rPr lang="ru-RU" altLang="ru-RU" sz="2200" dirty="0" smtClean="0">
                <a:solidFill>
                  <a:srgbClr val="002060"/>
                </a:solidFill>
              </a:rPr>
              <a:t>– </a:t>
            </a:r>
            <a:r>
              <a:rPr lang="ru-RU" altLang="ru-RU" sz="2200" dirty="0" err="1">
                <a:solidFill>
                  <a:srgbClr val="002060"/>
                </a:solidFill>
              </a:rPr>
              <a:t>Черданцев</a:t>
            </a:r>
            <a:r>
              <a:rPr lang="ru-RU" altLang="ru-RU" sz="2200" dirty="0">
                <a:solidFill>
                  <a:srgbClr val="002060"/>
                </a:solidFill>
              </a:rPr>
              <a:t> </a:t>
            </a:r>
            <a:r>
              <a:rPr lang="ru-RU" altLang="ru-RU" sz="2200" dirty="0" smtClean="0">
                <a:solidFill>
                  <a:srgbClr val="002060"/>
                </a:solidFill>
              </a:rPr>
              <a:t>Д.В</a:t>
            </a:r>
            <a:r>
              <a:rPr lang="ru-RU" altLang="ru-RU" sz="2200" dirty="0">
                <a:solidFill>
                  <a:srgbClr val="002060"/>
                </a:solidFill>
              </a:rPr>
              <a:t>.</a:t>
            </a:r>
            <a:r>
              <a:rPr lang="ru-RU" altLang="ru-RU" sz="2200" b="1" dirty="0" smtClean="0">
                <a:solidFill>
                  <a:srgbClr val="002060"/>
                </a:solidFill>
              </a:rPr>
              <a:t>– </a:t>
            </a:r>
            <a:r>
              <a:rPr lang="ru-RU" altLang="ru-RU" sz="2200" b="1" dirty="0" smtClean="0">
                <a:solidFill>
                  <a:srgbClr val="002060"/>
                </a:solidFill>
              </a:rPr>
              <a:t>20 </a:t>
            </a:r>
            <a:r>
              <a:rPr lang="ru-RU" altLang="ru-RU" sz="2200" b="1" dirty="0" smtClean="0">
                <a:solidFill>
                  <a:srgbClr val="002060"/>
                </a:solidFill>
              </a:rPr>
              <a:t>(12,5%);</a:t>
            </a: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altLang="ru-RU" sz="2200" dirty="0">
                <a:solidFill>
                  <a:srgbClr val="002060"/>
                </a:solidFill>
              </a:rPr>
              <a:t>3 </a:t>
            </a:r>
            <a:r>
              <a:rPr lang="ru-RU" altLang="ru-RU" sz="2200" dirty="0" smtClean="0">
                <a:solidFill>
                  <a:srgbClr val="002060"/>
                </a:solidFill>
              </a:rPr>
              <a:t>– Балашова </a:t>
            </a:r>
            <a:r>
              <a:rPr lang="ru-RU" altLang="ru-RU" sz="2200" dirty="0">
                <a:solidFill>
                  <a:srgbClr val="002060"/>
                </a:solidFill>
              </a:rPr>
              <a:t>Н.А. </a:t>
            </a:r>
            <a:r>
              <a:rPr lang="ru-RU" altLang="ru-RU" sz="2200" b="1" dirty="0" smtClean="0">
                <a:solidFill>
                  <a:srgbClr val="002060"/>
                </a:solidFill>
              </a:rPr>
              <a:t>18 </a:t>
            </a:r>
            <a:r>
              <a:rPr lang="ru-RU" altLang="ru-RU" sz="2200" b="1" dirty="0" smtClean="0">
                <a:solidFill>
                  <a:srgbClr val="002060"/>
                </a:solidFill>
              </a:rPr>
              <a:t>(11,3%);</a:t>
            </a: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altLang="ru-RU" sz="2200" dirty="0" smtClean="0">
                <a:solidFill>
                  <a:srgbClr val="002060"/>
                </a:solidFill>
              </a:rPr>
              <a:t>4 </a:t>
            </a:r>
            <a:r>
              <a:rPr lang="ru-RU" altLang="ru-RU" sz="2200" dirty="0" smtClean="0">
                <a:solidFill>
                  <a:srgbClr val="002060"/>
                </a:solidFill>
              </a:rPr>
              <a:t>–</a:t>
            </a:r>
            <a:r>
              <a:rPr lang="ru-RU" altLang="ru-RU" sz="2200" b="1" dirty="0" smtClean="0">
                <a:solidFill>
                  <a:srgbClr val="002060"/>
                </a:solidFill>
              </a:rPr>
              <a:t> </a:t>
            </a:r>
            <a:r>
              <a:rPr lang="ru-RU" altLang="ru-RU" sz="2200" dirty="0" smtClean="0">
                <a:solidFill>
                  <a:srgbClr val="002060"/>
                </a:solidFill>
              </a:rPr>
              <a:t>Дробот Д.Б. - </a:t>
            </a:r>
            <a:r>
              <a:rPr lang="ru-RU" altLang="ru-RU" sz="2200" b="1" dirty="0" smtClean="0">
                <a:solidFill>
                  <a:srgbClr val="002060"/>
                </a:solidFill>
              </a:rPr>
              <a:t>17 </a:t>
            </a:r>
            <a:r>
              <a:rPr lang="ru-RU" altLang="ru-RU" sz="2200" b="1" dirty="0" smtClean="0">
                <a:solidFill>
                  <a:srgbClr val="002060"/>
                </a:solidFill>
              </a:rPr>
              <a:t>(10,6%).</a:t>
            </a: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altLang="ru-RU" sz="2200" dirty="0" smtClean="0">
                <a:solidFill>
                  <a:srgbClr val="002060"/>
                </a:solidFill>
              </a:rPr>
              <a:t>5 </a:t>
            </a:r>
            <a:r>
              <a:rPr lang="ru-RU" altLang="ru-RU" sz="2200" dirty="0" smtClean="0">
                <a:solidFill>
                  <a:srgbClr val="002060"/>
                </a:solidFill>
              </a:rPr>
              <a:t>– Перьянова О.В. – </a:t>
            </a:r>
            <a:r>
              <a:rPr lang="ru-RU" altLang="ru-RU" sz="2200" b="1" dirty="0" smtClean="0">
                <a:solidFill>
                  <a:srgbClr val="002060"/>
                </a:solidFill>
              </a:rPr>
              <a:t>17 </a:t>
            </a:r>
            <a:r>
              <a:rPr lang="ru-RU" altLang="ru-RU" sz="2200" b="1" dirty="0" smtClean="0">
                <a:solidFill>
                  <a:srgbClr val="002060"/>
                </a:solidFill>
              </a:rPr>
              <a:t>(10,6%);</a:t>
            </a: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altLang="ru-RU" sz="2200" dirty="0" smtClean="0">
                <a:solidFill>
                  <a:srgbClr val="002060"/>
                </a:solidFill>
              </a:rPr>
              <a:t>6 </a:t>
            </a:r>
            <a:r>
              <a:rPr lang="ru-RU" altLang="ru-RU" sz="2200" dirty="0" smtClean="0">
                <a:solidFill>
                  <a:srgbClr val="002060"/>
                </a:solidFill>
              </a:rPr>
              <a:t>– </a:t>
            </a:r>
            <a:r>
              <a:rPr lang="ru-RU" altLang="ru-RU" sz="2200" dirty="0" err="1" smtClean="0">
                <a:solidFill>
                  <a:srgbClr val="002060"/>
                </a:solidFill>
              </a:rPr>
              <a:t>Демко</a:t>
            </a:r>
            <a:r>
              <a:rPr lang="ru-RU" altLang="ru-RU" sz="2200" dirty="0" smtClean="0">
                <a:solidFill>
                  <a:srgbClr val="002060"/>
                </a:solidFill>
              </a:rPr>
              <a:t> И.В.- </a:t>
            </a:r>
            <a:r>
              <a:rPr lang="ru-RU" altLang="ru-RU" sz="2200" b="1" dirty="0" smtClean="0">
                <a:solidFill>
                  <a:srgbClr val="002060"/>
                </a:solidFill>
              </a:rPr>
              <a:t>11 </a:t>
            </a:r>
            <a:r>
              <a:rPr lang="ru-RU" altLang="ru-RU" sz="2200" b="1" dirty="0" smtClean="0">
                <a:solidFill>
                  <a:srgbClr val="002060"/>
                </a:solidFill>
              </a:rPr>
              <a:t>(6,9%);</a:t>
            </a: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altLang="ru-RU" sz="2200" dirty="0" smtClean="0">
                <a:solidFill>
                  <a:srgbClr val="002060"/>
                </a:solidFill>
              </a:rPr>
              <a:t>7 </a:t>
            </a:r>
            <a:r>
              <a:rPr lang="ru-RU" altLang="ru-RU" sz="2200" dirty="0" smtClean="0">
                <a:solidFill>
                  <a:srgbClr val="002060"/>
                </a:solidFill>
              </a:rPr>
              <a:t>– Первова О.В. – </a:t>
            </a:r>
            <a:r>
              <a:rPr lang="ru-RU" altLang="ru-RU" sz="2200" b="1" dirty="0" smtClean="0">
                <a:solidFill>
                  <a:srgbClr val="002060"/>
                </a:solidFill>
              </a:rPr>
              <a:t>7 </a:t>
            </a:r>
            <a:r>
              <a:rPr lang="ru-RU" altLang="ru-RU" sz="2200" b="1" dirty="0" smtClean="0">
                <a:solidFill>
                  <a:srgbClr val="002060"/>
                </a:solidFill>
              </a:rPr>
              <a:t>(4,3%);</a:t>
            </a:r>
            <a:endParaRPr lang="ru-RU" altLang="ru-RU" sz="2200" b="1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altLang="ru-RU" sz="2200" dirty="0" smtClean="0">
                <a:solidFill>
                  <a:srgbClr val="002060"/>
                </a:solidFill>
              </a:rPr>
              <a:t>8 </a:t>
            </a:r>
            <a:r>
              <a:rPr lang="ru-RU" altLang="ru-RU" sz="2200" dirty="0" smtClean="0">
                <a:solidFill>
                  <a:srgbClr val="002060"/>
                </a:solidFill>
              </a:rPr>
              <a:t>– Соловьёва И.А. </a:t>
            </a:r>
            <a:r>
              <a:rPr lang="ru-RU" altLang="ru-RU" sz="2200" b="1" dirty="0" smtClean="0">
                <a:solidFill>
                  <a:srgbClr val="002060"/>
                </a:solidFill>
              </a:rPr>
              <a:t>– 7 </a:t>
            </a:r>
            <a:r>
              <a:rPr lang="ru-RU" altLang="ru-RU" sz="2200" b="1" dirty="0" smtClean="0">
                <a:solidFill>
                  <a:srgbClr val="002060"/>
                </a:solidFill>
              </a:rPr>
              <a:t>(4,3%)</a:t>
            </a: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endParaRPr lang="ru-RU" altLang="ru-RU" sz="2200" dirty="0" smtClean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16016" y="1448780"/>
            <a:ext cx="3960440" cy="5112568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1484784"/>
            <a:ext cx="3960440" cy="5112568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51520" y="1032137"/>
            <a:ext cx="4191000" cy="5805264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ru-RU" altLang="ru-RU" sz="2200" b="1" i="1" dirty="0" smtClean="0">
                <a:solidFill>
                  <a:srgbClr val="FF0000"/>
                </a:solidFill>
              </a:rPr>
              <a:t>2016</a:t>
            </a: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FF0000"/>
                </a:solidFill>
              </a:rPr>
              <a:t>1 – Коновалов В.Н. – </a:t>
            </a:r>
            <a:r>
              <a:rPr lang="ru-RU" altLang="ru-RU" sz="2200" b="1" i="1" dirty="0" smtClean="0">
                <a:solidFill>
                  <a:srgbClr val="FF0000"/>
                </a:solidFill>
              </a:rPr>
              <a:t>14 (6,7%);</a:t>
            </a:r>
            <a:endParaRPr lang="ru-RU" altLang="ru-RU" sz="22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FF0000"/>
                </a:solidFill>
              </a:rPr>
              <a:t>2 – </a:t>
            </a:r>
            <a:r>
              <a:rPr lang="ru-RU" altLang="ru-RU" sz="2200" i="1" dirty="0" err="1" smtClean="0">
                <a:solidFill>
                  <a:srgbClr val="FF0000"/>
                </a:solidFill>
              </a:rPr>
              <a:t>Вырва</a:t>
            </a:r>
            <a:r>
              <a:rPr lang="ru-RU" altLang="ru-RU" sz="2200" i="1" dirty="0" smtClean="0">
                <a:solidFill>
                  <a:srgbClr val="FF0000"/>
                </a:solidFill>
              </a:rPr>
              <a:t> П. В. – </a:t>
            </a:r>
            <a:r>
              <a:rPr lang="ru-RU" altLang="ru-RU" sz="2200" b="1" i="1" dirty="0" smtClean="0">
                <a:solidFill>
                  <a:srgbClr val="FF0000"/>
                </a:solidFill>
              </a:rPr>
              <a:t>14 (6,7 %);</a:t>
            </a:r>
            <a:endParaRPr lang="ru-RU" altLang="ru-RU" sz="22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FF0000"/>
                </a:solidFill>
              </a:rPr>
              <a:t>3 – Шестерня П.А. – </a:t>
            </a:r>
            <a:r>
              <a:rPr lang="ru-RU" altLang="ru-RU" sz="2200" b="1" i="1" dirty="0" smtClean="0">
                <a:solidFill>
                  <a:srgbClr val="FF0000"/>
                </a:solidFill>
              </a:rPr>
              <a:t>12 (5,7 %);</a:t>
            </a:r>
            <a:endParaRPr lang="ru-RU" altLang="ru-RU" sz="22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FF0000"/>
                </a:solidFill>
              </a:rPr>
              <a:t>4 – Первова О.В. – </a:t>
            </a:r>
            <a:r>
              <a:rPr lang="ru-RU" altLang="ru-RU" sz="2200" b="1" i="1" dirty="0" smtClean="0">
                <a:solidFill>
                  <a:srgbClr val="FF0000"/>
                </a:solidFill>
              </a:rPr>
              <a:t>9 (4,3 %);</a:t>
            </a:r>
            <a:endParaRPr lang="ru-RU" altLang="ru-RU" sz="22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FF0000"/>
                </a:solidFill>
              </a:rPr>
              <a:t>5 – </a:t>
            </a:r>
            <a:r>
              <a:rPr lang="ru-RU" altLang="ru-RU" sz="2200" i="1" dirty="0" err="1" smtClean="0">
                <a:solidFill>
                  <a:srgbClr val="FF0000"/>
                </a:solidFill>
              </a:rPr>
              <a:t>Головенкин</a:t>
            </a:r>
            <a:r>
              <a:rPr lang="ru-RU" altLang="ru-RU" sz="2200" i="1" dirty="0" smtClean="0">
                <a:solidFill>
                  <a:srgbClr val="FF0000"/>
                </a:solidFill>
              </a:rPr>
              <a:t> С.Е. – </a:t>
            </a:r>
            <a:r>
              <a:rPr lang="ru-RU" altLang="ru-RU" sz="2200" b="1" i="1" dirty="0" smtClean="0">
                <a:solidFill>
                  <a:srgbClr val="FF0000"/>
                </a:solidFill>
              </a:rPr>
              <a:t>8 (3,8%);</a:t>
            </a:r>
            <a:endParaRPr lang="ru-RU" altLang="ru-RU" sz="22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FF0000"/>
                </a:solidFill>
              </a:rPr>
              <a:t>6 – </a:t>
            </a:r>
            <a:r>
              <a:rPr lang="ru-RU" altLang="ru-RU" sz="2200" i="1" dirty="0" err="1" smtClean="0">
                <a:solidFill>
                  <a:srgbClr val="FF0000"/>
                </a:solidFill>
              </a:rPr>
              <a:t>Цхай</a:t>
            </a:r>
            <a:r>
              <a:rPr lang="ru-RU" altLang="ru-RU" sz="2200" i="1" dirty="0" smtClean="0">
                <a:solidFill>
                  <a:srgbClr val="FF0000"/>
                </a:solidFill>
              </a:rPr>
              <a:t> В.Б. – </a:t>
            </a:r>
            <a:r>
              <a:rPr lang="ru-RU" altLang="ru-RU" sz="2200" b="1" i="1" dirty="0" smtClean="0">
                <a:solidFill>
                  <a:srgbClr val="FF0000"/>
                </a:solidFill>
              </a:rPr>
              <a:t>7 (3,3%);</a:t>
            </a:r>
            <a:endParaRPr lang="ru-RU" altLang="ru-RU" sz="22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FF0000"/>
                </a:solidFill>
              </a:rPr>
              <a:t>7 – Барон И.И. – </a:t>
            </a:r>
            <a:r>
              <a:rPr lang="ru-RU" altLang="ru-RU" sz="2200" b="1" i="1" dirty="0" smtClean="0">
                <a:solidFill>
                  <a:srgbClr val="FF0000"/>
                </a:solidFill>
              </a:rPr>
              <a:t>7 (3,3%);</a:t>
            </a:r>
            <a:endParaRPr lang="ru-RU" altLang="ru-RU" sz="22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altLang="ru-RU" sz="2200" i="1" dirty="0" smtClean="0">
                <a:solidFill>
                  <a:srgbClr val="FF0000"/>
                </a:solidFill>
              </a:rPr>
              <a:t>8 – Осетрова  Н.Б. – </a:t>
            </a:r>
            <a:r>
              <a:rPr lang="ru-RU" altLang="ru-RU" sz="2200" b="1" i="1" dirty="0" smtClean="0">
                <a:solidFill>
                  <a:srgbClr val="FF0000"/>
                </a:solidFill>
              </a:rPr>
              <a:t>6 (2,9%);</a:t>
            </a:r>
            <a:endParaRPr lang="ru-RU" altLang="ru-RU" sz="22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altLang="ru-RU" sz="2200" i="1" dirty="0" smtClean="0">
                <a:solidFill>
                  <a:srgbClr val="FF0000"/>
                </a:solidFill>
              </a:rPr>
              <a:t>9 – </a:t>
            </a:r>
            <a:r>
              <a:rPr lang="ru-RU" altLang="ru-RU" sz="2200" i="1" dirty="0" err="1" smtClean="0">
                <a:solidFill>
                  <a:srgbClr val="FF0000"/>
                </a:solidFill>
              </a:rPr>
              <a:t>Демко</a:t>
            </a:r>
            <a:r>
              <a:rPr lang="ru-RU" altLang="ru-RU" sz="2200" i="1" dirty="0" smtClean="0">
                <a:solidFill>
                  <a:srgbClr val="FF0000"/>
                </a:solidFill>
              </a:rPr>
              <a:t> И. В. –</a:t>
            </a:r>
            <a:r>
              <a:rPr lang="ru-RU" altLang="ru-RU" sz="2200" b="1" i="1" dirty="0" smtClean="0">
                <a:solidFill>
                  <a:srgbClr val="FF0000"/>
                </a:solidFill>
              </a:rPr>
              <a:t> 5 (2,4%);</a:t>
            </a:r>
            <a:endParaRPr lang="ru-RU" altLang="ru-RU" sz="2200" i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FF0000"/>
                </a:solidFill>
              </a:rPr>
              <a:t>10 – Балашова Н.А. – </a:t>
            </a:r>
            <a:r>
              <a:rPr lang="ru-RU" altLang="ru-RU" sz="2200" b="1" i="1" dirty="0" smtClean="0">
                <a:solidFill>
                  <a:srgbClr val="FF0000"/>
                </a:solidFill>
              </a:rPr>
              <a:t>5 (2,4%);</a:t>
            </a:r>
            <a:endParaRPr lang="ru-RU" altLang="ru-RU" sz="2200" i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FF0000"/>
                </a:solidFill>
              </a:rPr>
              <a:t>11 – </a:t>
            </a:r>
            <a:r>
              <a:rPr lang="ru-RU" altLang="ru-RU" sz="2200" i="1" dirty="0" err="1" smtClean="0">
                <a:solidFill>
                  <a:srgbClr val="FF0000"/>
                </a:solidFill>
              </a:rPr>
              <a:t>Домрачева</a:t>
            </a:r>
            <a:r>
              <a:rPr lang="ru-RU" altLang="ru-RU" sz="2200" i="1" dirty="0" smtClean="0">
                <a:solidFill>
                  <a:srgbClr val="FF0000"/>
                </a:solidFill>
              </a:rPr>
              <a:t> М.Я. – </a:t>
            </a:r>
            <a:r>
              <a:rPr lang="ru-RU" altLang="ru-RU" sz="2200" b="1" i="1" dirty="0" smtClean="0">
                <a:solidFill>
                  <a:srgbClr val="FF0000"/>
                </a:solidFill>
              </a:rPr>
              <a:t>5 (2,4%);</a:t>
            </a:r>
            <a:endParaRPr lang="ru-RU" altLang="ru-RU" sz="2200" i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FF0000"/>
                </a:solidFill>
              </a:rPr>
              <a:t>12 – Карпухина Е.О. – </a:t>
            </a:r>
            <a:r>
              <a:rPr lang="ru-RU" altLang="ru-RU" sz="2200" b="1" i="1" dirty="0" smtClean="0">
                <a:solidFill>
                  <a:srgbClr val="FF0000"/>
                </a:solidFill>
              </a:rPr>
              <a:t>5 (2,4%);</a:t>
            </a:r>
            <a:endParaRPr lang="ru-RU" altLang="ru-RU" sz="2200" i="1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FF0000"/>
                </a:solidFill>
              </a:rPr>
              <a:t>13 – </a:t>
            </a:r>
            <a:r>
              <a:rPr lang="ru-RU" altLang="ru-RU" sz="2200" i="1" dirty="0" err="1" smtClean="0">
                <a:solidFill>
                  <a:srgbClr val="FF0000"/>
                </a:solidFill>
              </a:rPr>
              <a:t>Чупахина</a:t>
            </a:r>
            <a:r>
              <a:rPr lang="ru-RU" altLang="ru-RU" sz="2200" i="1" dirty="0" smtClean="0">
                <a:solidFill>
                  <a:srgbClr val="FF0000"/>
                </a:solidFill>
              </a:rPr>
              <a:t> В.А. – </a:t>
            </a:r>
            <a:r>
              <a:rPr lang="ru-RU" altLang="ru-RU" sz="2200" b="1" i="1" dirty="0" smtClean="0">
                <a:solidFill>
                  <a:srgbClr val="FF0000"/>
                </a:solidFill>
              </a:rPr>
              <a:t>5 (2,4%).</a:t>
            </a:r>
            <a:endParaRPr lang="ru-RU" altLang="ru-RU" sz="22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endParaRPr lang="ru-RU" altLang="ru-RU" sz="2200" dirty="0" smtClean="0">
              <a:solidFill>
                <a:srgbClr val="FF0000"/>
              </a:solidFill>
            </a:endParaRPr>
          </a:p>
        </p:txBody>
      </p:sp>
      <p:sp>
        <p:nvSpPr>
          <p:cNvPr id="19460" name="Содержимое 3"/>
          <p:cNvSpPr>
            <a:spLocks noGrp="1"/>
          </p:cNvSpPr>
          <p:nvPr>
            <p:ph sz="half" idx="2"/>
          </p:nvPr>
        </p:nvSpPr>
        <p:spPr>
          <a:xfrm>
            <a:off x="4860032" y="980728"/>
            <a:ext cx="4038600" cy="4896544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altLang="ru-RU" sz="2200" b="1" i="1" dirty="0" smtClean="0">
                <a:solidFill>
                  <a:srgbClr val="002060"/>
                </a:solidFill>
              </a:rPr>
              <a:t>2017</a:t>
            </a:r>
            <a:endParaRPr lang="ru-RU" altLang="ru-RU" sz="2200" b="1" i="1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002060"/>
                </a:solidFill>
              </a:rPr>
              <a:t>1 – Коновалов В.Н. – </a:t>
            </a:r>
            <a:r>
              <a:rPr lang="ru-RU" altLang="ru-RU" sz="2200" b="1" i="1" dirty="0" smtClean="0">
                <a:solidFill>
                  <a:srgbClr val="002060"/>
                </a:solidFill>
              </a:rPr>
              <a:t>24 (</a:t>
            </a:r>
            <a:r>
              <a:rPr lang="ru-RU" altLang="ru-RU" sz="2200" b="1" i="1" dirty="0" smtClean="0">
                <a:solidFill>
                  <a:srgbClr val="002060"/>
                </a:solidFill>
              </a:rPr>
              <a:t>15%);</a:t>
            </a:r>
            <a:r>
              <a:rPr lang="ru-RU" altLang="ru-RU" sz="2200" b="1" i="1" dirty="0" smtClean="0">
                <a:solidFill>
                  <a:srgbClr val="002060"/>
                </a:solidFill>
              </a:rPr>
              <a:t>	</a:t>
            </a: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002060"/>
                </a:solidFill>
              </a:rPr>
              <a:t>2 – </a:t>
            </a:r>
            <a:r>
              <a:rPr lang="ru-RU" altLang="ru-RU" sz="2200" i="1" dirty="0" err="1" smtClean="0">
                <a:solidFill>
                  <a:srgbClr val="002060"/>
                </a:solidFill>
              </a:rPr>
              <a:t>Черданцев</a:t>
            </a:r>
            <a:r>
              <a:rPr lang="ru-RU" altLang="ru-RU" sz="2200" i="1" dirty="0" smtClean="0">
                <a:solidFill>
                  <a:srgbClr val="002060"/>
                </a:solidFill>
              </a:rPr>
              <a:t> Д.В. – </a:t>
            </a:r>
            <a:r>
              <a:rPr lang="ru-RU" altLang="ru-RU" sz="2200" b="1" i="1" dirty="0" smtClean="0">
                <a:solidFill>
                  <a:srgbClr val="002060"/>
                </a:solidFill>
              </a:rPr>
              <a:t>15 </a:t>
            </a:r>
            <a:r>
              <a:rPr lang="ru-RU" altLang="ru-RU" sz="2200" b="1" i="1" dirty="0" smtClean="0">
                <a:solidFill>
                  <a:srgbClr val="002060"/>
                </a:solidFill>
              </a:rPr>
              <a:t>(9,4%);</a:t>
            </a: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002060"/>
                </a:solidFill>
              </a:rPr>
              <a:t>3 – </a:t>
            </a:r>
            <a:r>
              <a:rPr lang="ru-RU" altLang="ru-RU" sz="2200" i="1" dirty="0" err="1" smtClean="0">
                <a:solidFill>
                  <a:srgbClr val="002060"/>
                </a:solidFill>
              </a:rPr>
              <a:t>Демко</a:t>
            </a:r>
            <a:r>
              <a:rPr lang="ru-RU" altLang="ru-RU" sz="2200" i="1" dirty="0" smtClean="0">
                <a:solidFill>
                  <a:srgbClr val="002060"/>
                </a:solidFill>
              </a:rPr>
              <a:t> И.В. – </a:t>
            </a:r>
            <a:r>
              <a:rPr lang="ru-RU" altLang="ru-RU" sz="2200" b="1" i="1" dirty="0" smtClean="0">
                <a:solidFill>
                  <a:srgbClr val="002060"/>
                </a:solidFill>
              </a:rPr>
              <a:t>10 </a:t>
            </a:r>
            <a:r>
              <a:rPr lang="ru-RU" altLang="ru-RU" sz="2200" b="1" i="1" dirty="0" smtClean="0">
                <a:solidFill>
                  <a:srgbClr val="002060"/>
                </a:solidFill>
              </a:rPr>
              <a:t>(6,3%);</a:t>
            </a: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002060"/>
                </a:solidFill>
              </a:rPr>
              <a:t>4 – </a:t>
            </a:r>
            <a:r>
              <a:rPr lang="ru-RU" altLang="ru-RU" sz="2200" i="1" dirty="0" err="1" smtClean="0">
                <a:solidFill>
                  <a:srgbClr val="002060"/>
                </a:solidFill>
              </a:rPr>
              <a:t>Дробот</a:t>
            </a:r>
            <a:r>
              <a:rPr lang="ru-RU" altLang="ru-RU" sz="2200" i="1" dirty="0" smtClean="0">
                <a:solidFill>
                  <a:srgbClr val="002060"/>
                </a:solidFill>
              </a:rPr>
              <a:t> Д.Б. – </a:t>
            </a:r>
            <a:r>
              <a:rPr lang="ru-RU" altLang="ru-RU" sz="2200" b="1" i="1" dirty="0" smtClean="0">
                <a:solidFill>
                  <a:srgbClr val="002060"/>
                </a:solidFill>
              </a:rPr>
              <a:t>8 </a:t>
            </a:r>
            <a:r>
              <a:rPr lang="ru-RU" altLang="ru-RU" sz="2200" b="1" i="1" dirty="0" smtClean="0">
                <a:solidFill>
                  <a:srgbClr val="002060"/>
                </a:solidFill>
              </a:rPr>
              <a:t>(5%);</a:t>
            </a: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altLang="ru-RU" sz="2200" i="1" dirty="0" smtClean="0">
                <a:solidFill>
                  <a:srgbClr val="002060"/>
                </a:solidFill>
              </a:rPr>
              <a:t>5 – </a:t>
            </a:r>
            <a:r>
              <a:rPr lang="ru-RU" altLang="ru-RU" sz="2200" i="1" dirty="0">
                <a:solidFill>
                  <a:srgbClr val="002060"/>
                </a:solidFill>
              </a:rPr>
              <a:t>Петрова М.М</a:t>
            </a:r>
            <a:r>
              <a:rPr lang="ru-RU" altLang="ru-RU" sz="2200" i="1" dirty="0" smtClean="0">
                <a:solidFill>
                  <a:srgbClr val="002060"/>
                </a:solidFill>
              </a:rPr>
              <a:t>. </a:t>
            </a:r>
            <a:r>
              <a:rPr lang="ru-RU" altLang="ru-RU" sz="2200" b="1" i="1" dirty="0" smtClean="0">
                <a:solidFill>
                  <a:srgbClr val="002060"/>
                </a:solidFill>
              </a:rPr>
              <a:t>8 (5%);</a:t>
            </a:r>
            <a:endParaRPr lang="ru-RU" altLang="ru-RU" sz="2200" i="1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002060"/>
                </a:solidFill>
              </a:rPr>
              <a:t>6 – Шестерня </a:t>
            </a:r>
            <a:r>
              <a:rPr lang="ru-RU" altLang="ru-RU" sz="2200" i="1" dirty="0" smtClean="0">
                <a:solidFill>
                  <a:srgbClr val="002060"/>
                </a:solidFill>
              </a:rPr>
              <a:t>П.А.– </a:t>
            </a:r>
            <a:r>
              <a:rPr lang="ru-RU" altLang="ru-RU" sz="2200" b="1" i="1" dirty="0" smtClean="0">
                <a:solidFill>
                  <a:srgbClr val="002060"/>
                </a:solidFill>
              </a:rPr>
              <a:t>7 </a:t>
            </a:r>
            <a:r>
              <a:rPr lang="ru-RU" altLang="ru-RU" sz="2200" b="1" i="1" dirty="0" smtClean="0">
                <a:solidFill>
                  <a:srgbClr val="002060"/>
                </a:solidFill>
              </a:rPr>
              <a:t>(4,4%);</a:t>
            </a: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002060"/>
                </a:solidFill>
              </a:rPr>
              <a:t>7 </a:t>
            </a:r>
            <a:r>
              <a:rPr lang="ru-RU" altLang="ru-RU" sz="2200" i="1" dirty="0" smtClean="0">
                <a:solidFill>
                  <a:srgbClr val="002060"/>
                </a:solidFill>
              </a:rPr>
              <a:t>– Большакова Т.Ю. – </a:t>
            </a:r>
            <a:r>
              <a:rPr lang="ru-RU" altLang="ru-RU" sz="2200" b="1" i="1" dirty="0" smtClean="0">
                <a:solidFill>
                  <a:srgbClr val="002060"/>
                </a:solidFill>
              </a:rPr>
              <a:t>7 </a:t>
            </a:r>
            <a:r>
              <a:rPr lang="ru-RU" altLang="ru-RU" sz="2200" b="1" i="1" dirty="0" smtClean="0">
                <a:solidFill>
                  <a:srgbClr val="002060"/>
                </a:solidFill>
              </a:rPr>
              <a:t>(4,4%);</a:t>
            </a: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002060"/>
                </a:solidFill>
              </a:rPr>
              <a:t>8 – </a:t>
            </a:r>
            <a:r>
              <a:rPr lang="ru-RU" altLang="ru-RU" sz="2200" i="1" dirty="0" smtClean="0">
                <a:solidFill>
                  <a:srgbClr val="002060"/>
                </a:solidFill>
              </a:rPr>
              <a:t>Балашова Н.А. </a:t>
            </a:r>
            <a:r>
              <a:rPr lang="ru-RU" altLang="ru-RU" sz="2200" b="1" i="1" dirty="0" smtClean="0">
                <a:solidFill>
                  <a:srgbClr val="002060"/>
                </a:solidFill>
              </a:rPr>
              <a:t>– 6 </a:t>
            </a:r>
            <a:r>
              <a:rPr lang="ru-RU" altLang="ru-RU" sz="2200" b="1" i="1" dirty="0" smtClean="0">
                <a:solidFill>
                  <a:srgbClr val="002060"/>
                </a:solidFill>
              </a:rPr>
              <a:t>(3,8%);</a:t>
            </a:r>
            <a:endParaRPr lang="ru-RU" altLang="ru-RU" sz="2200" b="1" i="1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002060"/>
                </a:solidFill>
              </a:rPr>
              <a:t>9 – Верещагина Т.Д. </a:t>
            </a:r>
            <a:r>
              <a:rPr lang="ru-RU" altLang="ru-RU" sz="2200" b="1" i="1" dirty="0" smtClean="0">
                <a:solidFill>
                  <a:srgbClr val="002060"/>
                </a:solidFill>
              </a:rPr>
              <a:t>– 4 </a:t>
            </a:r>
            <a:r>
              <a:rPr lang="ru-RU" altLang="ru-RU" sz="2200" b="1" i="1" dirty="0" smtClean="0">
                <a:solidFill>
                  <a:srgbClr val="002060"/>
                </a:solidFill>
              </a:rPr>
              <a:t>(2,5%)</a:t>
            </a:r>
            <a:endParaRPr lang="ru-RU" altLang="ru-RU" sz="2200" b="1" i="1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r>
              <a:rPr lang="ru-RU" altLang="ru-RU" sz="2200" i="1" dirty="0" smtClean="0">
                <a:solidFill>
                  <a:srgbClr val="002060"/>
                </a:solidFill>
              </a:rPr>
              <a:t>10 – Осетрова Н.Б. </a:t>
            </a:r>
            <a:r>
              <a:rPr lang="ru-RU" altLang="ru-RU" sz="2200" b="1" i="1" dirty="0" smtClean="0">
                <a:solidFill>
                  <a:srgbClr val="002060"/>
                </a:solidFill>
              </a:rPr>
              <a:t>– 4 </a:t>
            </a:r>
            <a:r>
              <a:rPr lang="ru-RU" altLang="ru-RU" sz="2200" b="1" i="1" dirty="0" smtClean="0">
                <a:solidFill>
                  <a:srgbClr val="002060"/>
                </a:solidFill>
              </a:rPr>
              <a:t>(2,5%)</a:t>
            </a:r>
            <a:endParaRPr lang="ru-RU" altLang="ru-RU" sz="2200" dirty="0" smtClean="0">
              <a:solidFill>
                <a:srgbClr val="002060"/>
              </a:solidFill>
            </a:endParaRPr>
          </a:p>
          <a:p>
            <a:pPr>
              <a:buFontTx/>
              <a:buNone/>
            </a:pPr>
            <a:endParaRPr lang="ru-RU" altLang="ru-RU" sz="2200" dirty="0" smtClean="0">
              <a:solidFill>
                <a:srgbClr val="00206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16016" y="980728"/>
            <a:ext cx="3960440" cy="4608512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888121"/>
            <a:ext cx="3960440" cy="5949280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" y="11113"/>
            <a:ext cx="89154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400" dirty="0" smtClean="0">
                <a:solidFill>
                  <a:schemeClr val="hlink"/>
                </a:solidFill>
              </a:rPr>
              <a:t>17. Кто из преподавателей оказал наибольшее положительное влияние на Вашу профессиональную и естественную подготовку?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1945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1945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"/>
                                        <p:tgtEl>
                                          <p:spTgt spid="1945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7620000" cy="5821363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altLang="ru-RU" dirty="0" smtClean="0">
                <a:solidFill>
                  <a:srgbClr val="0070C0"/>
                </a:solidFill>
              </a:rPr>
              <a:t>Проанкетировано 160 выпускников </a:t>
            </a:r>
            <a:r>
              <a:rPr lang="en-US" altLang="ru-RU" dirty="0" smtClean="0">
                <a:solidFill>
                  <a:srgbClr val="0070C0"/>
                </a:solidFill>
              </a:rPr>
              <a:t>(</a:t>
            </a:r>
            <a:r>
              <a:rPr lang="ru-RU" altLang="ru-RU" dirty="0" smtClean="0">
                <a:solidFill>
                  <a:srgbClr val="0070C0"/>
                </a:solidFill>
              </a:rPr>
              <a:t>64,8</a:t>
            </a:r>
            <a:r>
              <a:rPr lang="en-US" altLang="ru-RU" dirty="0" smtClean="0">
                <a:solidFill>
                  <a:srgbClr val="0070C0"/>
                </a:solidFill>
              </a:rPr>
              <a:t>%)</a:t>
            </a:r>
            <a:endParaRPr lang="ru-RU" altLang="ru-RU" dirty="0" smtClean="0">
              <a:solidFill>
                <a:srgbClr val="0070C0"/>
              </a:solidFill>
            </a:endParaRPr>
          </a:p>
          <a:p>
            <a:pPr eaLnBrk="1" hangingPunct="1">
              <a:buFontTx/>
              <a:buNone/>
            </a:pPr>
            <a:endParaRPr lang="ru-RU" altLang="ru-RU" dirty="0" smtClean="0"/>
          </a:p>
          <a:p>
            <a:pPr eaLnBrk="1" hangingPunct="1">
              <a:buFontTx/>
              <a:buNone/>
            </a:pPr>
            <a:endParaRPr lang="ru-RU" altLang="ru-RU" dirty="0" smtClean="0"/>
          </a:p>
          <a:p>
            <a:pPr eaLnBrk="1" hangingPunct="1">
              <a:buFontTx/>
              <a:buNone/>
            </a:pPr>
            <a:endParaRPr lang="ru-RU" altLang="ru-RU" dirty="0" smtClean="0"/>
          </a:p>
          <a:p>
            <a:pPr eaLnBrk="1" hangingPunct="1">
              <a:buFontTx/>
              <a:buNone/>
            </a:pPr>
            <a:endParaRPr lang="ru-RU" altLang="ru-RU" dirty="0" smtClean="0"/>
          </a:p>
          <a:p>
            <a:pPr eaLnBrk="1" hangingPunct="1">
              <a:buFontTx/>
              <a:buNone/>
            </a:pPr>
            <a:endParaRPr lang="ru-RU" altLang="ru-RU" dirty="0" smtClean="0"/>
          </a:p>
          <a:p>
            <a:pPr eaLnBrk="1" hangingPunct="1">
              <a:buFontTx/>
              <a:buNone/>
            </a:pPr>
            <a:endParaRPr lang="ru-RU" altLang="ru-RU" dirty="0" smtClean="0"/>
          </a:p>
          <a:p>
            <a:pPr eaLnBrk="1" hangingPunct="1"/>
            <a:endParaRPr lang="ru-RU" altLang="ru-RU" dirty="0" smtClean="0"/>
          </a:p>
          <a:p>
            <a:pPr eaLnBrk="1" hangingPunct="1">
              <a:buFontTx/>
              <a:buNone/>
            </a:pPr>
            <a:endParaRPr lang="ru-RU" altLang="ru-RU" dirty="0" smtClean="0"/>
          </a:p>
        </p:txBody>
      </p:sp>
      <p:pic>
        <p:nvPicPr>
          <p:cNvPr id="307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0"/>
            <a:ext cx="7101408" cy="4853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80277695"/>
              </p:ext>
            </p:extLst>
          </p:nvPr>
        </p:nvGraphicFramePr>
        <p:xfrm>
          <a:off x="457200" y="1600200"/>
          <a:ext cx="843528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18. Насколько и в какой форме заинтересованы Вы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в продолжении контактов с </a:t>
            </a:r>
            <a:r>
              <a:rPr kumimoji="0" lang="ru-RU" alt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КрасГМУ</a:t>
            </a:r>
            <a:r>
              <a:rPr kumimoji="0" lang="ru-RU" alt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91233790"/>
              </p:ext>
            </p:extLst>
          </p:nvPr>
        </p:nvGraphicFramePr>
        <p:xfrm>
          <a:off x="457200" y="1600200"/>
          <a:ext cx="843528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3813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altLang="ru-RU" sz="2400" dirty="0" smtClean="0">
                <a:solidFill>
                  <a:schemeClr val="hlink"/>
                </a:solidFill>
                <a:latin typeface="+mn-lt"/>
              </a:rPr>
              <a:t>19. Как Вы оцениваете возможности Вашего трудоустройства по полученной в учебном заведении специальности?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91473421"/>
              </p:ext>
            </p:extLst>
          </p:nvPr>
        </p:nvGraphicFramePr>
        <p:xfrm>
          <a:off x="457200" y="1600200"/>
          <a:ext cx="8363272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20. Какой уровень зарплаты Вы считаете приемлемым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начале Вашей трудовой деятельности?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20. Какой уровень зарплаты Вы считаете приемлемым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начале Вашей трудовой деятельности?</a:t>
            </a:r>
          </a:p>
        </p:txBody>
      </p:sp>
      <p:graphicFrame>
        <p:nvGraphicFramePr>
          <p:cNvPr id="6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14321775"/>
              </p:ext>
            </p:extLst>
          </p:nvPr>
        </p:nvGraphicFramePr>
        <p:xfrm>
          <a:off x="457200" y="1600200"/>
          <a:ext cx="81472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32718236"/>
              </p:ext>
            </p:extLst>
          </p:nvPr>
        </p:nvGraphicFramePr>
        <p:xfrm>
          <a:off x="457200" y="1124744"/>
          <a:ext cx="8363272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994122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400" dirty="0" smtClean="0">
                <a:solidFill>
                  <a:schemeClr val="hlink"/>
                </a:solidFill>
              </a:rPr>
              <a:t>21. Насколько Вы уверены в получении такого – приемлемого уровня зарплаты в начале вашей трудовой деятельности?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altLang="ru-RU" sz="4000" dirty="0" smtClean="0">
                <a:solidFill>
                  <a:srgbClr val="C00000"/>
                </a:solidFill>
              </a:rPr>
              <a:t>Проект решения Ученого совета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29600" cy="3917032"/>
          </a:xfrm>
        </p:spPr>
        <p:txBody>
          <a:bodyPr>
            <a:noAutofit/>
          </a:bodyPr>
          <a:lstStyle/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altLang="ru-RU" sz="2800" dirty="0" smtClean="0">
                <a:solidFill>
                  <a:srgbClr val="002060"/>
                </a:solidFill>
              </a:rPr>
              <a:t>Итоги анкетирования принять к </a:t>
            </a:r>
            <a:r>
              <a:rPr lang="ru-RU" altLang="ru-RU" sz="2800" dirty="0" smtClean="0">
                <a:solidFill>
                  <a:srgbClr val="002060"/>
                </a:solidFill>
              </a:rPr>
              <a:t>сведению</a:t>
            </a:r>
            <a:br>
              <a:rPr lang="ru-RU" altLang="ru-RU" sz="2800" dirty="0" smtClean="0">
                <a:solidFill>
                  <a:srgbClr val="002060"/>
                </a:solidFill>
              </a:rPr>
            </a:br>
            <a:r>
              <a:rPr lang="ru-RU" altLang="ru-RU" sz="2800" dirty="0" smtClean="0">
                <a:solidFill>
                  <a:srgbClr val="002060"/>
                </a:solidFill>
              </a:rPr>
              <a:t>и </a:t>
            </a:r>
            <a:r>
              <a:rPr lang="ru-RU" altLang="ru-RU" sz="2800" dirty="0" smtClean="0">
                <a:solidFill>
                  <a:srgbClr val="002060"/>
                </a:solidFill>
              </a:rPr>
              <a:t>донести до сотрудников кафедр</a:t>
            </a:r>
            <a:r>
              <a:rPr lang="ru-RU" altLang="ru-RU" sz="2800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endParaRPr lang="ru-RU" altLang="ru-RU" sz="2800" dirty="0" smtClean="0">
              <a:solidFill>
                <a:srgbClr val="002060"/>
              </a:solidFill>
            </a:endParaRP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altLang="ru-RU" sz="2800" dirty="0" smtClean="0">
                <a:solidFill>
                  <a:srgbClr val="002060"/>
                </a:solidFill>
              </a:rPr>
              <a:t>Уделять </a:t>
            </a:r>
            <a:r>
              <a:rPr lang="ru-RU" altLang="ru-RU" sz="2800" dirty="0" smtClean="0">
                <a:solidFill>
                  <a:srgbClr val="002060"/>
                </a:solidFill>
              </a:rPr>
              <a:t>внимание повышению имиджа врачебных специальностей</a:t>
            </a:r>
            <a:r>
              <a:rPr lang="ru-RU" altLang="ru-RU" sz="2800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endParaRPr lang="ru-RU" altLang="ru-RU" sz="2800" dirty="0" smtClean="0">
              <a:solidFill>
                <a:srgbClr val="002060"/>
              </a:solidFill>
            </a:endParaRP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ru-RU" altLang="ru-RU" sz="2800" dirty="0" smtClean="0">
                <a:solidFill>
                  <a:srgbClr val="002060"/>
                </a:solidFill>
              </a:rPr>
              <a:t>Преподавателям, оказавшим наибольшее влияние на формирование профессиональных навыков и духовной культуры выпускников объявить благодарность.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9144000" cy="157504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altLang="ru-RU" sz="3100" dirty="0" smtClean="0">
                <a:solidFill>
                  <a:schemeClr val="hlink"/>
                </a:solidFill>
                <a:latin typeface="+mn-lt"/>
              </a:rPr>
              <a:t>1. Насколько Вы  знакомы с задачами (и проблемами) Вашей профессиональной деятельности?</a:t>
            </a:r>
            <a:r>
              <a:rPr lang="ru-RU" altLang="ru-RU" sz="2400" dirty="0" smtClean="0">
                <a:solidFill>
                  <a:schemeClr val="hlink"/>
                </a:solidFill>
                <a:latin typeface="+mn-lt"/>
              </a:rPr>
              <a:t/>
            </a:r>
            <a:br>
              <a:rPr lang="ru-RU" altLang="ru-RU" sz="2400" dirty="0" smtClean="0">
                <a:solidFill>
                  <a:schemeClr val="hlink"/>
                </a:solidFill>
                <a:latin typeface="+mn-lt"/>
              </a:rPr>
            </a:br>
            <a:r>
              <a:rPr lang="ru-RU" altLang="ru-RU" sz="2400" dirty="0" smtClean="0">
                <a:solidFill>
                  <a:schemeClr val="hlink"/>
                </a:solidFill>
                <a:latin typeface="+mn-lt"/>
              </a:rPr>
              <a:t/>
            </a:r>
            <a:br>
              <a:rPr lang="ru-RU" altLang="ru-RU" sz="2400" dirty="0" smtClean="0">
                <a:solidFill>
                  <a:schemeClr val="hlink"/>
                </a:solidFill>
                <a:latin typeface="+mn-lt"/>
              </a:rPr>
            </a:br>
            <a:r>
              <a:rPr lang="ru-RU" altLang="ru-RU" sz="2400" dirty="0" smtClean="0">
                <a:solidFill>
                  <a:srgbClr val="C00000"/>
                </a:solidFill>
                <a:latin typeface="+mn-lt"/>
              </a:rPr>
              <a:t>Знакомы (% ответивших)</a:t>
            </a:r>
          </a:p>
        </p:txBody>
      </p:sp>
      <p:graphicFrame>
        <p:nvGraphicFramePr>
          <p:cNvPr id="4" name="Содержимое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79796822"/>
              </p:ext>
            </p:extLst>
          </p:nvPr>
        </p:nvGraphicFramePr>
        <p:xfrm>
          <a:off x="683568" y="2204864"/>
          <a:ext cx="774035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6"/>
          <p:cNvSpPr>
            <a:spLocks noGrp="1"/>
          </p:cNvSpPr>
          <p:nvPr>
            <p:ph type="title"/>
          </p:nvPr>
        </p:nvSpPr>
        <p:spPr>
          <a:xfrm>
            <a:off x="1910" y="0"/>
            <a:ext cx="9144000" cy="1371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altLang="ru-RU" sz="2400" dirty="0" smtClean="0">
                <a:solidFill>
                  <a:schemeClr val="hlink"/>
                </a:solidFill>
                <a:latin typeface="+mn-lt"/>
              </a:rPr>
              <a:t>2. Освоение Вами каких дисциплин или курсов содействовало формированию Ваших способностей решать задачи предстоящей профессиональной деятельности?</a:t>
            </a:r>
            <a:endParaRPr lang="ru-RU" altLang="ru-RU" sz="2400" dirty="0" smtClean="0">
              <a:latin typeface="+mn-lt"/>
            </a:endParaRPr>
          </a:p>
        </p:txBody>
      </p:sp>
      <p:sp>
        <p:nvSpPr>
          <p:cNvPr id="5123" name="Содержимое 7"/>
          <p:cNvSpPr>
            <a:spLocks noGrp="1"/>
          </p:cNvSpPr>
          <p:nvPr>
            <p:ph sz="half" idx="1"/>
          </p:nvPr>
        </p:nvSpPr>
        <p:spPr>
          <a:xfrm>
            <a:off x="389384" y="1628800"/>
            <a:ext cx="4038600" cy="4525963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ru-RU" altLang="ru-RU" sz="2400" b="1" i="1" dirty="0" smtClean="0">
                <a:solidFill>
                  <a:srgbClr val="C00000"/>
                </a:solidFill>
              </a:rPr>
              <a:t>2016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altLang="ru-RU" sz="2400" dirty="0" smtClean="0">
                <a:solidFill>
                  <a:srgbClr val="C00000"/>
                </a:solidFill>
              </a:rPr>
              <a:t>Внутренние болезни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altLang="ru-RU" sz="2400" dirty="0" smtClean="0">
                <a:solidFill>
                  <a:srgbClr val="C00000"/>
                </a:solidFill>
              </a:rPr>
              <a:t>Хирургические болезни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altLang="ru-RU" sz="2400" dirty="0" smtClean="0">
                <a:solidFill>
                  <a:srgbClr val="C00000"/>
                </a:solidFill>
              </a:rPr>
              <a:t>Анатомия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altLang="ru-RU" sz="2400" dirty="0" smtClean="0">
                <a:solidFill>
                  <a:srgbClr val="C00000"/>
                </a:solidFill>
              </a:rPr>
              <a:t>Акушерство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altLang="ru-RU" sz="2400" dirty="0" smtClean="0">
                <a:solidFill>
                  <a:srgbClr val="C00000"/>
                </a:solidFill>
              </a:rPr>
              <a:t>Пропедевтика внутренних болезней</a:t>
            </a:r>
          </a:p>
          <a:p>
            <a:pPr marL="457200" indent="-457200">
              <a:buFontTx/>
              <a:buAutoNum type="arabicPeriod"/>
              <a:defRPr/>
            </a:pPr>
            <a:endParaRPr lang="ru-RU" altLang="ru-RU" sz="2400" dirty="0" smtClean="0">
              <a:solidFill>
                <a:srgbClr val="C00000"/>
              </a:solidFill>
            </a:endParaRPr>
          </a:p>
          <a:p>
            <a:pPr marL="457200" indent="-457200">
              <a:buFontTx/>
              <a:buAutoNum type="arabicPeriod"/>
              <a:defRPr/>
            </a:pPr>
            <a:endParaRPr lang="ru-RU" altLang="ru-RU" sz="2400" dirty="0" smtClean="0">
              <a:solidFill>
                <a:srgbClr val="C00000"/>
              </a:solidFill>
            </a:endParaRPr>
          </a:p>
        </p:txBody>
      </p:sp>
      <p:sp>
        <p:nvSpPr>
          <p:cNvPr id="5124" name="Содержимое 3"/>
          <p:cNvSpPr>
            <a:spLocks noGrp="1"/>
          </p:cNvSpPr>
          <p:nvPr>
            <p:ph sz="half" idx="2"/>
          </p:nvPr>
        </p:nvSpPr>
        <p:spPr>
          <a:xfrm>
            <a:off x="4860032" y="1700809"/>
            <a:ext cx="4536504" cy="4536503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ru-RU" altLang="ru-RU" sz="2400" b="1" i="1" dirty="0" smtClean="0">
                <a:solidFill>
                  <a:srgbClr val="002060"/>
                </a:solidFill>
              </a:rPr>
              <a:t>2017</a:t>
            </a:r>
          </a:p>
          <a:p>
            <a:pPr>
              <a:buFontTx/>
              <a:buAutoNum type="arabicPeriod"/>
            </a:pPr>
            <a:r>
              <a:rPr lang="ru-RU" altLang="ru-RU" sz="2400" dirty="0" smtClean="0">
                <a:solidFill>
                  <a:srgbClr val="002060"/>
                </a:solidFill>
              </a:rPr>
              <a:t>Внутренние болезни </a:t>
            </a:r>
            <a:endParaRPr lang="ru-RU" altLang="ru-RU" sz="2400" b="1" dirty="0" smtClean="0">
              <a:solidFill>
                <a:srgbClr val="002060"/>
              </a:solidFill>
            </a:endParaRPr>
          </a:p>
          <a:p>
            <a:pPr>
              <a:buFontTx/>
              <a:buAutoNum type="arabicPeriod"/>
            </a:pPr>
            <a:r>
              <a:rPr lang="ru-RU" altLang="ru-RU" sz="2400" dirty="0">
                <a:solidFill>
                  <a:srgbClr val="002060"/>
                </a:solidFill>
              </a:rPr>
              <a:t>Поликлиническая </a:t>
            </a:r>
            <a:r>
              <a:rPr lang="ru-RU" altLang="ru-RU" sz="2400" dirty="0" smtClean="0">
                <a:solidFill>
                  <a:srgbClr val="002060"/>
                </a:solidFill>
              </a:rPr>
              <a:t>терапия</a:t>
            </a:r>
          </a:p>
          <a:p>
            <a:pPr>
              <a:buFontTx/>
              <a:buAutoNum type="arabicPeriod"/>
            </a:pPr>
            <a:r>
              <a:rPr lang="ru-RU" altLang="ru-RU" sz="2400" dirty="0" smtClean="0">
                <a:solidFill>
                  <a:srgbClr val="002060"/>
                </a:solidFill>
              </a:rPr>
              <a:t>Хирургия</a:t>
            </a:r>
            <a:endParaRPr lang="ru-RU" altLang="ru-RU" sz="2400" b="1" dirty="0" smtClean="0">
              <a:solidFill>
                <a:srgbClr val="002060"/>
              </a:solidFill>
            </a:endParaRPr>
          </a:p>
          <a:p>
            <a:pPr>
              <a:buFontTx/>
              <a:buAutoNum type="arabicPeriod"/>
            </a:pPr>
            <a:r>
              <a:rPr lang="ru-RU" altLang="ru-RU" sz="2400" dirty="0" smtClean="0">
                <a:solidFill>
                  <a:srgbClr val="002060"/>
                </a:solidFill>
              </a:rPr>
              <a:t>Акушерство</a:t>
            </a:r>
          </a:p>
          <a:p>
            <a:pPr>
              <a:buFontTx/>
              <a:buAutoNum type="arabicPeriod"/>
            </a:pPr>
            <a:r>
              <a:rPr lang="ru-RU" altLang="ru-RU" sz="2400" dirty="0" smtClean="0">
                <a:solidFill>
                  <a:srgbClr val="002060"/>
                </a:solidFill>
              </a:rPr>
              <a:t>Анатомия  </a:t>
            </a:r>
          </a:p>
          <a:p>
            <a:pPr>
              <a:buNone/>
            </a:pPr>
            <a:r>
              <a:rPr lang="ru-RU" altLang="ru-RU" sz="2400" dirty="0" smtClean="0">
                <a:solidFill>
                  <a:srgbClr val="002060"/>
                </a:solidFill>
              </a:rPr>
              <a:t>	Пропедевтика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788024" y="1492424"/>
            <a:ext cx="4032448" cy="4392488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1484784"/>
            <a:ext cx="4032448" cy="4392488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1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  <p:bldP spid="5124" grpId="0" uiExpand="1" build="p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95536" y="1628800"/>
            <a:ext cx="6408712" cy="3600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200" dirty="0"/>
              <a:t>Знания – </a:t>
            </a:r>
            <a:r>
              <a:rPr lang="ru-RU" sz="2200" b="1" dirty="0">
                <a:solidFill>
                  <a:srgbClr val="FF0000"/>
                </a:solidFill>
              </a:rPr>
              <a:t>62,4%</a:t>
            </a:r>
            <a:r>
              <a:rPr lang="ru-RU" sz="2200" dirty="0"/>
              <a:t> (54,3%)</a:t>
            </a:r>
          </a:p>
          <a:p>
            <a:pPr>
              <a:defRPr/>
            </a:pPr>
            <a:r>
              <a:rPr lang="ru-RU" sz="2200" dirty="0"/>
              <a:t>Профессия</a:t>
            </a:r>
            <a:r>
              <a:rPr lang="ru-RU" sz="2200" b="1" dirty="0"/>
              <a:t> – </a:t>
            </a:r>
            <a:r>
              <a:rPr lang="ru-RU" sz="2200" b="1" dirty="0">
                <a:solidFill>
                  <a:srgbClr val="FF0000"/>
                </a:solidFill>
              </a:rPr>
              <a:t>14,5%</a:t>
            </a:r>
            <a:r>
              <a:rPr lang="ru-RU" sz="2200" b="1" dirty="0"/>
              <a:t>  </a:t>
            </a:r>
            <a:r>
              <a:rPr lang="ru-RU" sz="2200" dirty="0"/>
              <a:t>(11,9%)</a:t>
            </a:r>
          </a:p>
          <a:p>
            <a:pPr>
              <a:defRPr/>
            </a:pPr>
            <a:r>
              <a:rPr lang="ru-RU" sz="2200" dirty="0" smtClean="0"/>
              <a:t>Не ответили – </a:t>
            </a:r>
            <a:r>
              <a:rPr lang="ru-RU" sz="2200" b="1" dirty="0" smtClean="0">
                <a:solidFill>
                  <a:srgbClr val="FF0000"/>
                </a:solidFill>
              </a:rPr>
              <a:t>9,2% </a:t>
            </a:r>
            <a:r>
              <a:rPr lang="ru-RU" sz="2200" dirty="0" smtClean="0"/>
              <a:t>(4,3%)</a:t>
            </a:r>
          </a:p>
          <a:p>
            <a:pPr>
              <a:defRPr/>
            </a:pPr>
            <a:r>
              <a:rPr lang="ru-RU" sz="2200" dirty="0"/>
              <a:t>Дисциплина/упорство – </a:t>
            </a:r>
            <a:r>
              <a:rPr lang="ru-RU" sz="2200" b="1" dirty="0">
                <a:solidFill>
                  <a:srgbClr val="FF0000"/>
                </a:solidFill>
              </a:rPr>
              <a:t>8,4% </a:t>
            </a:r>
            <a:r>
              <a:rPr lang="ru-RU" sz="2200" dirty="0"/>
              <a:t>(2,4%)</a:t>
            </a:r>
          </a:p>
          <a:p>
            <a:pPr>
              <a:defRPr/>
            </a:pPr>
            <a:r>
              <a:rPr lang="ru-RU" sz="2200" dirty="0"/>
              <a:t>Друзей – </a:t>
            </a:r>
            <a:r>
              <a:rPr lang="ru-RU" sz="2200" b="1" dirty="0">
                <a:solidFill>
                  <a:srgbClr val="FF0000"/>
                </a:solidFill>
              </a:rPr>
              <a:t>6,0% </a:t>
            </a:r>
            <a:r>
              <a:rPr lang="ru-RU" sz="2200" dirty="0"/>
              <a:t>(2,9%)</a:t>
            </a:r>
          </a:p>
          <a:p>
            <a:pPr>
              <a:defRPr/>
            </a:pPr>
            <a:r>
              <a:rPr lang="ru-RU" sz="2200" dirty="0" smtClean="0"/>
              <a:t>Диплом </a:t>
            </a:r>
            <a:r>
              <a:rPr lang="ru-RU" sz="2200" dirty="0"/>
              <a:t>о высшем </a:t>
            </a:r>
            <a:r>
              <a:rPr lang="ru-RU" sz="2200" dirty="0" smtClean="0"/>
              <a:t>образовании </a:t>
            </a:r>
            <a:r>
              <a:rPr lang="ru-RU" sz="2200" dirty="0"/>
              <a:t>– </a:t>
            </a:r>
            <a:r>
              <a:rPr lang="ru-RU" sz="2200" b="1" dirty="0" smtClean="0">
                <a:solidFill>
                  <a:srgbClr val="FF0000"/>
                </a:solidFill>
              </a:rPr>
              <a:t>5,6% </a:t>
            </a:r>
            <a:r>
              <a:rPr lang="ru-RU" sz="2200" dirty="0" smtClean="0"/>
              <a:t>(9,5%) </a:t>
            </a:r>
          </a:p>
          <a:p>
            <a:pPr>
              <a:defRPr/>
            </a:pPr>
            <a:r>
              <a:rPr lang="ru-RU" sz="2200" dirty="0" smtClean="0"/>
              <a:t>Опыт </a:t>
            </a:r>
            <a:r>
              <a:rPr lang="ru-RU" sz="2200" dirty="0"/>
              <a:t>– </a:t>
            </a:r>
            <a:r>
              <a:rPr lang="ru-RU" sz="2200" b="1" dirty="0" smtClean="0">
                <a:solidFill>
                  <a:srgbClr val="FF0000"/>
                </a:solidFill>
              </a:rPr>
              <a:t>1,6% </a:t>
            </a:r>
            <a:r>
              <a:rPr lang="ru-RU" sz="2200" dirty="0" smtClean="0"/>
              <a:t>(1,4%)</a:t>
            </a:r>
            <a:endParaRPr lang="ru-RU" sz="2200" dirty="0"/>
          </a:p>
          <a:p>
            <a:pPr>
              <a:defRPr/>
            </a:pPr>
            <a:r>
              <a:rPr lang="ru-RU" sz="2200" dirty="0" smtClean="0"/>
              <a:t>Разное – </a:t>
            </a:r>
            <a:r>
              <a:rPr lang="ru-RU" sz="2200" b="1" dirty="0" smtClean="0">
                <a:solidFill>
                  <a:srgbClr val="FF0000"/>
                </a:solidFill>
              </a:rPr>
              <a:t>4,6%</a:t>
            </a:r>
            <a:r>
              <a:rPr lang="ru-RU" sz="2200" b="1" dirty="0" smtClean="0"/>
              <a:t> </a:t>
            </a:r>
            <a:r>
              <a:rPr lang="ru-RU" sz="2200" dirty="0" smtClean="0"/>
              <a:t>(7,6%)</a:t>
            </a:r>
            <a:endParaRPr lang="ru-RU" sz="2200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332656"/>
            <a:ext cx="8229600" cy="778098"/>
          </a:xfrm>
        </p:spPr>
        <p:txBody>
          <a:bodyPr/>
          <a:lstStyle/>
          <a:p>
            <a:pPr eaLnBrk="1" hangingPunct="1"/>
            <a:r>
              <a:rPr lang="ru-RU" altLang="ru-RU" sz="2400" dirty="0" smtClean="0">
                <a:solidFill>
                  <a:schemeClr val="hlink"/>
                </a:solidFill>
              </a:rPr>
              <a:t>3. Что дало Вам обучение в КрасГМУ?</a:t>
            </a:r>
          </a:p>
        </p:txBody>
      </p:sp>
      <p:pic>
        <p:nvPicPr>
          <p:cNvPr id="6148" name="Содержимое 4" descr="book.gif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79704" y="692696"/>
            <a:ext cx="2664296" cy="2548047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400" dirty="0" smtClean="0">
                <a:solidFill>
                  <a:schemeClr val="hlink"/>
                </a:solidFill>
                <a:cs typeface="Sakkal Majalla" pitchFamily="2" charset="-78"/>
              </a:rPr>
              <a:t>4. Чувствуете ли себя подготовленным для самостоятельной работы по Вашей специальности на уровне специалиста с высшим профессиональным образованием?</a:t>
            </a:r>
          </a:p>
        </p:txBody>
      </p:sp>
      <p:pic>
        <p:nvPicPr>
          <p:cNvPr id="15362" name="Picture 2" descr="C:\Users\1\Documents\Деканат\tеrapеv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780928"/>
            <a:ext cx="5742360" cy="3825848"/>
          </a:xfrm>
          <a:prstGeom prst="rect">
            <a:avLst/>
          </a:prstGeom>
          <a:noFill/>
        </p:spPr>
      </p:pic>
      <p:sp>
        <p:nvSpPr>
          <p:cNvPr id="7171" name="Содержимое 4"/>
          <p:cNvSpPr>
            <a:spLocks noGrp="1"/>
          </p:cNvSpPr>
          <p:nvPr>
            <p:ph sz="half" idx="1"/>
          </p:nvPr>
        </p:nvSpPr>
        <p:spPr>
          <a:xfrm>
            <a:off x="4716016" y="1556792"/>
            <a:ext cx="4038600" cy="1152128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altLang="ru-RU" sz="2400" i="1" dirty="0" smtClean="0"/>
              <a:t>3 – частично – </a:t>
            </a:r>
            <a:r>
              <a:rPr lang="ru-RU" altLang="ru-RU" sz="2400" i="1" dirty="0" smtClean="0">
                <a:solidFill>
                  <a:srgbClr val="FF0000"/>
                </a:solidFill>
              </a:rPr>
              <a:t>15%</a:t>
            </a:r>
            <a:r>
              <a:rPr lang="ru-RU" altLang="ru-RU" sz="2400" i="1" dirty="0" smtClean="0"/>
              <a:t> (35%)</a:t>
            </a:r>
            <a:endParaRPr lang="ru-RU" altLang="ru-RU" sz="2400" dirty="0" smtClean="0"/>
          </a:p>
          <a:p>
            <a:pPr>
              <a:buFontTx/>
              <a:buNone/>
            </a:pPr>
            <a:r>
              <a:rPr lang="ru-RU" altLang="ru-RU" sz="2400" i="1" dirty="0" smtClean="0"/>
              <a:t>4 – не чувствую – </a:t>
            </a:r>
            <a:r>
              <a:rPr lang="ru-RU" altLang="ru-RU" sz="2400" i="1" dirty="0" smtClean="0">
                <a:solidFill>
                  <a:srgbClr val="FF0000"/>
                </a:solidFill>
              </a:rPr>
              <a:t>29%</a:t>
            </a:r>
            <a:r>
              <a:rPr lang="ru-RU" altLang="ru-RU" sz="2400" i="1" dirty="0" smtClean="0"/>
              <a:t> (16%).</a:t>
            </a:r>
            <a:endParaRPr lang="ru-RU" altLang="ru-RU" sz="2400" dirty="0" smtClean="0"/>
          </a:p>
          <a:p>
            <a:endParaRPr lang="ru-RU" altLang="ru-RU" sz="3200" dirty="0" smtClean="0"/>
          </a:p>
        </p:txBody>
      </p:sp>
      <p:sp>
        <p:nvSpPr>
          <p:cNvPr id="6" name="Содержимое 4"/>
          <p:cNvSpPr>
            <a:spLocks noGrp="1"/>
          </p:cNvSpPr>
          <p:nvPr>
            <p:ph sz="half" idx="1"/>
          </p:nvPr>
        </p:nvSpPr>
        <p:spPr>
          <a:xfrm>
            <a:off x="611560" y="1556792"/>
            <a:ext cx="4038600" cy="100811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altLang="ru-RU" sz="2400" i="1" dirty="0" smtClean="0"/>
              <a:t>1 – да, вполне – </a:t>
            </a:r>
            <a:r>
              <a:rPr lang="ru-RU" altLang="ru-RU" sz="2400" i="1" dirty="0" smtClean="0">
                <a:solidFill>
                  <a:srgbClr val="FF0000"/>
                </a:solidFill>
              </a:rPr>
              <a:t>38%</a:t>
            </a:r>
            <a:r>
              <a:rPr lang="ru-RU" altLang="ru-RU" sz="2400" i="1" dirty="0" smtClean="0"/>
              <a:t> (25%);</a:t>
            </a:r>
            <a:endParaRPr lang="ru-RU" altLang="ru-RU" sz="2400" dirty="0" smtClean="0"/>
          </a:p>
          <a:p>
            <a:pPr>
              <a:buFontTx/>
              <a:buNone/>
            </a:pPr>
            <a:r>
              <a:rPr lang="ru-RU" altLang="ru-RU" sz="2400" i="1" dirty="0" smtClean="0"/>
              <a:t>2 –  да – </a:t>
            </a:r>
            <a:r>
              <a:rPr lang="ru-RU" altLang="ru-RU" sz="2400" i="1" dirty="0" smtClean="0">
                <a:solidFill>
                  <a:srgbClr val="FF0000"/>
                </a:solidFill>
              </a:rPr>
              <a:t>18% </a:t>
            </a:r>
            <a:r>
              <a:rPr lang="ru-RU" altLang="ru-RU" sz="2400" i="1" dirty="0" smtClean="0"/>
              <a:t>(14%);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1556792"/>
            <a:ext cx="8352928" cy="1008112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39368347"/>
              </p:ext>
            </p:extLst>
          </p:nvPr>
        </p:nvGraphicFramePr>
        <p:xfrm>
          <a:off x="457200" y="1600200"/>
          <a:ext cx="81472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7384"/>
            <a:ext cx="86868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altLang="ru-RU" sz="2400" dirty="0" smtClean="0">
                <a:solidFill>
                  <a:schemeClr val="hlink"/>
                </a:solidFill>
                <a:latin typeface="+mn-lt"/>
              </a:rPr>
              <a:t>5. Появилась (усилилась) ли способность к творчеству, к рационализаторской, изобретательской, научной деятельности?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400" dirty="0" smtClean="0">
                <a:solidFill>
                  <a:schemeClr val="hlink"/>
                </a:solidFill>
              </a:rPr>
              <a:t>6. Усилились (сформировались) ли </a:t>
            </a:r>
            <a:r>
              <a:rPr lang="ru-RU" altLang="ru-RU" sz="2400" dirty="0" err="1" smtClean="0">
                <a:solidFill>
                  <a:schemeClr val="hlink"/>
                </a:solidFill>
              </a:rPr>
              <a:t>общеинтеллектуальные</a:t>
            </a:r>
            <a:r>
              <a:rPr lang="ru-RU" altLang="ru-RU" sz="2400" dirty="0" smtClean="0">
                <a:solidFill>
                  <a:schemeClr val="hlink"/>
                </a:solidFill>
              </a:rPr>
              <a:t> способности, умения?</a:t>
            </a:r>
          </a:p>
        </p:txBody>
      </p:sp>
      <p:sp>
        <p:nvSpPr>
          <p:cNvPr id="9219" name="Содержимое 4"/>
          <p:cNvSpPr>
            <a:spLocks noGrp="1"/>
          </p:cNvSpPr>
          <p:nvPr>
            <p:ph sz="half" idx="1"/>
          </p:nvPr>
        </p:nvSpPr>
        <p:spPr>
          <a:xfrm>
            <a:off x="899592" y="4509120"/>
            <a:ext cx="4038600" cy="2088233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ru-RU" altLang="ru-RU" sz="2400" dirty="0" smtClean="0"/>
              <a:t>	</a:t>
            </a:r>
          </a:p>
          <a:p>
            <a:pPr>
              <a:buNone/>
            </a:pPr>
            <a:r>
              <a:rPr lang="ru-RU" altLang="ru-RU" sz="2400" dirty="0" smtClean="0"/>
              <a:t>Значительно</a:t>
            </a:r>
          </a:p>
          <a:p>
            <a:pPr>
              <a:buNone/>
            </a:pPr>
            <a:r>
              <a:rPr lang="ru-RU" altLang="ru-RU" sz="2400" dirty="0" smtClean="0"/>
              <a:t>Да</a:t>
            </a:r>
          </a:p>
          <a:p>
            <a:pPr>
              <a:buNone/>
            </a:pPr>
            <a:r>
              <a:rPr lang="ru-RU" altLang="ru-RU" sz="2400" dirty="0" smtClean="0"/>
              <a:t>Не достаточно</a:t>
            </a:r>
          </a:p>
          <a:p>
            <a:pPr>
              <a:buNone/>
            </a:pPr>
            <a:r>
              <a:rPr lang="ru-RU" altLang="ru-RU" sz="2400" dirty="0" smtClean="0"/>
              <a:t>Не усилилась</a:t>
            </a:r>
          </a:p>
          <a:p>
            <a:endParaRPr lang="ru-RU" altLang="ru-RU" sz="2400" dirty="0" smtClean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826046285"/>
              </p:ext>
            </p:extLst>
          </p:nvPr>
        </p:nvGraphicFramePr>
        <p:xfrm>
          <a:off x="323528" y="1124744"/>
          <a:ext cx="36004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466325589"/>
              </p:ext>
            </p:extLst>
          </p:nvPr>
        </p:nvGraphicFramePr>
        <p:xfrm>
          <a:off x="5524500" y="4005064"/>
          <a:ext cx="36004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14604688"/>
              </p:ext>
            </p:extLst>
          </p:nvPr>
        </p:nvGraphicFramePr>
        <p:xfrm>
          <a:off x="2843808" y="2498204"/>
          <a:ext cx="36004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611560" y="5445224"/>
            <a:ext cx="216024" cy="216024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11560" y="5013176"/>
            <a:ext cx="216024" cy="2160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5877272"/>
            <a:ext cx="216024" cy="2160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11560" y="6237312"/>
            <a:ext cx="216024" cy="21602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82457840"/>
              </p:ext>
            </p:extLst>
          </p:nvPr>
        </p:nvGraphicFramePr>
        <p:xfrm>
          <a:off x="457200" y="1600200"/>
          <a:ext cx="8147248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7. Стали ли лучше разбираться в сложных социальных</a:t>
            </a:r>
            <a:br>
              <a: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altLang="ru-RU" sz="2400" b="0" i="0" u="none" strike="noStrike" kern="1200" cap="none" spc="0" normalizeH="0" baseline="0" noProof="0" smtClean="0">
                <a:ln>
                  <a:noFill/>
                </a:ln>
                <a:solidFill>
                  <a:schemeClr val="hlink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 экономических проблемах нашего общества?</a:t>
            </a: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hlink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965</Words>
  <Application>Microsoft Office PowerPoint</Application>
  <PresentationFormat>Экран (4:3)</PresentationFormat>
  <Paragraphs>280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РЕЗУЛЬТАТЫ АНКЕТИРОВАНИЯ ВЫПУСКНИКОВ ЛЕЧЕБНОГО ФАКУЛЬТЕТА 2017 ГОДА</vt:lpstr>
      <vt:lpstr>Презентация PowerPoint</vt:lpstr>
      <vt:lpstr>1. Насколько Вы  знакомы с задачами (и проблемами) Вашей профессиональной деятельности?  Знакомы (% ответивших)</vt:lpstr>
      <vt:lpstr>2. Освоение Вами каких дисциплин или курсов содействовало формированию Ваших способностей решать задачи предстоящей профессиональной деятельности?</vt:lpstr>
      <vt:lpstr>3. Что дало Вам обучение в КрасГМУ?</vt:lpstr>
      <vt:lpstr>4. Чувствуете ли себя подготовленным для самостоятельной работы по Вашей специальности на уровне специалиста с высшим профессиональным образованием?</vt:lpstr>
      <vt:lpstr>5. Появилась (усилилась) ли способность к творчеству, к рационализаторской, изобретательской, научной деятельности?</vt:lpstr>
      <vt:lpstr>6. Усилились (сформировались) ли общеинтеллектуальные способности, умения?</vt:lpstr>
      <vt:lpstr>Презентация PowerPoint</vt:lpstr>
      <vt:lpstr>8. Сформировалась ли ответственность за качество результата своей работы?</vt:lpstr>
      <vt:lpstr>9. Усилилось ли оптимистическое отношение к миру,   своему будущему?</vt:lpstr>
      <vt:lpstr>Презентация PowerPoint</vt:lpstr>
      <vt:lpstr>11. Улучшились ли отношения с товарищами, способность находить с ними контакт, компромиссы, совместные решения?</vt:lpstr>
      <vt:lpstr>Презентация PowerPoint</vt:lpstr>
      <vt:lpstr>13. Улучшились ли организаторские качества?</vt:lpstr>
      <vt:lpstr>Презентация PowerPoint</vt:lpstr>
      <vt:lpstr>15. Усилился ли авторитет выбранной специальности?</vt:lpstr>
      <vt:lpstr>16. Кто из преподавателей оказал наибольшее положительное влияние на формирование Вашей нравственности, духовной культуры?</vt:lpstr>
      <vt:lpstr>17. Кто из преподавателей оказал наибольшее положительное влияние на Вашу профессиональную и естественную подготовку?</vt:lpstr>
      <vt:lpstr>Презентация PowerPoint</vt:lpstr>
      <vt:lpstr>19. Как Вы оцениваете возможности Вашего трудоустройства по полученной в учебном заведении специальности?</vt:lpstr>
      <vt:lpstr>Презентация PowerPoint</vt:lpstr>
      <vt:lpstr>Презентация PowerPoint</vt:lpstr>
      <vt:lpstr>21. Насколько Вы уверены в получении такого – приемлемого уровня зарплаты в начале вашей трудовой деятельности?</vt:lpstr>
      <vt:lpstr>Проект решения Ученого совета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Газенкампф Андрей Александрович</cp:lastModifiedBy>
  <cp:revision>84</cp:revision>
  <dcterms:created xsi:type="dcterms:W3CDTF">2016-09-18T03:16:30Z</dcterms:created>
  <dcterms:modified xsi:type="dcterms:W3CDTF">2017-09-13T02:49:45Z</dcterms:modified>
</cp:coreProperties>
</file>