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76" r:id="rId4"/>
    <p:sldId id="291" r:id="rId5"/>
    <p:sldId id="277" r:id="rId6"/>
    <p:sldId id="292" r:id="rId7"/>
    <p:sldId id="293" r:id="rId8"/>
    <p:sldId id="294" r:id="rId9"/>
    <p:sldId id="295" r:id="rId10"/>
    <p:sldId id="281" r:id="rId11"/>
    <p:sldId id="278" r:id="rId12"/>
    <p:sldId id="280" r:id="rId13"/>
    <p:sldId id="288" r:id="rId14"/>
    <p:sldId id="282" r:id="rId15"/>
    <p:sldId id="283" r:id="rId16"/>
    <p:sldId id="29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236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841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971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16731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473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7029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52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090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381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62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361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43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573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857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2562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43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4083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048406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a:t>Словосочетание как синтаксическая единица</a:t>
            </a:r>
            <a:endParaRPr lang="ru-RU" dirty="0"/>
          </a:p>
        </p:txBody>
      </p:sp>
      <p:sp>
        <p:nvSpPr>
          <p:cNvPr id="3" name="Подзаголовок 2"/>
          <p:cNvSpPr>
            <a:spLocks noGrp="1"/>
          </p:cNvSpPr>
          <p:nvPr>
            <p:ph type="subTitle" idx="1"/>
          </p:nvPr>
        </p:nvSpPr>
        <p:spPr/>
        <p:txBody>
          <a:bodyPr/>
          <a:lstStyle/>
          <a:p>
            <a:r>
              <a:rPr lang="ru-RU" dirty="0"/>
              <a:t/>
            </a:r>
            <a:br>
              <a:rPr lang="ru-RU" dirty="0"/>
            </a:br>
            <a:r>
              <a:rPr lang="ru-RU" dirty="0" smtClean="0"/>
              <a:t>Практика 19</a:t>
            </a: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План синтаксического разбора словосочетания</a:t>
            </a:r>
          </a:p>
        </p:txBody>
      </p:sp>
      <p:sp>
        <p:nvSpPr>
          <p:cNvPr id="3" name="Объект 2"/>
          <p:cNvSpPr>
            <a:spLocks noGrp="1"/>
          </p:cNvSpPr>
          <p:nvPr>
            <p:ph sz="quarter" idx="13"/>
          </p:nvPr>
        </p:nvSpPr>
        <p:spPr>
          <a:xfrm>
            <a:off x="261841" y="1048696"/>
            <a:ext cx="10741210" cy="5651518"/>
          </a:xfrm>
        </p:spPr>
        <p:txBody>
          <a:bodyPr>
            <a:normAutofit fontScale="92500"/>
          </a:bodyPr>
          <a:lstStyle/>
          <a:p>
            <a:pPr algn="l">
              <a:buFont typeface="+mj-lt"/>
              <a:buAutoNum type="arabicPeriod"/>
            </a:pPr>
            <a:r>
              <a:rPr lang="ru-RU" sz="2800" b="0" i="0" cap="none" dirty="0" smtClean="0">
                <a:effectLst/>
                <a:latin typeface="+mj-lt"/>
              </a:rPr>
              <a:t>Выделить словосочетание из предложения.</a:t>
            </a:r>
          </a:p>
          <a:p>
            <a:pPr algn="just">
              <a:buFont typeface="+mj-lt"/>
              <a:buAutoNum type="arabicPeriod"/>
            </a:pPr>
            <a:r>
              <a:rPr lang="ru-RU" sz="2800" b="0" i="0" cap="none" dirty="0" smtClean="0">
                <a:effectLst/>
                <a:latin typeface="+mj-lt"/>
              </a:rPr>
              <a:t>Найти главное и зависимое слова, указать, какими частями речи они выражены, поставить вопрос от главного слова к зависимому.</a:t>
            </a:r>
          </a:p>
          <a:p>
            <a:pPr algn="just">
              <a:buFont typeface="+mj-lt"/>
              <a:buAutoNum type="arabicPeriod"/>
            </a:pPr>
            <a:r>
              <a:rPr lang="ru-RU" sz="2800" b="0" i="0" cap="none" dirty="0" smtClean="0">
                <a:effectLst/>
                <a:latin typeface="+mj-lt"/>
              </a:rPr>
              <a:t>Определить тип словосочетания (глагольное, именное или наречное).</a:t>
            </a:r>
          </a:p>
          <a:p>
            <a:pPr algn="just">
              <a:buFont typeface="+mj-lt"/>
              <a:buAutoNum type="arabicPeriod"/>
            </a:pPr>
            <a:r>
              <a:rPr lang="ru-RU" sz="2800" b="0" i="0" cap="none" dirty="0" smtClean="0">
                <a:effectLst/>
                <a:latin typeface="+mj-lt"/>
              </a:rPr>
              <a:t>Определить способ подчинительной связи (согласование, управление, примыкание) и указать, чем она выражена (окончанием зависимого слова, окончанием и предлогом, только по смыслу).</a:t>
            </a:r>
          </a:p>
          <a:p>
            <a:pPr>
              <a:buFont typeface="+mj-lt"/>
              <a:buAutoNum type="arabicPeriod"/>
            </a:pPr>
            <a:r>
              <a:rPr lang="ru-RU" sz="2800" b="0" i="0" cap="none" dirty="0" smtClean="0">
                <a:effectLst/>
                <a:latin typeface="+mj-lt"/>
              </a:rPr>
              <a:t>Определить смысловые отношения между главным и зависимым словом (определительные, объектные, обстоятельственные).</a:t>
            </a:r>
            <a:endParaRPr lang="ru-RU" sz="3200" b="0" i="0" cap="none" dirty="0" smtClean="0">
              <a:effectLst/>
              <a:latin typeface="+mj-lt"/>
            </a:endParaRPr>
          </a:p>
          <a:p>
            <a:pPr algn="just"/>
            <a:endParaRPr lang="ru-RU" dirty="0"/>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1</a:t>
            </a:r>
          </a:p>
        </p:txBody>
      </p:sp>
      <p:sp>
        <p:nvSpPr>
          <p:cNvPr id="3" name="Объект 2"/>
          <p:cNvSpPr>
            <a:spLocks noGrp="1"/>
          </p:cNvSpPr>
          <p:nvPr>
            <p:ph sz="quarter" idx="13"/>
          </p:nvPr>
        </p:nvSpPr>
        <p:spPr>
          <a:xfrm>
            <a:off x="1097863" y="1219201"/>
            <a:ext cx="10266342" cy="5325979"/>
          </a:xfrm>
        </p:spPr>
        <p:txBody>
          <a:bodyPr>
            <a:normAutofit/>
          </a:bodyPr>
          <a:lstStyle/>
          <a:p>
            <a:r>
              <a:rPr lang="ru-RU" sz="2400" b="1" cap="none" dirty="0" smtClean="0"/>
              <a:t>Определите способы связи слов в словосочетаниях:</a:t>
            </a:r>
          </a:p>
          <a:p>
            <a:pPr algn="just"/>
            <a:r>
              <a:rPr lang="ru-RU" sz="2800" cap="none" dirty="0" smtClean="0"/>
              <a:t>1) красивой лошадью, 2) любить его, 3) на твоей книге, 4) слушать молча, 5) общаться с семьей, 6) плохо слышать, 7) умный ребенок, 8) образованное от глагола, 9) громко смеяться, 10) десятая весна, 11) работать слаженно, 12) твой друг, 13) ненавидеть холод, 14) быстро есть, 15) громады гор, </a:t>
            </a:r>
            <a:br>
              <a:rPr lang="ru-RU" sz="2800" cap="none" dirty="0" smtClean="0"/>
            </a:br>
            <a:r>
              <a:rPr lang="ru-RU" sz="2800" cap="none" dirty="0" smtClean="0"/>
              <a:t>16) растаявшим снегом.</a:t>
            </a:r>
          </a:p>
          <a:p>
            <a:pPr algn="just"/>
            <a:endParaRPr lang="ru-RU" dirty="0"/>
          </a:p>
        </p:txBody>
      </p:sp>
    </p:spTree>
    <p:extLst>
      <p:ext uri="{BB962C8B-B14F-4D97-AF65-F5344CB8AC3E}">
        <p14:creationId xmlns:p14="http://schemas.microsoft.com/office/powerpoint/2010/main" val="1478329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2</a:t>
            </a:r>
          </a:p>
        </p:txBody>
      </p:sp>
      <p:sp>
        <p:nvSpPr>
          <p:cNvPr id="3" name="Объект 2"/>
          <p:cNvSpPr>
            <a:spLocks noGrp="1"/>
          </p:cNvSpPr>
          <p:nvPr>
            <p:ph sz="quarter" idx="13"/>
          </p:nvPr>
        </p:nvSpPr>
        <p:spPr>
          <a:xfrm>
            <a:off x="261841" y="1048696"/>
            <a:ext cx="10741210" cy="5651518"/>
          </a:xfrm>
        </p:spPr>
        <p:txBody>
          <a:bodyPr>
            <a:normAutofit/>
          </a:bodyPr>
          <a:lstStyle/>
          <a:p>
            <a:pPr marL="457200" indent="457200" algn="just">
              <a:lnSpc>
                <a:spcPct val="107000"/>
              </a:lnSpc>
            </a:pPr>
            <a:r>
              <a:rPr lang="ru-RU" sz="3200" b="1" cap="none" dirty="0" smtClean="0">
                <a:effectLst/>
                <a:latin typeface="+mj-lt"/>
                <a:ea typeface="Calibri" panose="020F0502020204030204" pitchFamily="34" charset="0"/>
                <a:cs typeface="Times New Roman" panose="02020603050405020304" pitchFamily="18" charset="0"/>
              </a:rPr>
              <a:t>Выделите главное и зависимое слова в словосочетаниях, определите, какой частью речи они выражены. Определите их тип: глагольное, именное, наречное.</a:t>
            </a:r>
          </a:p>
          <a:p>
            <a:pPr marL="457200" indent="457200" algn="just">
              <a:lnSpc>
                <a:spcPct val="107000"/>
              </a:lnSpc>
              <a:spcAft>
                <a:spcPts val="800"/>
              </a:spcAft>
            </a:pPr>
            <a:r>
              <a:rPr lang="ru-RU" sz="3200" cap="none" dirty="0" smtClean="0">
                <a:effectLst/>
                <a:latin typeface="+mj-lt"/>
                <a:ea typeface="Calibri" panose="020F0502020204030204" pitchFamily="34" charset="0"/>
                <a:cs typeface="Times New Roman" panose="02020603050405020304" pitchFamily="18" charset="0"/>
              </a:rPr>
              <a:t>Вручение диплома, приветливо встречать, искусство чтеца, оба друга, семеро смелых, каждый из победителей, вырублено топором, успешно завершить, автор книги, заниматься коллекционированием, думать вслух, встретиться с матерью.</a:t>
            </a:r>
          </a:p>
          <a:p>
            <a:pPr algn="just"/>
            <a:endParaRPr lang="ru-RU" dirty="0"/>
          </a:p>
        </p:txBody>
      </p:sp>
    </p:spTree>
    <p:extLst>
      <p:ext uri="{BB962C8B-B14F-4D97-AF65-F5344CB8AC3E}">
        <p14:creationId xmlns:p14="http://schemas.microsoft.com/office/powerpoint/2010/main" val="2379277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4961AFE3-F08A-F95E-DB92-6D0DA4B6CC14}"/>
              </a:ext>
            </a:extLst>
          </p:cNvPr>
          <p:cNvSpPr>
            <a:spLocks noGrp="1"/>
          </p:cNvSpPr>
          <p:nvPr>
            <p:ph type="title"/>
          </p:nvPr>
        </p:nvSpPr>
        <p:spPr>
          <a:xfrm>
            <a:off x="684211" y="157786"/>
            <a:ext cx="10876417" cy="1061415"/>
          </a:xfrm>
        </p:spPr>
        <p:txBody>
          <a:bodyPr>
            <a:normAutofit/>
          </a:bodyPr>
          <a:lstStyle/>
          <a:p>
            <a:r>
              <a:rPr lang="ru-RU" dirty="0"/>
              <a:t>Задание 3</a:t>
            </a:r>
          </a:p>
        </p:txBody>
      </p:sp>
      <p:sp>
        <p:nvSpPr>
          <p:cNvPr id="3" name="Объект 2">
            <a:extLst>
              <a:ext uri="{FF2B5EF4-FFF2-40B4-BE49-F238E27FC236}">
                <a16:creationId xmlns:a16="http://schemas.microsoft.com/office/drawing/2014/main" id="{FFD36E03-E741-A1B7-12EF-A9EDEDCBA15E}"/>
              </a:ext>
            </a:extLst>
          </p:cNvPr>
          <p:cNvSpPr>
            <a:spLocks noGrp="1"/>
          </p:cNvSpPr>
          <p:nvPr>
            <p:ph sz="quarter" idx="13"/>
          </p:nvPr>
        </p:nvSpPr>
        <p:spPr>
          <a:xfrm>
            <a:off x="684211" y="979714"/>
            <a:ext cx="9927861" cy="5496587"/>
          </a:xfrm>
        </p:spPr>
        <p:txBody>
          <a:bodyPr>
            <a:normAutofit/>
          </a:bodyPr>
          <a:lstStyle/>
          <a:p>
            <a:pPr marL="457200" indent="457200" algn="just">
              <a:lnSpc>
                <a:spcPct val="107000"/>
              </a:lnSpc>
            </a:pPr>
            <a:r>
              <a:rPr lang="ru-RU" sz="3200" b="1" cap="none" dirty="0" smtClean="0">
                <a:effectLst/>
                <a:latin typeface="+mj-lt"/>
                <a:ea typeface="Calibri" panose="020F0502020204030204" pitchFamily="34" charset="0"/>
                <a:cs typeface="Times New Roman" panose="02020603050405020304" pitchFamily="18" charset="0"/>
              </a:rPr>
              <a:t>Сделайте синтаксический разбор словосочетаний.</a:t>
            </a:r>
          </a:p>
          <a:p>
            <a:pPr marL="457200" indent="457200" algn="just">
              <a:lnSpc>
                <a:spcPct val="107000"/>
              </a:lnSpc>
              <a:spcAft>
                <a:spcPts val="800"/>
              </a:spcAft>
            </a:pPr>
            <a:r>
              <a:rPr lang="ru-RU" sz="3200" cap="none" dirty="0" smtClean="0">
                <a:effectLst/>
                <a:latin typeface="+mj-lt"/>
                <a:ea typeface="Calibri" panose="020F0502020204030204" pitchFamily="34" charset="0"/>
                <a:cs typeface="Times New Roman" panose="02020603050405020304" pitchFamily="18" charset="0"/>
              </a:rPr>
              <a:t>Новый микрорайон, улицы столицы, поля сражений, слушать молча, широкий отклик, любовь к </a:t>
            </a:r>
            <a:r>
              <a:rPr lang="ru-RU" sz="3200" cap="none" dirty="0" smtClean="0">
                <a:effectLst/>
                <a:latin typeface="+mj-lt"/>
                <a:ea typeface="Calibri" panose="020F0502020204030204" pitchFamily="34" charset="0"/>
                <a:cs typeface="Times New Roman" panose="02020603050405020304" pitchFamily="18" charset="0"/>
              </a:rPr>
              <a:t>Родине</a:t>
            </a:r>
            <a:r>
              <a:rPr lang="ru-RU" sz="3200" cap="none" dirty="0" smtClean="0">
                <a:effectLst/>
                <a:latin typeface="+mj-lt"/>
                <a:ea typeface="Calibri" panose="020F0502020204030204" pitchFamily="34" charset="0"/>
                <a:cs typeface="Times New Roman" panose="02020603050405020304" pitchFamily="18" charset="0"/>
              </a:rPr>
              <a:t>, достойный награды, успешно учиться, работать организованно, продажа хлеба, очень тихо, каждый из нас, уйти из дома, внести достойный вклад, готовый к бою, по-летнему жарко.</a:t>
            </a:r>
          </a:p>
          <a:p>
            <a:endParaRPr lang="ru-RU" dirty="0"/>
          </a:p>
        </p:txBody>
      </p:sp>
    </p:spTree>
    <p:extLst>
      <p:ext uri="{BB962C8B-B14F-4D97-AF65-F5344CB8AC3E}">
        <p14:creationId xmlns:p14="http://schemas.microsoft.com/office/powerpoint/2010/main" val="1788202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4</a:t>
            </a:r>
          </a:p>
        </p:txBody>
      </p:sp>
      <p:sp>
        <p:nvSpPr>
          <p:cNvPr id="3" name="Объект 2"/>
          <p:cNvSpPr>
            <a:spLocks noGrp="1"/>
          </p:cNvSpPr>
          <p:nvPr>
            <p:ph sz="quarter" idx="13"/>
          </p:nvPr>
        </p:nvSpPr>
        <p:spPr>
          <a:xfrm>
            <a:off x="261841" y="1219201"/>
            <a:ext cx="10741210" cy="5325979"/>
          </a:xfrm>
        </p:spPr>
        <p:txBody>
          <a:bodyPr>
            <a:normAutofit/>
          </a:bodyPr>
          <a:lstStyle/>
          <a:p>
            <a:pPr marL="457200" indent="457200" algn="just">
              <a:lnSpc>
                <a:spcPct val="107000"/>
              </a:lnSpc>
            </a:pPr>
            <a:r>
              <a:rPr lang="ru-RU" sz="2800" b="1" cap="none" dirty="0" smtClean="0">
                <a:effectLst/>
                <a:latin typeface="+mj-lt"/>
                <a:ea typeface="Calibri" panose="020F0502020204030204" pitchFamily="34" charset="0"/>
                <a:cs typeface="Times New Roman" panose="02020603050405020304" pitchFamily="18" charset="0"/>
              </a:rPr>
              <a:t>Раскройте скобки, образуйте словосочетания с разными типами связи: согласование или управление. Если необходимо, добавьте предлог.</a:t>
            </a:r>
          </a:p>
          <a:p>
            <a:pPr marL="457200" indent="457200" algn="just">
              <a:lnSpc>
                <a:spcPct val="107000"/>
              </a:lnSpc>
              <a:spcAft>
                <a:spcPts val="800"/>
              </a:spcAft>
            </a:pPr>
            <a:r>
              <a:rPr lang="ru-RU" sz="2800" cap="none" dirty="0" smtClean="0">
                <a:effectLst/>
                <a:latin typeface="+mj-lt"/>
                <a:ea typeface="Calibri" panose="020F0502020204030204" pitchFamily="34" charset="0"/>
                <a:cs typeface="Times New Roman" panose="02020603050405020304" pitchFamily="18" charset="0"/>
              </a:rPr>
              <a:t>Бюро (справочный), вера (свои силы), обижен (оказанный прием), какао (вкусный), кофе (черный), основываться (проверенные факты), оплатить (стоимость проезда), метро (московский), графин, полный (вода), Токио (многомиллионный), кафе (отремонтированный), обосновывать (фактические данные), обидеться (сказанные слова), кино (широкоэкранный), тормозить (развитие), препятствовать (движение).</a:t>
            </a:r>
          </a:p>
          <a:p>
            <a:pPr algn="just"/>
            <a:endParaRPr lang="ru-RU" dirty="0"/>
          </a:p>
        </p:txBody>
      </p:sp>
    </p:spTree>
    <p:extLst>
      <p:ext uri="{BB962C8B-B14F-4D97-AF65-F5344CB8AC3E}">
        <p14:creationId xmlns:p14="http://schemas.microsoft.com/office/powerpoint/2010/main" val="283787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5</a:t>
            </a:r>
          </a:p>
        </p:txBody>
      </p:sp>
      <p:sp>
        <p:nvSpPr>
          <p:cNvPr id="3" name="Объект 2"/>
          <p:cNvSpPr>
            <a:spLocks noGrp="1"/>
          </p:cNvSpPr>
          <p:nvPr>
            <p:ph sz="quarter" idx="13"/>
          </p:nvPr>
        </p:nvSpPr>
        <p:spPr>
          <a:xfrm>
            <a:off x="261841" y="1219201"/>
            <a:ext cx="10741210" cy="5325979"/>
          </a:xfrm>
        </p:spPr>
        <p:txBody>
          <a:bodyPr>
            <a:normAutofit/>
          </a:bodyPr>
          <a:lstStyle/>
          <a:p>
            <a:pPr marL="457200" indent="457200" algn="just">
              <a:lnSpc>
                <a:spcPct val="107000"/>
              </a:lnSpc>
            </a:pPr>
            <a:r>
              <a:rPr lang="ru-RU" sz="3200" b="1" cap="none" dirty="0" smtClean="0">
                <a:effectLst/>
                <a:latin typeface="+mj-lt"/>
                <a:ea typeface="Calibri" panose="020F0502020204030204" pitchFamily="34" charset="0"/>
                <a:cs typeface="Times New Roman" panose="02020603050405020304" pitchFamily="18" charset="0"/>
              </a:rPr>
              <a:t>Замените приводимые ниже беспредложные сочетания двух существительных синонимическими сочетаниями существительных с прилагательными.</a:t>
            </a:r>
          </a:p>
          <a:p>
            <a:pPr marL="457200" indent="457200" algn="just">
              <a:lnSpc>
                <a:spcPct val="107000"/>
              </a:lnSpc>
              <a:spcAft>
                <a:spcPts val="800"/>
              </a:spcAft>
            </a:pPr>
            <a:r>
              <a:rPr lang="ru-RU" sz="3200" cap="none" dirty="0" smtClean="0">
                <a:effectLst/>
                <a:latin typeface="+mj-lt"/>
                <a:ea typeface="Calibri" panose="020F0502020204030204" pitchFamily="34" charset="0"/>
                <a:cs typeface="Times New Roman" panose="02020603050405020304" pitchFamily="18" charset="0"/>
              </a:rPr>
              <a:t>Вершина горы, волны моря, время обеда, горы Кавказа, капля дождя, луч солнца, музеи Петербурга, окраина города, отношения родства, работник библиотеки, растительность степей, свет луны, счастье семьи, темнота ночи, ущелья гор. </a:t>
            </a:r>
          </a:p>
          <a:p>
            <a:pPr algn="just"/>
            <a:endParaRPr lang="ru-RU" dirty="0"/>
          </a:p>
        </p:txBody>
      </p:sp>
    </p:spTree>
    <p:extLst>
      <p:ext uri="{BB962C8B-B14F-4D97-AF65-F5344CB8AC3E}">
        <p14:creationId xmlns:p14="http://schemas.microsoft.com/office/powerpoint/2010/main" val="1491409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285103" y="138853"/>
            <a:ext cx="8534400" cy="1507067"/>
          </a:xfrm>
        </p:spPr>
        <p:txBody>
          <a:bodyPr/>
          <a:lstStyle/>
          <a:p>
            <a:r>
              <a:rPr lang="ru-RU" b="1"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sz="quarter" idx="13"/>
          </p:nvPr>
        </p:nvSpPr>
        <p:spPr>
          <a:xfrm>
            <a:off x="227011" y="1476103"/>
            <a:ext cx="11712441" cy="4898571"/>
          </a:xfrm>
        </p:spPr>
        <p:txBody>
          <a:bodyPr>
            <a:noAutofit/>
          </a:bodyPr>
          <a:lstStyle/>
          <a:p>
            <a:pPr algn="just"/>
            <a:r>
              <a:rPr lang="ru-RU" sz="2200" b="1" cap="none" dirty="0" smtClean="0"/>
              <a:t>Выпишите все словосочетания. Укажите вид подчинительной связи. Выполните синтаксический разбор трёх словосочетаний (по выбору). Являются ли словосочетаниями сочетания слов </a:t>
            </a:r>
            <a:r>
              <a:rPr lang="ru-RU" sz="2200" b="1" i="1" cap="none" dirty="0" smtClean="0"/>
              <a:t>только любовь, нелепой и ужасной; любовь, исступлённо горящая</a:t>
            </a:r>
            <a:r>
              <a:rPr lang="ru-RU" sz="2200" b="1" cap="none" dirty="0" smtClean="0"/>
              <a:t>? Обоснуйте ваш ответ.</a:t>
            </a:r>
          </a:p>
          <a:p>
            <a:pPr algn="just"/>
            <a:r>
              <a:rPr lang="ru-RU" sz="2200" cap="none" dirty="0" smtClean="0"/>
              <a:t>Только любовь подвигает человека к совершению великих дел, любовь, чувство живое и пламенное, а не рассудочное чувство справедливости. Только любовь к отечеству нашему, любовь, исступлённо горящая, праведный патриотизм гражданина может вывести нас из тех многообразных трудностей, которых нам не миновать, как бы хорошо ни складывались наши дела.</a:t>
            </a:r>
          </a:p>
          <a:p>
            <a:pPr algn="just"/>
            <a:r>
              <a:rPr lang="ru-RU" sz="2200" cap="none" dirty="0" smtClean="0"/>
              <a:t>Но патриотизм наш не даётся нам легко. Любовь к отечеству у нас в </a:t>
            </a:r>
            <a:r>
              <a:rPr lang="ru-RU" sz="2200" cap="none" dirty="0"/>
              <a:t>Р</a:t>
            </a:r>
            <a:r>
              <a:rPr lang="ru-RU" sz="2200" cap="none" dirty="0" smtClean="0"/>
              <a:t>оссии есть нечто трудное, почти героическое. Слишком многое должна преодолеть она в нашей жизни, такой ещё нелепой и ужасной.</a:t>
            </a:r>
            <a:endParaRPr lang="ru-RU" sz="2200" cap="none"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640424"/>
            <a:ext cx="10876417" cy="1061415"/>
          </a:xfrm>
        </p:spPr>
        <p:txBody>
          <a:bodyPr>
            <a:normAutofit fontScale="90000"/>
          </a:bodyPr>
          <a:lstStyle/>
          <a:p>
            <a:r>
              <a:rPr lang="ru-RU" b="1" i="1" dirty="0"/>
              <a:t>Белеет парус одинокий в тумане моря </a:t>
            </a:r>
            <a:r>
              <a:rPr lang="ru-RU" b="1" i="1" dirty="0" smtClean="0"/>
              <a:t>голубом</a:t>
            </a:r>
            <a:br>
              <a:rPr lang="ru-RU" b="1" i="1" dirty="0" smtClean="0"/>
            </a:br>
            <a:r>
              <a:rPr lang="ru-RU" b="1" i="1" dirty="0" smtClean="0"/>
              <a:t>(</a:t>
            </a:r>
            <a:r>
              <a:rPr lang="ru-RU" b="1" i="1" dirty="0"/>
              <a:t>М. Лермонтов)</a:t>
            </a:r>
            <a:endParaRPr lang="ru-RU" b="1" dirty="0"/>
          </a:p>
        </p:txBody>
      </p:sp>
      <p:sp>
        <p:nvSpPr>
          <p:cNvPr id="3" name="Объект 2"/>
          <p:cNvSpPr>
            <a:spLocks noGrp="1"/>
          </p:cNvSpPr>
          <p:nvPr>
            <p:ph sz="quarter" idx="13"/>
          </p:nvPr>
        </p:nvSpPr>
        <p:spPr>
          <a:xfrm>
            <a:off x="287967" y="1701839"/>
            <a:ext cx="10325065" cy="5325979"/>
          </a:xfrm>
        </p:spPr>
        <p:txBody>
          <a:bodyPr>
            <a:normAutofit/>
          </a:bodyPr>
          <a:lstStyle/>
          <a:p>
            <a:pPr algn="just"/>
            <a:r>
              <a:rPr lang="ru-RU" sz="2800" i="1" cap="none" dirty="0" smtClean="0"/>
              <a:t>Белеет парус</a:t>
            </a:r>
            <a:r>
              <a:rPr lang="ru-RU" sz="2800" cap="none" dirty="0" smtClean="0"/>
              <a:t> – это, несомненно, связанные друг с другом слова – подлежащее и сказуемое. </a:t>
            </a:r>
          </a:p>
          <a:p>
            <a:pPr algn="just"/>
            <a:r>
              <a:rPr lang="ru-RU" sz="2800" i="1" cap="none" dirty="0" smtClean="0"/>
              <a:t>Парус</a:t>
            </a:r>
            <a:r>
              <a:rPr lang="ru-RU" sz="2800" cap="none" dirty="0" smtClean="0"/>
              <a:t> какой? </a:t>
            </a:r>
            <a:r>
              <a:rPr lang="ru-RU" sz="2800" i="1" cap="none" dirty="0" smtClean="0"/>
              <a:t>Одинокий</a:t>
            </a:r>
            <a:r>
              <a:rPr lang="ru-RU" sz="2800" cap="none" dirty="0" smtClean="0"/>
              <a:t>. Слова </a:t>
            </a:r>
            <a:r>
              <a:rPr lang="ru-RU" sz="2800" i="1" cap="none" dirty="0" smtClean="0"/>
              <a:t>парус одинокий</a:t>
            </a:r>
            <a:r>
              <a:rPr lang="ru-RU" sz="2800" cap="none" dirty="0" smtClean="0"/>
              <a:t> также связаны друг с другом. </a:t>
            </a:r>
          </a:p>
          <a:p>
            <a:pPr algn="just"/>
            <a:r>
              <a:rPr lang="ru-RU" sz="2800" i="1" cap="none" dirty="0" smtClean="0"/>
              <a:t>Белеет</a:t>
            </a:r>
            <a:r>
              <a:rPr lang="ru-RU" sz="2800" cap="none" dirty="0" smtClean="0"/>
              <a:t> где? </a:t>
            </a:r>
            <a:r>
              <a:rPr lang="ru-RU" sz="2800" i="1" cap="none" dirty="0" smtClean="0"/>
              <a:t>В тумане</a:t>
            </a:r>
            <a:r>
              <a:rPr lang="ru-RU" sz="2800" cap="none" dirty="0" smtClean="0"/>
              <a:t>. </a:t>
            </a:r>
            <a:r>
              <a:rPr lang="ru-RU" sz="2800" i="1" cap="none" dirty="0" smtClean="0"/>
              <a:t>Белеет в тумане</a:t>
            </a:r>
            <a:r>
              <a:rPr lang="ru-RU" sz="2800" cap="none" dirty="0" smtClean="0"/>
              <a:t> – еще одна пара связанных слов. </a:t>
            </a:r>
          </a:p>
          <a:p>
            <a:pPr algn="just"/>
            <a:r>
              <a:rPr lang="ru-RU" sz="2800" i="1" cap="none" dirty="0" smtClean="0"/>
              <a:t>В тумане</a:t>
            </a:r>
            <a:r>
              <a:rPr lang="ru-RU" sz="2800" cap="none" dirty="0" smtClean="0"/>
              <a:t> чего? </a:t>
            </a:r>
            <a:r>
              <a:rPr lang="ru-RU" sz="2800" i="1" cap="none" dirty="0" smtClean="0"/>
              <a:t>В тумане моря</a:t>
            </a:r>
            <a:r>
              <a:rPr lang="ru-RU" sz="2800" cap="none" dirty="0" smtClean="0"/>
              <a:t>. </a:t>
            </a:r>
          </a:p>
          <a:p>
            <a:r>
              <a:rPr lang="ru-RU" sz="2800" i="1" cap="none" dirty="0" smtClean="0"/>
              <a:t>В тумане</a:t>
            </a:r>
            <a:r>
              <a:rPr lang="ru-RU" sz="2800" cap="none" dirty="0" smtClean="0"/>
              <a:t> каком? </a:t>
            </a:r>
            <a:r>
              <a:rPr lang="ru-RU" sz="2800" i="1" cap="none" dirty="0" smtClean="0"/>
              <a:t>В тумане голубом</a:t>
            </a:r>
            <a:r>
              <a:rPr lang="ru-RU" sz="2800" cap="none" dirty="0" smtClean="0"/>
              <a:t>.</a:t>
            </a:r>
            <a:endParaRPr lang="ru-RU" sz="1800" cap="none"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09" y="458232"/>
            <a:ext cx="10876417" cy="1061415"/>
          </a:xfrm>
        </p:spPr>
        <p:txBody>
          <a:bodyPr>
            <a:normAutofit/>
          </a:bodyPr>
          <a:lstStyle/>
          <a:p>
            <a:r>
              <a:rPr lang="ru-RU" b="1" dirty="0"/>
              <a:t>словосочетание</a:t>
            </a:r>
          </a:p>
        </p:txBody>
      </p:sp>
      <p:sp>
        <p:nvSpPr>
          <p:cNvPr id="3" name="Объект 2"/>
          <p:cNvSpPr>
            <a:spLocks noGrp="1"/>
          </p:cNvSpPr>
          <p:nvPr>
            <p:ph sz="quarter" idx="13"/>
          </p:nvPr>
        </p:nvSpPr>
        <p:spPr>
          <a:xfrm>
            <a:off x="901163" y="1907178"/>
            <a:ext cx="10442511" cy="4519749"/>
          </a:xfrm>
        </p:spPr>
        <p:txBody>
          <a:bodyPr>
            <a:normAutofit/>
          </a:bodyPr>
          <a:lstStyle/>
          <a:p>
            <a:pPr algn="just"/>
            <a:r>
              <a:rPr lang="ru-RU" sz="3200" b="1" cap="none" dirty="0" smtClean="0"/>
              <a:t>Словосочетание </a:t>
            </a:r>
            <a:r>
              <a:rPr lang="ru-RU" sz="3200" cap="none" dirty="0" smtClean="0"/>
              <a:t>–</a:t>
            </a:r>
            <a:r>
              <a:rPr lang="ru-RU" sz="3200" b="1" cap="none" dirty="0" smtClean="0"/>
              <a:t> </a:t>
            </a:r>
            <a:r>
              <a:rPr lang="ru-RU" sz="3200" cap="none" dirty="0" smtClean="0"/>
              <a:t>это соединение двух или нескольких знаменательных слов, связанных по смыслу и грамматически, служащее для расчленённого обозначения единого понятия (предмета, качества, действия и др.).</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1719EB0-2D3F-AC0F-CE90-0FCE888CA7E1}"/>
              </a:ext>
            </a:extLst>
          </p:cNvPr>
          <p:cNvSpPr>
            <a:spLocks noGrp="1"/>
          </p:cNvSpPr>
          <p:nvPr>
            <p:ph type="title"/>
          </p:nvPr>
        </p:nvSpPr>
        <p:spPr>
          <a:xfrm>
            <a:off x="2016623" y="273303"/>
            <a:ext cx="8534400" cy="1507067"/>
          </a:xfrm>
        </p:spPr>
        <p:txBody>
          <a:bodyPr/>
          <a:lstStyle/>
          <a:p>
            <a:r>
              <a:rPr lang="ru-RU" b="1" dirty="0"/>
              <a:t>Виды связи между словами</a:t>
            </a:r>
          </a:p>
        </p:txBody>
      </p:sp>
      <p:sp>
        <p:nvSpPr>
          <p:cNvPr id="5" name="Объект 4">
            <a:extLst>
              <a:ext uri="{FF2B5EF4-FFF2-40B4-BE49-F238E27FC236}">
                <a16:creationId xmlns:a16="http://schemas.microsoft.com/office/drawing/2014/main" id="{B02A528F-659B-64A5-47FF-937D64F40341}"/>
              </a:ext>
            </a:extLst>
          </p:cNvPr>
          <p:cNvSpPr>
            <a:spLocks noGrp="1"/>
          </p:cNvSpPr>
          <p:nvPr>
            <p:ph sz="quarter" idx="13"/>
          </p:nvPr>
        </p:nvSpPr>
        <p:spPr>
          <a:xfrm>
            <a:off x="684211" y="2318702"/>
            <a:ext cx="4937655" cy="3615267"/>
          </a:xfrm>
        </p:spPr>
        <p:txBody>
          <a:bodyPr/>
          <a:lstStyle/>
          <a:p>
            <a:pPr algn="just"/>
            <a:r>
              <a:rPr lang="ru-RU" sz="2800" b="1" cap="none" dirty="0" smtClean="0"/>
              <a:t>Подчинительная связь </a:t>
            </a:r>
            <a:r>
              <a:rPr lang="ru-RU" sz="2800" cap="none" dirty="0" smtClean="0"/>
              <a:t>(главное  и зависимое слова).</a:t>
            </a:r>
          </a:p>
          <a:p>
            <a:endParaRPr lang="ru-RU" dirty="0"/>
          </a:p>
        </p:txBody>
      </p:sp>
      <p:sp>
        <p:nvSpPr>
          <p:cNvPr id="6" name="Объект 5">
            <a:extLst>
              <a:ext uri="{FF2B5EF4-FFF2-40B4-BE49-F238E27FC236}">
                <a16:creationId xmlns:a16="http://schemas.microsoft.com/office/drawing/2014/main" id="{AF5FD868-0F5D-6713-1443-5E4E0474E122}"/>
              </a:ext>
            </a:extLst>
          </p:cNvPr>
          <p:cNvSpPr>
            <a:spLocks noGrp="1"/>
          </p:cNvSpPr>
          <p:nvPr>
            <p:ph sz="quarter" idx="14"/>
          </p:nvPr>
        </p:nvSpPr>
        <p:spPr>
          <a:xfrm>
            <a:off x="5782966" y="2371989"/>
            <a:ext cx="4934479" cy="3508694"/>
          </a:xfrm>
        </p:spPr>
        <p:txBody>
          <a:bodyPr/>
          <a:lstStyle/>
          <a:p>
            <a:pPr algn="just"/>
            <a:r>
              <a:rPr lang="ru-RU" sz="2800" b="1" cap="none" dirty="0" smtClean="0"/>
              <a:t>Сочинительная связь </a:t>
            </a:r>
            <a:r>
              <a:rPr lang="ru-RU" sz="2800" cap="none" dirty="0" smtClean="0"/>
              <a:t>(между однородными членами предложения).</a:t>
            </a:r>
          </a:p>
          <a:p>
            <a:endParaRPr lang="ru-RU" dirty="0"/>
          </a:p>
        </p:txBody>
      </p:sp>
    </p:spTree>
    <p:extLst>
      <p:ext uri="{BB962C8B-B14F-4D97-AF65-F5344CB8AC3E}">
        <p14:creationId xmlns:p14="http://schemas.microsoft.com/office/powerpoint/2010/main" val="78233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483325"/>
            <a:ext cx="10876417" cy="1061415"/>
          </a:xfrm>
        </p:spPr>
        <p:txBody>
          <a:bodyPr>
            <a:normAutofit/>
          </a:bodyPr>
          <a:lstStyle/>
          <a:p>
            <a:r>
              <a:rPr lang="ru-RU" b="1" dirty="0"/>
              <a:t>Способы связи слов в словосочетаниях</a:t>
            </a:r>
          </a:p>
        </p:txBody>
      </p:sp>
      <p:sp>
        <p:nvSpPr>
          <p:cNvPr id="3" name="Объект 2"/>
          <p:cNvSpPr>
            <a:spLocks noGrp="1"/>
          </p:cNvSpPr>
          <p:nvPr>
            <p:ph sz="quarter" idx="13"/>
          </p:nvPr>
        </p:nvSpPr>
        <p:spPr>
          <a:xfrm>
            <a:off x="878046" y="1544740"/>
            <a:ext cx="10435905" cy="5042264"/>
          </a:xfrm>
        </p:spPr>
        <p:txBody>
          <a:bodyPr>
            <a:normAutofit fontScale="77500" lnSpcReduction="20000"/>
          </a:bodyPr>
          <a:lstStyle/>
          <a:p>
            <a:pPr algn="just"/>
            <a:r>
              <a:rPr lang="ru-RU" sz="2800" b="1" cap="none" dirty="0" smtClean="0"/>
              <a:t>Согласование</a:t>
            </a:r>
            <a:r>
              <a:rPr lang="ru-RU" sz="2800" cap="none" dirty="0" smtClean="0"/>
              <a:t> – вид связи, при котором зависимое слово согласуется с главным в роде, числе, падеже. Главное слово всегда существительное; зависимое может являться: прилагательным, причастием, местоимением или числительным. </a:t>
            </a:r>
            <a:r>
              <a:rPr lang="ru-RU" sz="2800" i="1" cap="none" dirty="0" smtClean="0"/>
              <a:t>Примеры: красивая шляпка, об интересном рассказе, под тем же названием, восьмой класс.</a:t>
            </a:r>
            <a:endParaRPr lang="ru-RU" sz="2800" cap="none" dirty="0" smtClean="0"/>
          </a:p>
          <a:p>
            <a:pPr algn="just"/>
            <a:r>
              <a:rPr lang="ru-RU" sz="2800" b="1" cap="none" dirty="0" smtClean="0"/>
              <a:t>Управление</a:t>
            </a:r>
            <a:r>
              <a:rPr lang="ru-RU" sz="2800" cap="none" dirty="0" smtClean="0"/>
              <a:t> – вид подчинительной связи, где зависимое слово находится в форме косвенного падежа. </a:t>
            </a:r>
            <a:r>
              <a:rPr lang="ru-RU" sz="2800" i="1" cap="none" dirty="0" smtClean="0"/>
              <a:t>Примеры: ненависть к врагу, крутить головой, любовь к родине.</a:t>
            </a:r>
            <a:endParaRPr lang="ru-RU" sz="2800" cap="none" dirty="0" smtClean="0"/>
          </a:p>
          <a:p>
            <a:pPr algn="just"/>
            <a:r>
              <a:rPr lang="ru-RU" sz="2800" b="1" cap="none" dirty="0" smtClean="0"/>
              <a:t>Примыкание</a:t>
            </a:r>
            <a:r>
              <a:rPr lang="ru-RU" sz="2800" cap="none" dirty="0" smtClean="0"/>
              <a:t> – вид связи, при котором зависимость слова выражается лексически, порядком слов и интонацией, без применения служебных слов или морфологического изменения. Образуется наречиями, инфинитивами и деепричастиями, а также притяжательными местоимениями 3 лица, простой формой сравнительной степени прилагательного или наречия. </a:t>
            </a:r>
            <a:r>
              <a:rPr lang="ru-RU" sz="2800" i="1" cap="none" dirty="0" smtClean="0"/>
              <a:t>Примеры: петь красиво, лежать спокойно, очень устал, шёл не спеша, мальчик постарше.</a:t>
            </a:r>
            <a:endParaRPr lang="ru-RU" sz="2800" cap="none" dirty="0" smtClean="0"/>
          </a:p>
          <a:p>
            <a:pPr algn="just"/>
            <a:endParaRPr lang="ru-RU"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1833744" y="315248"/>
            <a:ext cx="8534400" cy="1507067"/>
          </a:xfrm>
        </p:spPr>
        <p:txBody>
          <a:bodyPr/>
          <a:lstStyle/>
          <a:p>
            <a:r>
              <a:rPr lang="ru-RU" b="1" dirty="0"/>
              <a:t>Не являются словосочетаниями</a:t>
            </a:r>
          </a:p>
        </p:txBody>
      </p:sp>
      <p:sp>
        <p:nvSpPr>
          <p:cNvPr id="3" name="Объект 2">
            <a:extLst>
              <a:ext uri="{FF2B5EF4-FFF2-40B4-BE49-F238E27FC236}">
                <a16:creationId xmlns:a16="http://schemas.microsoft.com/office/drawing/2014/main" id="{CAD0D3FE-9D68-8014-9C6E-B26A8B179F7A}"/>
              </a:ext>
            </a:extLst>
          </p:cNvPr>
          <p:cNvSpPr>
            <a:spLocks noGrp="1"/>
          </p:cNvSpPr>
          <p:nvPr>
            <p:ph sz="quarter" idx="13"/>
          </p:nvPr>
        </p:nvSpPr>
        <p:spPr>
          <a:xfrm>
            <a:off x="684212" y="1332411"/>
            <a:ext cx="11268302" cy="5185835"/>
          </a:xfrm>
        </p:spPr>
        <p:txBody>
          <a:bodyPr>
            <a:normAutofit fontScale="92500" lnSpcReduction="20000"/>
          </a:bodyPr>
          <a:lstStyle/>
          <a:p>
            <a:pPr algn="l"/>
            <a:r>
              <a:rPr lang="ru-RU" sz="2600" cap="none" dirty="0"/>
              <a:t>1. Сочетание подлежащего и сказуемого, так как это предложение: </a:t>
            </a:r>
            <a:r>
              <a:rPr lang="ru-RU" sz="2600" i="1" cap="none" dirty="0"/>
              <a:t>магазин закрыт; день жаркий; поезд прибывает.</a:t>
            </a:r>
          </a:p>
          <a:p>
            <a:pPr algn="l"/>
            <a:r>
              <a:rPr lang="ru-RU" sz="2600" cap="none" dirty="0"/>
              <a:t>2. Ряд однородных членов предложения, так как они связаны сочинительной связью (т.е. равноправны): </a:t>
            </a:r>
            <a:r>
              <a:rPr lang="ru-RU" sz="2600" i="1" cap="none" dirty="0"/>
              <a:t>книги, газеты, журналы; лёгкий, но тёплый; то дождь, то снег.</a:t>
            </a:r>
          </a:p>
          <a:p>
            <a:pPr algn="l"/>
            <a:r>
              <a:rPr lang="ru-RU" sz="2600" cap="none" dirty="0"/>
              <a:t>3. Сочетание служебного слова со знаменательным, так как это словоформа: </a:t>
            </a:r>
            <a:r>
              <a:rPr lang="ru-RU" sz="2600" i="1" cap="none" dirty="0"/>
              <a:t>около дома (около —  предлог), тоже пришёл (тоже — союз), словно во сне (словно — частица).</a:t>
            </a:r>
          </a:p>
          <a:p>
            <a:pPr algn="l"/>
            <a:r>
              <a:rPr lang="ru-RU" sz="2600" cap="none" dirty="0"/>
              <a:t>4. Составные формы слов: </a:t>
            </a:r>
            <a:r>
              <a:rPr lang="ru-RU" sz="2600" i="1" cap="none" dirty="0"/>
              <a:t>буду заниматься, более интересный, самый умный</a:t>
            </a:r>
            <a:r>
              <a:rPr lang="ru-RU" sz="2600" cap="none" dirty="0"/>
              <a:t>.</a:t>
            </a:r>
          </a:p>
          <a:p>
            <a:pPr algn="l"/>
            <a:r>
              <a:rPr lang="ru-RU" sz="2600" cap="none" dirty="0"/>
              <a:t>5. Фразеологические обороты, так как в них слова утрачивают своё лексическое значение, их можно заменить одним словом-синонимом: </a:t>
            </a:r>
            <a:r>
              <a:rPr lang="ru-RU" sz="2600" i="1" cap="none" dirty="0"/>
              <a:t>бить баклуши (= бездельничать), водить за нос (= обманывать).</a:t>
            </a:r>
          </a:p>
          <a:p>
            <a:endParaRPr lang="ru-RU"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742304" y="243462"/>
            <a:ext cx="8534400" cy="1507067"/>
          </a:xfrm>
        </p:spPr>
        <p:txBody>
          <a:bodyPr/>
          <a:lstStyle/>
          <a:p>
            <a:r>
              <a:rPr lang="ru-RU" b="1" dirty="0"/>
              <a:t>Типы словосочетаний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684211" y="1267097"/>
            <a:ext cx="10313755" cy="5284705"/>
          </a:xfrm>
        </p:spPr>
        <p:txBody>
          <a:bodyPr>
            <a:normAutofit/>
          </a:bodyPr>
          <a:lstStyle/>
          <a:p>
            <a:pPr algn="just">
              <a:buFont typeface="+mj-lt"/>
              <a:buAutoNum type="arabicPeriod"/>
            </a:pPr>
            <a:r>
              <a:rPr lang="ru-RU" sz="2800" b="1" i="0" cap="none" dirty="0" smtClean="0">
                <a:effectLst/>
                <a:latin typeface="+mj-lt"/>
              </a:rPr>
              <a:t>Именными </a:t>
            </a:r>
            <a:r>
              <a:rPr lang="ru-RU" sz="2800" b="0" i="0" cap="none" dirty="0" smtClean="0">
                <a:effectLst/>
                <a:latin typeface="+mj-lt"/>
              </a:rPr>
              <a:t>словосочетаниями называются такие, в которых главное слово выражено:</a:t>
            </a:r>
          </a:p>
          <a:p>
            <a:pPr algn="just"/>
            <a:r>
              <a:rPr lang="ru-RU" sz="2800" b="0" i="0" u="sng" cap="none" dirty="0" smtClean="0">
                <a:effectLst/>
                <a:latin typeface="+mj-lt"/>
              </a:rPr>
              <a:t>Существительным</a:t>
            </a:r>
            <a:r>
              <a:rPr lang="ru-RU" sz="2800" b="0" i="0" cap="none" dirty="0" smtClean="0">
                <a:effectLst/>
                <a:latin typeface="+mj-lt"/>
              </a:rPr>
              <a:t>: </a:t>
            </a:r>
            <a:r>
              <a:rPr lang="ru-RU" sz="2800" b="0" i="1" cap="none" dirty="0" smtClean="0">
                <a:effectLst/>
                <a:latin typeface="+mj-lt"/>
              </a:rPr>
              <a:t>майский </a:t>
            </a:r>
            <a:r>
              <a:rPr lang="ru-RU" sz="2800" b="1" i="1" cap="none" dirty="0" smtClean="0">
                <a:effectLst/>
                <a:latin typeface="+mj-lt"/>
              </a:rPr>
              <a:t>день</a:t>
            </a:r>
            <a:r>
              <a:rPr lang="ru-RU" sz="2800" b="0" i="1" cap="none" dirty="0" smtClean="0">
                <a:effectLst/>
                <a:latin typeface="+mj-lt"/>
              </a:rPr>
              <a:t>, разбитая </a:t>
            </a:r>
            <a:r>
              <a:rPr lang="ru-RU" sz="2800" b="1" i="1" cap="none" dirty="0" smtClean="0">
                <a:effectLst/>
                <a:latin typeface="+mj-lt"/>
              </a:rPr>
              <a:t>ваза</a:t>
            </a:r>
            <a:r>
              <a:rPr lang="ru-RU" sz="2800" b="0" i="1" cap="none" dirty="0" smtClean="0">
                <a:effectLst/>
                <a:latin typeface="+mj-lt"/>
              </a:rPr>
              <a:t>, седьмой </a:t>
            </a:r>
            <a:r>
              <a:rPr lang="ru-RU" sz="2800" b="1" i="1" cap="none" dirty="0" smtClean="0">
                <a:effectLst/>
                <a:latin typeface="+mj-lt"/>
              </a:rPr>
              <a:t>дом</a:t>
            </a:r>
            <a:r>
              <a:rPr lang="ru-RU" sz="2800" b="0" i="1" cap="none" dirty="0" smtClean="0">
                <a:effectLst/>
                <a:latin typeface="+mj-lt"/>
              </a:rPr>
              <a:t>, наш </a:t>
            </a:r>
            <a:r>
              <a:rPr lang="ru-RU" sz="2800" b="1" i="1" cap="none" dirty="0" smtClean="0">
                <a:effectLst/>
                <a:latin typeface="+mj-lt"/>
              </a:rPr>
              <a:t>двор</a:t>
            </a:r>
            <a:r>
              <a:rPr lang="ru-RU" sz="2800" b="0" i="1" cap="none" dirty="0" smtClean="0">
                <a:effectLst/>
                <a:latin typeface="+mj-lt"/>
              </a:rPr>
              <a:t>, </a:t>
            </a:r>
            <a:r>
              <a:rPr lang="ru-RU" sz="2800" b="1" i="1" cap="none" dirty="0" smtClean="0">
                <a:effectLst/>
                <a:latin typeface="+mj-lt"/>
              </a:rPr>
              <a:t>капли</a:t>
            </a:r>
            <a:r>
              <a:rPr lang="ru-RU" sz="2800" b="0" i="1" cap="none" dirty="0" smtClean="0">
                <a:effectLst/>
                <a:latin typeface="+mj-lt"/>
              </a:rPr>
              <a:t> </a:t>
            </a:r>
            <a:r>
              <a:rPr lang="ru-RU" sz="2800" i="1" cap="none" dirty="0" smtClean="0">
                <a:effectLst/>
                <a:latin typeface="+mj-lt"/>
              </a:rPr>
              <a:t>дождя</a:t>
            </a:r>
            <a:r>
              <a:rPr lang="ru-RU" sz="2800" b="0" i="1" cap="none" dirty="0" smtClean="0">
                <a:effectLst/>
                <a:latin typeface="+mj-lt"/>
              </a:rPr>
              <a:t>, </a:t>
            </a:r>
            <a:r>
              <a:rPr lang="ru-RU" sz="2800" b="1" i="1" cap="none" dirty="0" smtClean="0">
                <a:effectLst/>
                <a:latin typeface="+mj-lt"/>
              </a:rPr>
              <a:t>желание </a:t>
            </a:r>
            <a:r>
              <a:rPr lang="ru-RU" sz="2800" b="0" i="1" cap="none" dirty="0" smtClean="0">
                <a:effectLst/>
                <a:latin typeface="+mj-lt"/>
              </a:rPr>
              <a:t>понять, </a:t>
            </a:r>
            <a:r>
              <a:rPr lang="ru-RU" sz="2800" b="1" i="1" cap="none" dirty="0" smtClean="0">
                <a:effectLst/>
                <a:latin typeface="+mj-lt"/>
              </a:rPr>
              <a:t>езда </a:t>
            </a:r>
            <a:r>
              <a:rPr lang="ru-RU" sz="2800" b="0" i="1" cap="none" dirty="0" smtClean="0">
                <a:effectLst/>
                <a:latin typeface="+mj-lt"/>
              </a:rPr>
              <a:t>верхом;</a:t>
            </a:r>
            <a:endParaRPr lang="ru-RU" sz="2800" b="0" i="0" cap="none" dirty="0" smtClean="0">
              <a:effectLst/>
              <a:latin typeface="+mj-lt"/>
            </a:endParaRPr>
          </a:p>
          <a:p>
            <a:pPr algn="just"/>
            <a:r>
              <a:rPr lang="ru-RU" sz="2800" b="0" i="0" u="sng" cap="none" dirty="0" smtClean="0">
                <a:effectLst/>
                <a:latin typeface="+mj-lt"/>
              </a:rPr>
              <a:t>Прилагательным</a:t>
            </a:r>
            <a:r>
              <a:rPr lang="ru-RU" sz="2800" b="0" i="0" cap="none" dirty="0" smtClean="0">
                <a:effectLst/>
                <a:latin typeface="+mj-lt"/>
              </a:rPr>
              <a:t>: </a:t>
            </a:r>
            <a:r>
              <a:rPr lang="ru-RU" sz="2800" b="1" i="1" cap="none" dirty="0" smtClean="0">
                <a:effectLst/>
                <a:latin typeface="+mj-lt"/>
              </a:rPr>
              <a:t>полезный </a:t>
            </a:r>
            <a:r>
              <a:rPr lang="ru-RU" sz="2800" b="0" i="1" cap="none" dirty="0" smtClean="0">
                <a:effectLst/>
                <a:latin typeface="+mj-lt"/>
              </a:rPr>
              <a:t>детям, </a:t>
            </a:r>
            <a:r>
              <a:rPr lang="ru-RU" sz="2800" b="1" i="1" cap="none" dirty="0" smtClean="0">
                <a:effectLst/>
                <a:latin typeface="+mj-lt"/>
              </a:rPr>
              <a:t>интересный </a:t>
            </a:r>
            <a:r>
              <a:rPr lang="ru-RU" sz="2800" b="0" i="1" cap="none" dirty="0" smtClean="0">
                <a:effectLst/>
                <a:latin typeface="+mj-lt"/>
              </a:rPr>
              <a:t>для меня, абсолютно </a:t>
            </a:r>
            <a:r>
              <a:rPr lang="ru-RU" sz="2800" b="1" i="1" cap="none" dirty="0" smtClean="0">
                <a:effectLst/>
                <a:latin typeface="+mj-lt"/>
              </a:rPr>
              <a:t>неизвестный</a:t>
            </a:r>
            <a:r>
              <a:rPr lang="ru-RU" sz="2800" b="0" i="1" cap="none" dirty="0" smtClean="0">
                <a:effectLst/>
                <a:latin typeface="+mj-lt"/>
              </a:rPr>
              <a:t>, </a:t>
            </a:r>
            <a:r>
              <a:rPr lang="ru-RU" sz="2800" b="1" i="1" cap="none" dirty="0" smtClean="0">
                <a:effectLst/>
                <a:latin typeface="+mj-lt"/>
              </a:rPr>
              <a:t>способный </a:t>
            </a:r>
            <a:r>
              <a:rPr lang="ru-RU" sz="2800" b="0" i="1" cap="none" dirty="0" smtClean="0">
                <a:effectLst/>
                <a:latin typeface="+mj-lt"/>
              </a:rPr>
              <a:t>простить;</a:t>
            </a:r>
            <a:endParaRPr lang="ru-RU" sz="2800" b="0" i="0" cap="none" dirty="0" smtClean="0">
              <a:effectLst/>
              <a:latin typeface="+mj-lt"/>
            </a:endParaRPr>
          </a:p>
          <a:p>
            <a:pPr algn="just"/>
            <a:r>
              <a:rPr lang="ru-RU" sz="2800" b="0" i="0" u="sng" cap="none" dirty="0" smtClean="0">
                <a:effectLst/>
                <a:latin typeface="+mj-lt"/>
              </a:rPr>
              <a:t>Числительным</a:t>
            </a:r>
            <a:r>
              <a:rPr lang="ru-RU" sz="2800" b="0" i="0" cap="none" dirty="0" smtClean="0">
                <a:effectLst/>
                <a:latin typeface="+mj-lt"/>
              </a:rPr>
              <a:t>: </a:t>
            </a:r>
            <a:r>
              <a:rPr lang="ru-RU" sz="2800" b="1" i="1" cap="none" dirty="0" smtClean="0">
                <a:effectLst/>
                <a:latin typeface="+mj-lt"/>
              </a:rPr>
              <a:t>три </a:t>
            </a:r>
            <a:r>
              <a:rPr lang="ru-RU" sz="2800" b="0" i="1" cap="none" dirty="0" smtClean="0">
                <a:effectLst/>
                <a:latin typeface="+mj-lt"/>
              </a:rPr>
              <a:t>товарища, </a:t>
            </a:r>
            <a:r>
              <a:rPr lang="ru-RU" sz="2800" b="1" i="1" cap="none" dirty="0" smtClean="0">
                <a:effectLst/>
                <a:latin typeface="+mj-lt"/>
              </a:rPr>
              <a:t>пятеро </a:t>
            </a:r>
            <a:r>
              <a:rPr lang="ru-RU" sz="2800" b="0" i="1" cap="none" dirty="0" smtClean="0">
                <a:effectLst/>
                <a:latin typeface="+mj-lt"/>
              </a:rPr>
              <a:t>из нас;</a:t>
            </a:r>
            <a:endParaRPr lang="ru-RU" sz="2800" b="0" i="0" cap="none" dirty="0" smtClean="0">
              <a:effectLst/>
              <a:latin typeface="+mj-lt"/>
            </a:endParaRPr>
          </a:p>
          <a:p>
            <a:pPr algn="just"/>
            <a:r>
              <a:rPr lang="ru-RU" sz="2800" b="0" i="0" u="sng" cap="none" dirty="0" smtClean="0">
                <a:effectLst/>
                <a:latin typeface="+mj-lt"/>
              </a:rPr>
              <a:t>Местоимением</a:t>
            </a:r>
            <a:r>
              <a:rPr lang="ru-RU" sz="2800" b="0" i="0" cap="none" dirty="0" smtClean="0">
                <a:effectLst/>
                <a:latin typeface="+mj-lt"/>
              </a:rPr>
              <a:t>: </a:t>
            </a:r>
            <a:r>
              <a:rPr lang="ru-RU" sz="2800" b="1" i="1" cap="none" dirty="0" smtClean="0">
                <a:effectLst/>
                <a:latin typeface="+mj-lt"/>
              </a:rPr>
              <a:t>что-нибудь</a:t>
            </a:r>
            <a:r>
              <a:rPr lang="ru-RU" sz="2800" b="0" i="1" cap="none" dirty="0" smtClean="0">
                <a:effectLst/>
                <a:latin typeface="+mj-lt"/>
              </a:rPr>
              <a:t> важное, </a:t>
            </a:r>
            <a:r>
              <a:rPr lang="ru-RU" sz="2800" b="1" i="1" cap="none" dirty="0" smtClean="0">
                <a:effectLst/>
                <a:latin typeface="+mj-lt"/>
              </a:rPr>
              <a:t>что-то</a:t>
            </a:r>
            <a:r>
              <a:rPr lang="ru-RU" sz="2800" b="0" i="1" cap="none" dirty="0" smtClean="0">
                <a:effectLst/>
                <a:latin typeface="+mj-lt"/>
              </a:rPr>
              <a:t> невероятное, </a:t>
            </a:r>
            <a:r>
              <a:rPr lang="ru-RU" sz="2800" b="1" i="1" cap="none" dirty="0" smtClean="0">
                <a:effectLst/>
                <a:latin typeface="+mj-lt"/>
              </a:rPr>
              <a:t>некоторые </a:t>
            </a:r>
            <a:r>
              <a:rPr lang="ru-RU" sz="2800" b="0" i="1" cap="none" dirty="0" smtClean="0">
                <a:effectLst/>
                <a:latin typeface="+mj-lt"/>
              </a:rPr>
              <a:t>из них.</a:t>
            </a:r>
            <a:endParaRPr lang="ru-RU" sz="2800" b="0" i="0" cap="none" dirty="0" smtClean="0">
              <a:effectLst/>
              <a:latin typeface="+mj-lt"/>
            </a:endParaRPr>
          </a:p>
          <a:p>
            <a:pPr algn="just"/>
            <a:endParaRPr lang="ru-RU" dirty="0">
              <a:latin typeface="+mj-lt"/>
            </a:endParaRPr>
          </a:p>
        </p:txBody>
      </p:sp>
    </p:spTree>
    <p:extLst>
      <p:ext uri="{BB962C8B-B14F-4D97-AF65-F5344CB8AC3E}">
        <p14:creationId xmlns:p14="http://schemas.microsoft.com/office/powerpoint/2010/main" val="3331696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573888" y="243462"/>
            <a:ext cx="8534400" cy="1507067"/>
          </a:xfrm>
        </p:spPr>
        <p:txBody>
          <a:bodyPr/>
          <a:lstStyle/>
          <a:p>
            <a:r>
              <a:rPr lang="ru-RU" b="1" dirty="0"/>
              <a:t>Типы словосочетаний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684211" y="1384663"/>
            <a:ext cx="10313755" cy="5167139"/>
          </a:xfrm>
        </p:spPr>
        <p:txBody>
          <a:bodyPr>
            <a:normAutofit fontScale="85000" lnSpcReduction="20000"/>
          </a:bodyPr>
          <a:lstStyle/>
          <a:p>
            <a:pPr algn="just">
              <a:buFont typeface="+mj-lt"/>
              <a:buAutoNum type="arabicPeriod" startAt="2"/>
            </a:pPr>
            <a:r>
              <a:rPr lang="ru-RU" sz="2800" b="1" i="0" cap="none" dirty="0" smtClean="0">
                <a:effectLst/>
                <a:latin typeface="+mj-lt"/>
              </a:rPr>
              <a:t>Глагольными </a:t>
            </a:r>
            <a:r>
              <a:rPr lang="ru-RU" sz="2800" b="0" i="0" cap="none" dirty="0" smtClean="0">
                <a:effectLst/>
                <a:latin typeface="+mj-lt"/>
              </a:rPr>
              <a:t>называются словосочетания, в которых главное слово выражено</a:t>
            </a:r>
          </a:p>
          <a:p>
            <a:pPr algn="just"/>
            <a:r>
              <a:rPr lang="ru-RU" sz="2800" b="0" i="0" u="sng" cap="none" dirty="0" smtClean="0">
                <a:effectLst/>
                <a:latin typeface="+mj-lt"/>
              </a:rPr>
              <a:t>Глаголом</a:t>
            </a:r>
            <a:r>
              <a:rPr lang="ru-RU" sz="2800" b="0" i="0" cap="none" dirty="0" smtClean="0">
                <a:effectLst/>
                <a:latin typeface="+mj-lt"/>
              </a:rPr>
              <a:t>: </a:t>
            </a:r>
            <a:r>
              <a:rPr lang="ru-RU" sz="2800" b="1" i="1" cap="none" dirty="0" smtClean="0">
                <a:effectLst/>
                <a:latin typeface="+mj-lt"/>
              </a:rPr>
              <a:t>выйти </a:t>
            </a:r>
            <a:r>
              <a:rPr lang="ru-RU" sz="2800" b="0" i="1" cap="none" dirty="0" smtClean="0">
                <a:effectLst/>
                <a:latin typeface="+mj-lt"/>
              </a:rPr>
              <a:t>на улицу, </a:t>
            </a:r>
            <a:r>
              <a:rPr lang="ru-RU" sz="2800" b="1" i="1" cap="none" dirty="0" smtClean="0">
                <a:effectLst/>
                <a:latin typeface="+mj-lt"/>
              </a:rPr>
              <a:t>говорить </a:t>
            </a:r>
            <a:r>
              <a:rPr lang="ru-RU" sz="2800" b="0" i="1" cap="none" dirty="0" smtClean="0">
                <a:effectLst/>
                <a:latin typeface="+mj-lt"/>
              </a:rPr>
              <a:t>правду, </a:t>
            </a:r>
            <a:r>
              <a:rPr lang="ru-RU" sz="2800" b="1" i="1" cap="none" dirty="0" smtClean="0">
                <a:effectLst/>
                <a:latin typeface="+mj-lt"/>
              </a:rPr>
              <a:t>умножить </a:t>
            </a:r>
            <a:r>
              <a:rPr lang="ru-RU" sz="2800" b="0" i="1" cap="none" dirty="0" smtClean="0">
                <a:effectLst/>
                <a:latin typeface="+mj-lt"/>
              </a:rPr>
              <a:t>на пять, громко </a:t>
            </a:r>
            <a:r>
              <a:rPr lang="ru-RU" sz="2800" b="1" i="1" cap="none" dirty="0" smtClean="0">
                <a:effectLst/>
                <a:latin typeface="+mj-lt"/>
              </a:rPr>
              <a:t>смеяться</a:t>
            </a:r>
            <a:r>
              <a:rPr lang="ru-RU" sz="2800" b="0" i="1" cap="none" dirty="0" smtClean="0">
                <a:effectLst/>
                <a:latin typeface="+mj-lt"/>
              </a:rPr>
              <a:t>, </a:t>
            </a:r>
            <a:r>
              <a:rPr lang="ru-RU" sz="2800" b="1" i="1" cap="none" dirty="0" smtClean="0">
                <a:effectLst/>
                <a:latin typeface="+mj-lt"/>
              </a:rPr>
              <a:t>идти </a:t>
            </a:r>
            <a:r>
              <a:rPr lang="ru-RU" sz="2800" b="0" i="1" cap="none" dirty="0" smtClean="0">
                <a:effectLst/>
                <a:latin typeface="+mj-lt"/>
              </a:rPr>
              <a:t>подпрыгивая;</a:t>
            </a:r>
            <a:endParaRPr lang="ru-RU" sz="2800" b="0" i="0" cap="none" dirty="0" smtClean="0">
              <a:effectLst/>
              <a:latin typeface="+mj-lt"/>
            </a:endParaRPr>
          </a:p>
          <a:p>
            <a:pPr algn="just"/>
            <a:r>
              <a:rPr lang="ru-RU" sz="2800" b="0" i="0" u="sng" cap="none" dirty="0" smtClean="0">
                <a:effectLst/>
                <a:latin typeface="+mj-lt"/>
              </a:rPr>
              <a:t>Причастием</a:t>
            </a:r>
            <a:r>
              <a:rPr lang="ru-RU" sz="2800" b="0" i="0" cap="none" dirty="0" smtClean="0">
                <a:effectLst/>
                <a:latin typeface="+mj-lt"/>
              </a:rPr>
              <a:t>: </a:t>
            </a:r>
            <a:r>
              <a:rPr lang="ru-RU" sz="2800" b="1" i="1" cap="none" dirty="0" smtClean="0">
                <a:effectLst/>
                <a:latin typeface="+mj-lt"/>
              </a:rPr>
              <a:t>сообщивший </a:t>
            </a:r>
            <a:r>
              <a:rPr lang="ru-RU" sz="2800" b="0" i="1" cap="none" dirty="0" smtClean="0">
                <a:effectLst/>
                <a:latin typeface="+mj-lt"/>
              </a:rPr>
              <a:t>родным, </a:t>
            </a:r>
            <a:r>
              <a:rPr lang="ru-RU" sz="2800" b="1" i="1" cap="none" dirty="0" smtClean="0">
                <a:effectLst/>
                <a:latin typeface="+mj-lt"/>
              </a:rPr>
              <a:t>подъехавший </a:t>
            </a:r>
            <a:r>
              <a:rPr lang="ru-RU" sz="2800" b="0" i="1" cap="none" dirty="0" smtClean="0">
                <a:effectLst/>
                <a:latin typeface="+mj-lt"/>
              </a:rPr>
              <a:t>к пристани, </a:t>
            </a:r>
            <a:r>
              <a:rPr lang="ru-RU" sz="2800" b="1" i="1" cap="none" dirty="0" smtClean="0">
                <a:effectLst/>
                <a:latin typeface="+mj-lt"/>
              </a:rPr>
              <a:t>беседующий </a:t>
            </a:r>
            <a:r>
              <a:rPr lang="ru-RU" sz="2800" b="0" i="1" cap="none" dirty="0" smtClean="0">
                <a:effectLst/>
                <a:latin typeface="+mj-lt"/>
              </a:rPr>
              <a:t>с друзьями, громко </a:t>
            </a:r>
            <a:r>
              <a:rPr lang="ru-RU" sz="2800" b="1" i="1" cap="none" dirty="0" smtClean="0">
                <a:effectLst/>
                <a:latin typeface="+mj-lt"/>
              </a:rPr>
              <a:t>говорящий</a:t>
            </a:r>
            <a:r>
              <a:rPr lang="ru-RU" sz="2800" b="0" i="1" cap="none" dirty="0" smtClean="0">
                <a:effectLst/>
                <a:latin typeface="+mj-lt"/>
              </a:rPr>
              <a:t>;</a:t>
            </a:r>
            <a:endParaRPr lang="ru-RU" sz="2800" b="0" i="0" cap="none" dirty="0" smtClean="0">
              <a:effectLst/>
              <a:latin typeface="+mj-lt"/>
            </a:endParaRPr>
          </a:p>
          <a:p>
            <a:pPr algn="just"/>
            <a:r>
              <a:rPr lang="ru-RU" sz="2800" b="0" i="0" u="sng" cap="none" dirty="0" smtClean="0">
                <a:effectLst/>
                <a:latin typeface="+mj-lt"/>
              </a:rPr>
              <a:t>Деепричастием</a:t>
            </a:r>
            <a:r>
              <a:rPr lang="ru-RU" sz="2800" b="0" i="0" cap="none" dirty="0" smtClean="0">
                <a:effectLst/>
                <a:latin typeface="+mj-lt"/>
              </a:rPr>
              <a:t>: </a:t>
            </a:r>
            <a:r>
              <a:rPr lang="ru-RU" sz="2800" b="1" i="1" cap="none" dirty="0" smtClean="0">
                <a:effectLst/>
                <a:latin typeface="+mj-lt"/>
              </a:rPr>
              <a:t>читая </a:t>
            </a:r>
            <a:r>
              <a:rPr lang="ru-RU" sz="2800" b="0" i="1" cap="none" dirty="0" smtClean="0">
                <a:effectLst/>
                <a:latin typeface="+mj-lt"/>
              </a:rPr>
              <a:t>газету, </a:t>
            </a:r>
            <a:r>
              <a:rPr lang="ru-RU" sz="2800" b="1" i="1" cap="none" dirty="0" smtClean="0">
                <a:effectLst/>
                <a:latin typeface="+mj-lt"/>
              </a:rPr>
              <a:t>остерегаясь </a:t>
            </a:r>
            <a:r>
              <a:rPr lang="ru-RU" sz="2800" b="0" i="1" cap="none" dirty="0" smtClean="0">
                <a:effectLst/>
                <a:latin typeface="+mj-lt"/>
              </a:rPr>
              <a:t>простуды, </a:t>
            </a:r>
            <a:r>
              <a:rPr lang="ru-RU" sz="2800" b="1" i="1" cap="none" dirty="0" smtClean="0">
                <a:effectLst/>
                <a:latin typeface="+mj-lt"/>
              </a:rPr>
              <a:t>прося </a:t>
            </a:r>
            <a:br>
              <a:rPr lang="ru-RU" sz="2800" b="1" i="1" cap="none" dirty="0" smtClean="0">
                <a:effectLst/>
                <a:latin typeface="+mj-lt"/>
              </a:rPr>
            </a:br>
            <a:r>
              <a:rPr lang="ru-RU" sz="2800" b="0" i="1" cap="none" dirty="0" smtClean="0">
                <a:effectLst/>
                <a:latin typeface="+mj-lt"/>
              </a:rPr>
              <a:t>помощи, </a:t>
            </a:r>
            <a:r>
              <a:rPr lang="ru-RU" sz="2800" b="1" i="1" cap="none" dirty="0" smtClean="0">
                <a:effectLst/>
                <a:latin typeface="+mj-lt"/>
              </a:rPr>
              <a:t>предложив </a:t>
            </a:r>
            <a:r>
              <a:rPr lang="ru-RU" sz="2800" b="0" i="1" cap="none" dirty="0" smtClean="0">
                <a:effectLst/>
                <a:latin typeface="+mj-lt"/>
              </a:rPr>
              <a:t>вернуться.</a:t>
            </a:r>
          </a:p>
          <a:p>
            <a:pPr algn="just">
              <a:buFont typeface="+mj-lt"/>
              <a:buAutoNum type="arabicPeriod" startAt="3"/>
            </a:pPr>
            <a:r>
              <a:rPr lang="ru-RU" sz="2800" b="1" i="0" cap="none" dirty="0" smtClean="0">
                <a:effectLst/>
                <a:latin typeface="+mj-lt"/>
              </a:rPr>
              <a:t>Наречными </a:t>
            </a:r>
            <a:r>
              <a:rPr lang="ru-RU" sz="2800" b="0" i="0" cap="none" dirty="0" smtClean="0">
                <a:effectLst/>
                <a:latin typeface="+mj-lt"/>
              </a:rPr>
              <a:t>называются словосочетания, в которых главное слово выражено</a:t>
            </a:r>
          </a:p>
          <a:p>
            <a:pPr algn="just"/>
            <a:r>
              <a:rPr lang="ru-RU" sz="2800" b="0" i="0" u="sng" cap="none" dirty="0" smtClean="0">
                <a:effectLst/>
                <a:latin typeface="+mj-lt"/>
              </a:rPr>
              <a:t>Наречием</a:t>
            </a:r>
            <a:r>
              <a:rPr lang="ru-RU" sz="2800" b="0" i="0" cap="none" dirty="0" smtClean="0">
                <a:effectLst/>
                <a:latin typeface="+mj-lt"/>
              </a:rPr>
              <a:t>: </a:t>
            </a:r>
            <a:r>
              <a:rPr lang="ru-RU" sz="2800" b="0" i="1" cap="none" dirty="0" smtClean="0">
                <a:effectLst/>
                <a:latin typeface="+mj-lt"/>
              </a:rPr>
              <a:t>весьма </a:t>
            </a:r>
            <a:r>
              <a:rPr lang="ru-RU" sz="2800" b="1" i="1" cap="none" dirty="0" smtClean="0">
                <a:effectLst/>
                <a:latin typeface="+mj-lt"/>
              </a:rPr>
              <a:t>удачно</a:t>
            </a:r>
            <a:r>
              <a:rPr lang="ru-RU" sz="2800" b="0" i="1" cap="none" dirty="0" smtClean="0">
                <a:effectLst/>
                <a:latin typeface="+mj-lt"/>
              </a:rPr>
              <a:t>, по-прежнему </a:t>
            </a:r>
            <a:r>
              <a:rPr lang="ru-RU" sz="2800" b="1" i="1" cap="none" dirty="0" smtClean="0">
                <a:effectLst/>
                <a:latin typeface="+mj-lt"/>
              </a:rPr>
              <a:t>интересно</a:t>
            </a:r>
            <a:r>
              <a:rPr lang="ru-RU" sz="2800" b="0" i="1" cap="none" dirty="0" smtClean="0">
                <a:effectLst/>
                <a:latin typeface="+mj-lt"/>
              </a:rPr>
              <a:t>, </a:t>
            </a:r>
            <a:r>
              <a:rPr lang="ru-RU" sz="2800" b="1" i="1" cap="none" dirty="0" smtClean="0">
                <a:effectLst/>
                <a:latin typeface="+mj-lt"/>
              </a:rPr>
              <a:t>налево </a:t>
            </a:r>
            <a:r>
              <a:rPr lang="ru-RU" sz="2800" b="0" i="1" cap="none" dirty="0" smtClean="0">
                <a:effectLst/>
                <a:latin typeface="+mj-lt"/>
              </a:rPr>
              <a:t>от дома, </a:t>
            </a:r>
            <a:r>
              <a:rPr lang="ru-RU" sz="2800" b="1" i="1" cap="none" dirty="0" smtClean="0">
                <a:effectLst/>
                <a:latin typeface="+mj-lt"/>
              </a:rPr>
              <a:t>незадолго </a:t>
            </a:r>
            <a:r>
              <a:rPr lang="ru-RU" sz="2800" b="0" i="1" cap="none" dirty="0" smtClean="0">
                <a:effectLst/>
                <a:latin typeface="+mj-lt"/>
              </a:rPr>
              <a:t>до рассвета, </a:t>
            </a:r>
            <a:r>
              <a:rPr lang="ru-RU" sz="2800" b="1" i="1" cap="none" dirty="0" smtClean="0">
                <a:effectLst/>
                <a:latin typeface="+mj-lt"/>
              </a:rPr>
              <a:t>где-нибудь </a:t>
            </a:r>
            <a:r>
              <a:rPr lang="ru-RU" sz="2800" b="0" i="1" cap="none" dirty="0" smtClean="0">
                <a:effectLst/>
                <a:latin typeface="+mj-lt"/>
              </a:rPr>
              <a:t>во дворе.</a:t>
            </a:r>
            <a:endParaRPr lang="ru-RU" sz="2800" b="0" i="0" cap="none" dirty="0" smtClean="0">
              <a:effectLst/>
              <a:latin typeface="+mj-lt"/>
            </a:endParaRPr>
          </a:p>
          <a:p>
            <a:pPr marL="0" indent="0" algn="l">
              <a:buNone/>
            </a:pPr>
            <a:endParaRPr lang="ru-RU" sz="28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573888" y="217336"/>
            <a:ext cx="8534400" cy="1507067"/>
          </a:xfrm>
        </p:spPr>
        <p:txBody>
          <a:bodyPr/>
          <a:lstStyle/>
          <a:p>
            <a:r>
              <a:rPr lang="ru-RU" b="1" dirty="0"/>
              <a:t>Смысловые отношения между главным и зависимым словом</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684211" y="1724403"/>
            <a:ext cx="10313755" cy="4827399"/>
          </a:xfrm>
        </p:spPr>
        <p:txBody>
          <a:bodyPr>
            <a:normAutofit/>
          </a:bodyPr>
          <a:lstStyle/>
          <a:p>
            <a:pPr algn="just">
              <a:buFont typeface="+mj-lt"/>
              <a:buAutoNum type="arabicPeriod"/>
            </a:pPr>
            <a:r>
              <a:rPr lang="ru-RU" sz="2800" b="1" i="0" cap="none" dirty="0" smtClean="0">
                <a:effectLst/>
                <a:latin typeface="+mj-lt"/>
              </a:rPr>
              <a:t>Определительные </a:t>
            </a:r>
            <a:r>
              <a:rPr lang="ru-RU" sz="2800" b="0" i="0" cap="none" dirty="0" smtClean="0">
                <a:effectLst/>
                <a:latin typeface="+mj-lt"/>
              </a:rPr>
              <a:t>словосочетания обозначают </a:t>
            </a:r>
            <a:r>
              <a:rPr lang="ru-RU" sz="2800" b="1" i="0" cap="none" dirty="0" smtClean="0">
                <a:effectLst/>
                <a:latin typeface="+mj-lt"/>
              </a:rPr>
              <a:t>предмет и его признак</a:t>
            </a:r>
            <a:r>
              <a:rPr lang="ru-RU" sz="2800" b="0" i="0" cap="none" dirty="0" smtClean="0">
                <a:effectLst/>
                <a:latin typeface="+mj-lt"/>
              </a:rPr>
              <a:t>: </a:t>
            </a:r>
            <a:r>
              <a:rPr lang="ru-RU" sz="2800" b="0" i="1" cap="none" dirty="0" smtClean="0">
                <a:effectLst/>
                <a:latin typeface="+mj-lt"/>
              </a:rPr>
              <a:t>глубокая река, весёлое настроение, лесные цветы.</a:t>
            </a:r>
            <a:endParaRPr lang="ru-RU" sz="2800" b="0" i="0" cap="none" dirty="0" smtClean="0">
              <a:effectLst/>
              <a:latin typeface="+mj-lt"/>
            </a:endParaRPr>
          </a:p>
          <a:p>
            <a:pPr algn="just">
              <a:buFont typeface="+mj-lt"/>
              <a:buAutoNum type="arabicPeriod"/>
            </a:pPr>
            <a:r>
              <a:rPr lang="ru-RU" sz="2800" b="1" i="0" cap="none" dirty="0" smtClean="0">
                <a:effectLst/>
                <a:latin typeface="+mj-lt"/>
              </a:rPr>
              <a:t>Объектные </a:t>
            </a:r>
            <a:r>
              <a:rPr lang="ru-RU" sz="2800" b="0" i="0" cap="none" dirty="0" smtClean="0">
                <a:effectLst/>
                <a:latin typeface="+mj-lt"/>
              </a:rPr>
              <a:t>словосочетания указывают на </a:t>
            </a:r>
            <a:r>
              <a:rPr lang="ru-RU" sz="2800" b="1" i="0" cap="none" dirty="0" smtClean="0">
                <a:effectLst/>
                <a:latin typeface="+mj-lt"/>
              </a:rPr>
              <a:t>действие и предмет</a:t>
            </a:r>
            <a:r>
              <a:rPr lang="ru-RU" sz="2800" b="0" i="0" cap="none" dirty="0" smtClean="0">
                <a:effectLst/>
                <a:latin typeface="+mj-lt"/>
              </a:rPr>
              <a:t>, на который оно переходит: </a:t>
            </a:r>
            <a:r>
              <a:rPr lang="ru-RU" sz="2800" b="0" i="1" cap="none" dirty="0" smtClean="0">
                <a:effectLst/>
                <a:latin typeface="+mj-lt"/>
              </a:rPr>
              <a:t>подметать пол, написавший записку, копая колодец, положить на стол, чтение книги.</a:t>
            </a:r>
            <a:endParaRPr lang="ru-RU" sz="2800" b="0" i="0" cap="none" dirty="0" smtClean="0">
              <a:effectLst/>
              <a:latin typeface="+mj-lt"/>
            </a:endParaRPr>
          </a:p>
          <a:p>
            <a:pPr algn="just">
              <a:buFont typeface="+mj-lt"/>
              <a:buAutoNum type="arabicPeriod"/>
            </a:pPr>
            <a:r>
              <a:rPr lang="ru-RU" sz="2800" b="1" i="0" cap="none" dirty="0" smtClean="0">
                <a:effectLst/>
                <a:latin typeface="+mj-lt"/>
              </a:rPr>
              <a:t>Обстоятельственные </a:t>
            </a:r>
            <a:r>
              <a:rPr lang="ru-RU" sz="2800" b="0" i="0" cap="none" dirty="0" smtClean="0">
                <a:effectLst/>
                <a:latin typeface="+mj-lt"/>
              </a:rPr>
              <a:t>словосочетания указывают на </a:t>
            </a:r>
            <a:r>
              <a:rPr lang="ru-RU" sz="2800" b="1" i="0" cap="none" dirty="0" smtClean="0">
                <a:effectLst/>
                <a:latin typeface="+mj-lt"/>
              </a:rPr>
              <a:t>действие и его признак</a:t>
            </a:r>
            <a:r>
              <a:rPr lang="ru-RU" sz="2800" b="0" i="0" cap="none" dirty="0" smtClean="0">
                <a:effectLst/>
                <a:latin typeface="+mj-lt"/>
              </a:rPr>
              <a:t>:</a:t>
            </a:r>
            <a:r>
              <a:rPr lang="ru-RU" sz="2800" b="0" i="1" cap="none" dirty="0" smtClean="0">
                <a:effectLst/>
                <a:latin typeface="+mj-lt"/>
              </a:rPr>
              <a:t> хорошо выспаться, говорить тихо, высоко подпрыгнуть.</a:t>
            </a:r>
            <a:endParaRPr lang="ru-RU" sz="2800" b="0" i="0" cap="none" dirty="0" smtClean="0">
              <a:effectLst/>
              <a:latin typeface="+mj-lt"/>
            </a:endParaRPr>
          </a:p>
          <a:p>
            <a:endParaRPr lang="ru-RU" cap="none" dirty="0">
              <a:latin typeface="+mj-lt"/>
            </a:endParaRPr>
          </a:p>
        </p:txBody>
      </p:sp>
    </p:spTree>
    <p:extLst>
      <p:ext uri="{BB962C8B-B14F-4D97-AF65-F5344CB8AC3E}">
        <p14:creationId xmlns:p14="http://schemas.microsoft.com/office/powerpoint/2010/main" val="3480457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2169</TotalTime>
  <Words>894</Words>
  <Application>Microsoft Office PowerPoint</Application>
  <PresentationFormat>Широкоэкранный</PresentationFormat>
  <Paragraphs>65</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pt sans</vt:lpstr>
      <vt:lpstr>Times New Roman</vt:lpstr>
      <vt:lpstr>Tw Cen MT</vt:lpstr>
      <vt:lpstr>Капля</vt:lpstr>
      <vt:lpstr>Словосочетание как синтаксическая единица</vt:lpstr>
      <vt:lpstr>Белеет парус одинокий в тумане моря голубом (М. Лермонтов)</vt:lpstr>
      <vt:lpstr>словосочетание</vt:lpstr>
      <vt:lpstr>Виды связи между словами</vt:lpstr>
      <vt:lpstr>Способы связи слов в словосочетаниях</vt:lpstr>
      <vt:lpstr>Не являются словосочетаниями</vt:lpstr>
      <vt:lpstr>Типы словосочетаний</vt:lpstr>
      <vt:lpstr>Типы словосочетаний</vt:lpstr>
      <vt:lpstr>Смысловые отношения между главным и зависимым словом</vt:lpstr>
      <vt:lpstr>План синтаксического разбора словосочетания</vt:lpstr>
      <vt:lpstr>Задание 1</vt:lpstr>
      <vt:lpstr>Задание 2</vt:lpstr>
      <vt:lpstr>Задание 3</vt:lpstr>
      <vt:lpstr>Задание 4</vt:lpstr>
      <vt:lpstr>Задание 5</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40</cp:revision>
  <dcterms:created xsi:type="dcterms:W3CDTF">2022-11-23T07:38:40Z</dcterms:created>
  <dcterms:modified xsi:type="dcterms:W3CDTF">2023-10-09T06:38:25Z</dcterms:modified>
</cp:coreProperties>
</file>