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1" r:id="rId14"/>
    <p:sldId id="270" r:id="rId15"/>
    <p:sldId id="272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760" autoAdjust="0"/>
    <p:restoredTop sz="94576" autoAdjust="0"/>
  </p:normalViewPr>
  <p:slideViewPr>
    <p:cSldViewPr>
      <p:cViewPr varScale="1">
        <p:scale>
          <a:sx n="91" d="100"/>
          <a:sy n="91" d="100"/>
        </p:scale>
        <p:origin x="-83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1F6D4-3EB5-4F8F-994E-44EC61097ACC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1FAF6-84C3-4A24-97C1-B3EDECDB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62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2633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6090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959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5896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034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5454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71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8257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8066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5125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6188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7192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718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FAF6-84C3-4A24-97C1-B3EDECDB157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6632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6A1171A-217C-4191-A2DE-513FCF9A1E4E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360B6F-299C-447B-A075-6E67C91524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F86510-E3E0-433D-BB8D-2C7A27C8D76B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1327EC-A179-4C80-86A9-1B11F9DC32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6CADE1-9144-45C7-9162-E0D37CB41322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2D5D82-207F-422E-AAA7-D436DEEE9A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2029D2-A7CF-46DC-BE7D-A9E32F7E6F92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4B236F-C195-412E-B1F3-D137C730D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31BCBD-A5F1-4893-BCC2-C4690AC3886C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C1E30A-966F-4627-9A8D-920ADCE22F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DBBBF4-D03E-40C9-BF77-3BF978AC1C6C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8404C1-0BF4-4918-A2D1-A14806CA1E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5593F5-9D8B-41A7-9430-ECEF379434ED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223051-4EAD-479F-B1CF-A50F3E1B85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0ECECA-F2CB-41DC-9977-AA02A628A5F9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7F8596-88D8-4CC7-ADDB-6CE7BFB5F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AC5CB-35CE-4C6C-9CFE-62F5FCAEFBDD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A236F6-17A2-4964-9C50-47669B9710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5822515-26E8-436B-B2BA-D01F301CE729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48734F-C4FE-4083-9840-EFDE120391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680E2BF-FDFB-4671-8FA0-5A0D0E54A6DE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F72CBA2-CC71-4342-B2EC-E6079FAB23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ED65605-1793-447E-BC4A-3F55544AB062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1BFE10-E65D-4D64-BB6C-649BDBDFC6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3116"/>
            <a:ext cx="7407275" cy="14716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обслуживания покупателя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578645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Выполнил: Мальцев М.В.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Проверила: Казакова Е.Н.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Обычные причины возражений</a:t>
            </a: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следует воспринимать возражения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Преодоление возражений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Тактика присоединения</a:t>
            </a: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Уточняющий вопрос</a:t>
            </a: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Парафразирование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возражения клиента</a:t>
            </a:r>
          </a:p>
          <a:p>
            <a:pPr eaLnBrk="1" hangingPunct="1"/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49935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Инструменты позволяющие успешно работать с возражениями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Возражения по цене</a:t>
            </a: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Сомнения в эффективности препарата</a:t>
            </a: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Сомнения в подлинности препарата</a:t>
            </a: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9350" cy="12255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Наиболее типичные виды возражений.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071563"/>
            <a:ext cx="7499350" cy="5176837"/>
          </a:xfrm>
        </p:spPr>
        <p:txBody>
          <a:bodyPr>
            <a:noAutofit/>
          </a:bodyPr>
          <a:lstStyle/>
          <a:p>
            <a:pPr eaLnBrk="1" hangingPunct="1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«Прямое завершение» . </a:t>
            </a:r>
          </a:p>
          <a:p>
            <a:pPr eaLnBrk="1" hangingPunct="1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«Альтернативное» .</a:t>
            </a:r>
          </a:p>
          <a:p>
            <a:pPr eaLnBrk="1" hangingPunct="1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«Быстрая сделка» .</a:t>
            </a:r>
          </a:p>
          <a:p>
            <a:pPr eaLnBrk="1" hangingPunct="1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«Активное» .</a:t>
            </a:r>
          </a:p>
          <a:p>
            <a:pPr eaLnBrk="1" hangingPunct="1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«Предположительная» сделка. </a:t>
            </a:r>
          </a:p>
          <a:p>
            <a:pPr eaLnBrk="1" hangingPunct="1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«Завершение со сложностями» .</a:t>
            </a:r>
          </a:p>
          <a:p>
            <a:pPr eaLnBrk="1" hangingPunct="1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«Способ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Бенджамина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Франклина»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Способы завершения продажи.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000125"/>
            <a:ext cx="3851275" cy="518795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Невербальные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внимательно разглядывает товар;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внимательно читает аннотацию;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делает утвердительные жесты;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внимательно слушает фармацевта;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кивает головой в знак согласия;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тянется за кошельком.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850" y="1000125"/>
            <a:ext cx="3657600" cy="518795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Вербальные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«Какая цена?» 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«Есть ли скидки?» 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«Звучит убедительно.» 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9350" cy="64294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Завершение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продажи в аптеке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311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499350" cy="4391025"/>
          </a:xfrm>
        </p:spPr>
        <p:txBody>
          <a:bodyPr/>
          <a:lstStyle/>
          <a:p>
            <a:pPr marL="596900" indent="-514350"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ривлечение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внимания; </a:t>
            </a:r>
          </a:p>
          <a:p>
            <a:pPr marL="596900" indent="-514350"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озбуждение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интереса;</a:t>
            </a:r>
          </a:p>
          <a:p>
            <a:pPr marL="596900" indent="-514350"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совершить покупку; </a:t>
            </a:r>
          </a:p>
          <a:p>
            <a:pPr marL="596900" indent="-514350"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Действие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7970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Этапы продаж в аптеке и установление личного контакта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71612"/>
            <a:ext cx="7499350" cy="4800600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 этап продажи - Установление личного контакта.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 этап продажи - Выявление потребностей покупателя с помощью вопросов.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этап продажи - Презентация товара.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 этап продажи - Преодоление возражений.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этап продажи - Завершение продажи.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7763" cy="107157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Последовательность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этапов продажи: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Существуют три компонента первого впечатления: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     10% -  вербальное воздействие (значение слов);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     30% -  голосовое воздействие (тембр голоса, мелодика и рит­мика речи);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     60% -  визуальное воздействие (движение, взгляд, одежда, мимика, жесты, манера поведения).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Установление личного контакта.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435100" y="1428750"/>
            <a:ext cx="7499350" cy="4819650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Зрительный контакт. 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Улыбка и выражение лица.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Приветствие.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Интонация.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Темп речи.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Комплимент.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Поза и жесты.</a:t>
            </a:r>
          </a:p>
          <a:p>
            <a:pPr eaLnBrk="1" hangingPunct="1"/>
            <a:endParaRPr lang="ru-RU" u="sng" dirty="0" smtClean="0">
              <a:latin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5113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Способы установления личного контакта: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Недопустимо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     что-то крутить в руках;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     щелкать ручкой;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     постукивание пальцами или 	ручкой по прилавку;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     собирать пылинки у себя на 	одежде;</a:t>
            </a: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     поправлять прическу.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Способы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установления личного контакта: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14500"/>
            <a:ext cx="8028384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     очередь, недостаток времени для 	общения с отдельным посетителем;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     усталость, плохое самочувствие, 	настроение фармацевта;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     неблагоприятная атмосфера в аптеке 	(слишком жарко, холодно, шумно, тесно);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     нежелание покупателя идти на контакт;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     агрессия со стороны покупателя;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    конфликты в коллективе аптеки.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71480"/>
            <a:ext cx="7497762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Обстоятельства, препятствующие быстрому установлению контакта с посетителем аптеки:</a:t>
            </a: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Свойство</a:t>
            </a: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Преимущество</a:t>
            </a: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Презентация товара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14475" y="1624806"/>
            <a:ext cx="6115050" cy="42386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9350" cy="15001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Перевод свойств препарата в преимущества и выгоду для покупателя.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F6C74E51-BBFB-45CD-8B55-39E3F1ADFACE"/>
  <p:tag name="ISPRING_SCORM_RATE_SLIDES" val="1"/>
  <p:tag name="ISPRINGONLINEFOLDERID" val="0"/>
  <p:tag name="ISPRINGONLINEFOLDERPATH" val="Каталог"/>
  <p:tag name="ISPRINGCLOUDFOLDERID" val="0"/>
  <p:tag name="ISPRINGCLOUDFOLDERPATH" val="Каталог"/>
  <p:tag name="ISPRING_PLAYERS_CUSTOMIZATION" val="UEsDBBQAAgAIAAZfhkjNULEa1QUAAFMWAAAdAAAAdW5pdmVyc2FsL2NvbW1vbl9tZXNzYWdlcy5sbmfNWG1P21YU/l6p/8GKVGmTVtpOalVNvMhJLsGqY1PbAbppstBACIkGaWxTPybQrUxshaEiGCt0Y9O+dB88SEogL/yFe//CfsnOOddO7EBlG4S2D0GxyX3uOc99znPPvYMjz54uKN/Mfrk0v1geytwbuJtRZstfLM7Ml+eGMiVn9PbDjLL01XR5ZnphsTw7lCkvZpSR4Zs3Bhemy3NfT8/NwvebNxRl8Ons0hI8Lg3jU+9ZmZ8Zyoxn3ZxZHFeNJ65uFkw3qxUyw/wX3uFHvCOWeYOfKfwUHlv8jHu8DS8aH3z84OGze/cffDh4x4dKgmwXVV2PxVYI/P7dBNiGY5m6CxMw3TXYlAPYr/gG4G/xrXSjzZKjawYDgN9g+Ab/GYDepoMYt9gEjN+D0dvweRU7umRZzHBcW9fyzNVs1zAd4ktnDstTKk2xrvAzUQGCavBp8ne8jiTh6zZ87fC/xbf0zwYw2PF/K6r4IJbhex3+/qDAiyawe8JrCuJIxtviO+7FxZg3i6pmuBazHUvLOZppQFwb/BCWriMqCj8G2DM5D4TQPBeAfFGH30Hc8BsPJsUlhug9RfyIMLxFQcEITK0+EBuSpU5qRsF1TFO3XWbkgzcQ2TaEcwjBVMQqkESpV+BLFeAPfXnVU+Jbqs0s0qwnqpTl6SUQXCn8ffECw0EYig6IrKaNaEwrjOnwcSis1xBWBdYTck4HM85wKf8AYSD1MrcEICBYZoHgbXvStFCkm0g4ChDHK1jFJNcmZlcLCTgkSu89qoibWzNyJpRMzgnPvwcYtOSAtMZPIhHEARaZbasF5mbNKSg+AtviB2lGmY9wVflumjFPmC19Km6QoU5oBRWLDt0hqEGyhk2xpiCfaAg+8RdX/rJkAiseqcFf1MX3VGrIVz3kDWJtIF1ENntcAj1oqk622YUJImtHHcmjuBpYiRfHJgOsiHUQzqlYiY0GDDfH8ijpxyXtU3dU1XSWd0HjeXPSdeR2QES1ewStQpgNhbQOivd9qEsB/O6Wb8dGnk3dUqRV1ZNxjTBQCmJFvASKG2nJ7Usnshv0ZRXsDKT7ur8FeDIb/Oav7knE+S/cMI7PO2ZCbi6TD9bt9SUDxFcJZjUkPX6CbnsdWdk5ZqiWZsYIT+oE+h0SXl+I5+mnbDyy5aP/qTy7iV9WopdQZRpaLptKanWmFeT1p2XL/Tmr4W72E2ADLu644jk2jckBGLR94Ors9tPp+YXkwzRj1CTOOmDqmEYNG574jqmHYJgByB7qFhQOxf8ctwXaQfzusSNbxsgc8X1Ub5YJYNWk5qWBPF+M5yXHm2RZW3Pk6cFDx4kbSo4oFzcqt710Jv1R0Eq9I71A5HXsp321+t7nOykMX8FjV8RJY0UVav0jXYyjOTqj5ocERqeSF/J0gh7UppAbMF/C5g7mKRVZwKnsMc47KvIiu2ec5BCSOUa6sLxwOllTCc8gotojD6v3CKluSV65N3KVgH1u3kRObqHo+oIRL+Mm6/rUFTQT9prr143NVCs35uZUI8fk0WfZP+J5CYeCFSDHumO7upplssnEZcabgpovtRN/A2wHnolSSDiBPLbn2agKkwRkvoEp8MR4+k/lz4Q4/VH+CqeIbf47HBn/4gdwWj7gbxXA3ec7kMAu3/gkFS74Ie5OrIv/GR1zW7Tbn/LG53FojpqNAtD1xGs86kA0O0mG+7cjoXVIfEfiaFAk0fuDTVouKrOOWKfTCBYzKa91wYGx2wWSBt9/o1BXyImOaaNexf8rEtoLLizwrDsQHzFUry8O1XHU3FgRCtymhUVzWIGCqIq1NDBF1XoE2wSdvAFnByKvYmZQWC2ZB3pb31VF/H4dnoJW2L8C6WojDUDvBmyfmlW0j2Zg6GmArt4OIE+ONu6q+TxdHALGLrbPgNIOvN+/W6iR/YdixZfN8P0ieljfDWPS+XNjqgHb3X8RAnUogc+DE8rnoP783ugwaF+iaN2nJbr+HbwTug3+F1BLAwQUAAIACAAGX4ZIlGpGdqgEAADlEwAAJwAAAHVuaXZlcnNhbC9mbGFzaF9wdWJsaXNoaW5nX3NldHRpbmdzLnhtbNVYW08bRxR+968YbZW3xgsJaai1NorAVlDNRfVWSlVVaOwd8Ch7sXbHJfTJBCWhIkpQFZQ0aUObSn1JH1zwNuZi5y/M/oX+kp7Ziy9g3CUBRIUW7JlzvvnON9/OHlaZuGfo6DtiO9Qy09JockRCxCxZGjWX0tJXau7quIQchk0N65ZJ0pJpSWgik1Aq1aJOnXKBMAahDgIY00lVWFoqM1ZJyfLy8nKSOhVbzFp6lQG+kyxZhlyxiUNMRmy5ouMV+MNWKsSRQoQYAHAZlhmmZRIJhJQAacbSqjpBVAPmJhVFYT2nY6csyUFYEZfuLtlW1dQmLd2ykb1UTEufjN8SP1FMADVFDWIKTZwMDIphlsKaRgULrBfo9wSVCV0qA92bYxJaphorp6XrI9cEDITLx2F88KB2LGAmLRDBZCG+QRjWMMPB12BBRu4xJxoIhrQVExu0pMIMEgKkpSl1oZCfnsouzM6p2cLCbXUmH3A4RZKavaOeIkmdVvPZ08THhb/99Xz2y/z07BcL6txcXp2e72aBon2CKHK/Ygooa1XtEukIpmDGcKkMGwA5i1h3iCL3DkVhi5bZp7L4joqWDi7ys+CGMIpEm8UG6fFV4S41cxA5KqFFKERfSUu3bIp1CVGGdVrqJDvVosMo8/2b641EgAU3GkEzBam7fKBOqYxth/TSimYcYZ5S5hv+nNf5IXe9+3yfN7/15QnnTsrhP3obyHvA25DThMtFfIe3+Tu4/uIt+L0jhr3HiL/3ahC1CvgQ69WCARciXd6CxLr3kDd5E3mr0czfkO/yXd5GPqdVETQRi9MvkAfrC1q8AaiHAuMd1LYDODVvPaQk6ArYT7srNqAA7xF8PIQxEQwf90RpCMjUEW9A+prgxPeAKT8AzD3eSMZi9YwfeE87sCG5egQMSC0QYqMPGPkSHC3FW4MIAbMuFA6VDWlGNQWwXSSo60pw40zPTmXvXLlgykPUPxumwoZi5chn6wAXXw0UbLArnNYGG7iBk49YVgwL4gLGBSuseU+8H6BAtwfZ20iepUX9uTqAt/nuJbDpaZ05vKDz9+gH2PLsCXasGTgJtsW35plKdfEGjmT3z54GXAdiWeDQFMMDxR7CJtyjhgjbh5wWPA3q8dWNU/R9wdF7LOCFW0SEC9W74Rn2IRr81k2IOLT6C637DJqws/XBLAIqNe8p1L7vrcVad2T02vWxG5/dHP88lZT/qf1xdWhS2BTN65iaUVc0eWLXFS/rSO/1H0lDOrBjuTnLNqChItqxRQd3lWETd7y3UWTRcw1uwZhdvZwdGP+Vb0ET9jt/xf/kb/gmXG8R3+av+Qsw20u+mYrpS9F3vQdvNoJbEh4DwenQio4PYdSYWK+Ax09wv7+NFf8con+GKt4A3RcxH4WbftazmOfOJjDa4ltxo2NyAMaxIl/zl7HitvsOxp4e+EjL6z2Juewu5Nb98/VRuKnhfkKHDc+UsH/+X5wfJ93KH3/0XMjx8VH/wQVnzzkdH9tgtyY8ePZhV8/NCZf+iD5PiS+TYsG3zruLvpcVijzwtZCYMahJDdBRpxrpvEvK3BgbUeTBU4kEoPW/mssk/gVQSwMEFAACAAgABl+GSLL7bqy4AgAAVgoAACEAAAB1bml2ZXJzYWwvZmxhc2hfc2tpbl9zZXR0aW5ncy54bWyVVm1P2zAQ/r5fUXXfCXstk0wlKJ2ExAYaiO9Ock2sOnZkO2X99/MrsdukzWoh1XfPc3e+t4LklrDlh9kMFZxy8QxKEVZJIwmyGSmv53mnFGcXBWcKmLpgXDSYzpcff9oPyizyHIvvQEzlbHABvZuF/UyheB/fFuaMEQretJjtH3jFL3JcbCvBO1aeDa3etyAoYVuNvPyxWK1HHVAi1b2CJolpfWXONEorQEowIX1fm3OWRXEONHi6tJ+JnN7V6dcf0HZEEmVpN5/MGaO1uII0yVc35ozjmbaeVmVhzmmCgr9KQ798NmcUSvEeRGr87qs5owzedu3/9EgreGUSmnJOF/GdQzku9fiZqC7NOUswDzKOzlbBp8e+9S4C+a/x3CMzroLTJ5PXg4Vgip5TWCrRAcrCzelkzd8eO6XnA5YbTKUGxKIe9KSDfsKdDGZSWY/7A2+ElbEtL+khr5x2DaxcwJG5VN7jV6tbuytio++yKEIBOy+MQuyFPfK3zusRMhL2yGdKSnhkdH8EP9Q4TqjxLfbVPJ1+rQWG9bX02nALWuPpwUyujFx7QcA0vISlNOG8kAZM2VBmZS6k7CgmxPCOVFgRzn4ZXL63j5EoO1D4VhtuLKSIojDUbzZGvaXjetl72o5em/aj+1XoH+fuM6WX+PUcK4WLutG/SnI+8zw9JTox82yYYdakhoO4ZxsecazvMVKDxRbEC+dUTqUwrmAymLvhGoOjLEoCyobTjLyRofyzrslBrHXZCIS+SWUOV5OqpvpPvRJ4gzIofV1GtI6qam2PYULf4ZHEdwFgUdShbd3FaZqOKkJhB2H4I4F98tjbkNRtOtZxN+oBNiruOS+Z1JR+V/TNEuNSxQDhVcc1zHCa83tY4VzalyWjH9ZwP/vJYg7rzDRf7N0JfDMllrX+OIVaaP6f/AdQSwMEFAACAAgABl+GSFDCQJV8BAAA9hIAACYAAAB1bml2ZXJzYWwvaHRtbF9wdWJsaXNoaW5nX3NldHRpbmdzLnhtbNVYX0/bVhR/z6e48tS3NYa2W1mUBFUQBFoKaHhSp2lCl9gk1hw7sm9G2VMo2spE1aKpqF27la2T9tI9ZBCv4U/Sr3DvV9gn2Tm+dkIgZKZLaStkEt97zu/+zrm/e3zi9PjtskW+MVzPdOyMMpocUYhhFxzdtIsZ5XNt6vKYQjxGbZ1ajm1kFNtRyHg2ka5UlyzTKy0YjIGpRwDG9lIVllFKjFVSqrqyspI0vYqLs45VZYDvJQtOWa24hmfYzHDVikVX4YOtVgxPCRFiAMBVduzQLZtIEJKWSDcdvWoZxNSBuW1iUNSaZmVLUaXVEi18XXSdqq1POJbjEre4lFE+GLuBf5GNRJo0y4aNKfGyMIjDLEV13UQS1FowvzVIyTCLJWB7/ZpCVkydlTLK1ZErCAPm6mmYAFyGThFmwoEc2CzELxuM6pRReSsXZMZt5kUDckhftWnZLGgwQzD+jDKpLS7kZyZzi7NzWm5hcVq7mZcczuGk5W5p53DSZrR87jz2ceGnv5jPfZafmf10UZuby2sz810vyGhPQtJqb8bSkFmn6haMTsLSlDFaKMEGgM8ytTwjrR4fisyWHbsny3hPlhwLRBR4KWQZmFqrGeWGa1JLISajllnozDLqFg02ZVoQA/qOJpdtpnQBZbyFEnU94/hC0YyHcihkv+SPeJ0fcV/c4Qe8+VUQcDh3lg//UWwS8R1vg08TLp/wXd7mL+H6i7fg/y4Oi3uEvxI1sFoDfLAVNTngg6XPW+BYF9/zJm8SsRbN/A3+Pt/jbRJwWkOj8VicfgE/WB9p8QagHiHGS4htF3BqYiOkhHQR9sPuig0IQNyFr0cwhsbwdR9DI0CmTngD3NeRE98HpvwQMPd5IxmL1UN+KB50YENy9QgYkFqQiM0eYBKk4GQoYh0sEGYDMxxmNqQZxSRhu0gQ1yV5FGZmJ3O3Ll0w5QHZHw5TlCGuHOlsA+DiZ4PIDfZRaW2QgS+VfEKyOIzEEcYHKayL++IHCNA/hiw2k8OUaDBXB/A233sHZHpeZQ4O6M1r9DVkOXyCHWlKJcG2BNIcaqouXsBR2oPa04DrEJcFDk0c7pvsAWzCPWqg2QH4tOBpUI+f3ThB30GO4h7Co1rQwofo/bCGvU4Ofus6RBxavYHWAwZN2Nl6fxaSSk08gNgPxHqsdUdGr1y99tHH18c+SSXVf2p/XB7oFLY58xY17ajPmTizj4rndaKb+g+nAT3VKd8pxy1Di2Topxbt3yeGbdnp3iatYifUv6libvWieir+K9+Gtup3/pT/yZ/zLbheEL7Dn/HHIJ8nfCsVU2nYSb0CtTXkIYPCLs97KyoIKL2YWE+Bx09wgl/Esn8E1j9DFM+B7uOYD7etwOthzEqyBYy2+XZc65gcgHEsy2f8SSy7nZ5Sd6yrPdHEivsxl90D33pQMe+GmxruJ/TM8JQIO+L3oiKcdTj/fzG5kIIw+FeWLBfDKgg7IKAmPBwOYJ/e2N6+/TI61KS9SzmQd513AD0/+tNq39crCRjvfVeVTfwLUEsDBBQAAgAIAAZfhki36M4ljwEAABAGAAAfAAAAdW5pdmVyc2FsL2h0bWxfc2tpbl9zZXR0aW5ncy5qc42Uy27CMBBF93xF5G4rRJ+h3aFCpUosKrW7qgsThhDh2JbtpKSIf2/GvGLHgXo2+HJ85xHZm15UL5KQ6Dna2N92/+7urQaoGVXAtauzDj1HnWiWzeEzy4FlHIiHlIejR3l7IkLGhFvTWfWBtrrhRwT+s6BMN3EZsFABTYcOlwHwJ6CtQ4d/ndb2be1aasx5VhgjeD8R3AA3fS5UTi1Drl7tanbowaIEdQFd0AQc09iuLvLk+BBjNLlE5JLyaipS0Z/RZJUqUfB5V/5lJUHVX3y1AwZP8cvEsWOZNm8Gcj/xZIjRTUoFWsM+7+MEIwgzOgPW8B3YdQZ1jNsNeXSZ6cwc6NENRpOWNIXWlIYjDBfjtVdrmjFGmzOwNjvi7hbDIRitQLWsxvcYDihkIf/xAaUSKU6khbZnfkSZoPOMp/vUA4wgh8Wibdf0To3a8sfEuULCu0LL0O3Lu56O0L33NHM0dPJqL+80lJeFRB4SRSCzPPsKOdUY/yHB/VdEqDE0Web1+1DX+32pstJrtbf9A1BLAwQUAAIACAAGX4ZIPTwv0cEAAADlAQAAGgAAAHVuaXZlcnNhbC9pMThuX3ByZXNldHMueG1snZGxCsIwEIb3PkW43cRupSR1E9wcdJaaphppLyWXWh/flIp0kYBDIP/xfT8kJ3evvmNP48k6VJDzLTCD2jUWbwrOp/2mAEahxqbuHBoF6IDtqkzavMCjN2QCsViBpOAewlAKMU0TtzT42ECuG0MsJq5dL+LpHYrZFMOiwuKW9i/7M4MqyxiT19F24YBVvMe0IIy8VjA7F43cYutA/AIakwBMqsFQAmh9AngMCcCPK0CK75vnpEcK8aNikGK1nip7A1BLAwQUAAIACAAGX4ZIsSPNkmAAAABiAAAAHAAAAHVuaXZlcnNhbC9sb2NhbF9zZXR0aW5ncy54bWyzsa/IzVEoSy0qzszPs1Uy1DNQUkjNS85PycxLt1UKDXHTtVBSKC5JzEtJzMnPS7VVystXUrC347LJyU9OzAlOLSkBKixWKMhJrEwtCknNBTJKUv0Sc4EqAwJClPTtuABQSwMEFAACAAgAO5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Bl+GSK9Te7yiCgAAlUgAACkAAAB1bml2ZXJzYWwvc2tpbl9jdXN0b21pemF0aW9uX3NldHRpbmdzLnhtbO1cW2/b2BF+768gXCzQAq11v7hQXFDksUOsLGklxsm2KATaYmwhFGlQVBIXerCTbTdF2k0abJA03WTbtGgftg9qYm0c3/IXyL+wv6Qzh6RESrJMOpduUVpQIM45882cOTNzLhyk0LnWUrlux9DarV9LRktT67JhtNSNzuIPGKawrimaXtXljmx0YiPK5Zba1G4I6lUNaUDtGJLalPQmh62dxTizRP+YfI7N83l4ShfTSSaXJkmSZ3iS4aBtIcUvpDho45MJrhAbg7BxdXldVo3pqIWYr3WSQVA7sm4IalO+uZjy9/Y2+UewrEvNFvTrLGbT+Om5Unt8Gj9MOpHJZUgvyaZSqSzDZfgEH+/lcgs5NsGQeDoTT/WK+WQqmWISmUxiIdtL5JKZFDwtLWQBJU0Wskw6l04n+V6SJIGbYdkin+R6udRCIsGCNJJf4HpLS8VcPM4kEolUmu9lsqmlYpyB3inAYFN5NGCKTxVT2R5bZBP5FLPELRWX0j3CkyyXYfJJko3He+liMRWPj4w7Gp3XXCNq4OG45jwDcOoUTG1F34pNca7CelfXobMot7cUyZAZVWrLF+aqVXHOcUjqvG6zq4efahOBjMyLwFuI0V8umcr1Or6XzrSaF+bWuoahqfPrmmqAMvOqprclZW7xh7ZvOJoH4dSuy3oYvqvSujwSl6N/QdkcWeCv8JnFtK61tyR1u6RtaPNr0vq1DV3rqs1Aam5ub8m60lKvQe/4Qo4jMwUprY4hGHLbpx/J4yc42xbko46M6mUJfgJxKtKarLgS4/QvBN9I5NkWGWO93uq0DMrKJvAzi3VL2pD9E5Bn8TObRwUp/lnL4edsJkO+aUD3FIZ3cmZ3RdqWdb8QOx3O5NK2ulth/WlL1zbQ2H6+syd6yKdokF3UDdQwjp9ATDhAFBholhyz0fHzYx2dx/FcUmiDFJhcb3JxSBSyWmxwlZUqW/60UaosVxpFYXlu0fyzeWK+NE+sW+a++YYxD+DxyHxj9s1jIOz/KJnN30xksj8uxByogOD1FbZUOhOeofiZeDD4slirlBogg5QaZXJFBPgvzfsg4qH5MDRA5ZJYEsoEMP4KCPfNPwHWN6FRqjWyChBPAeARfL8MAnCpViNlsVEvCTxpCPVGuSJS25WISHg6pkPrHmO+sXbAWHvwPTS/NQdoMCQfw88T89/Wb2jjPljzxOlr7eKDdQt+D+Df3zNAOARLvzb3GMSxrX9s/dbsB1CTr6ywQrlRI3WxJnCiUCmDavfNFzCTJ9YOY74C5De2KNDicEIHmzCAfqA69OmDXJxxGECfsf6AMOYR1Qs4cHSD+SBa1djLQnm5IVYqpXqDlHmXAso9Ao1egD471h0wFTXADvzYBQkvHIcbhBdRY+ukRh25b+3SsR6cD6RhB8Qz63NUCpGojmDR3XPodVFYvliCr0iV+wqU24HphcGHRqoSnNm/g6vgTNiDDIYDXkxqEAj1+uVKDT33AdofvRIhGAxz6sOHOMw9j1d7PLV/ip8EEC+UuQqEEid6VXgKMNQJAOyu+dqnRADMFVKvs8ukUaxcgbikeA/N5yEZKx/jPJtPQrJ9Sup2RgvAV2ZXhWUWoxIziBukNH08sO4yaF5MGs48TM8Ot2yrYFZAM2GPgfU7Gotou4Enf1h350MrVSefXAIPEdgSzbFDJFe5Y3/i6lPV9jFUp6tn67hj3QNXOrBuB1EIsjNHeHT1Ty4Jv2gssUKJ8A3wfb5yuSHaKwg11/HITHdA032GxgBEgpOuhoaAfh85ibvMkysfMXZGGwSzOMJAfFi3rS/A0PvnMPHYiHxLx9jA3GWEBsPAWS/69oDwlzPNr33LxNTV5dVkYg1onnMOCeP5/Y0HzL9LYe54fNB8jRn5PQ2szpEyWxMqZ3ig7TCwXaIeOKbl5CTQAfVp3n75/fXT4djP66vncM8wlnmL0YR207Ce+UFGVreX8aKAy90fAR6gcWG2PsMNZygMAltGyPbkp22ppYTiFMpLFWq8E8j3OJ493CYF2mqNQMoVF+cpejL4PGSEz3DRoOuLs/88sTedPjGBNmAjQatg5Ard7+yj2adD9kNBXibFuiDax5E+JqMA3DRf2jPu98Gn4bL4T9w92LfUiUD/AW7NHRd2MqOTZ4H9Nh7ofHk2iKd5DhK+XY8oiCVC90vU6+gx53P7uIMZ6phqvQ8ig28MQdSlFeIa196QTKZctI69C0c5L2BIr9BoGHko0Q63gIcaa3dkQgzsl2jwI9u6Zv/nb6mzY6GvfQdCj4Jj+lhfBJA3TGRv4T/eZPRBfKhO2Bp3scGxZY7YZ6lbzuGxH5wbsgQauyTWGyW2SOzdKU453krsOZ732lktj93Uim4RXIZ9OcCTJRbkuFb9GqTgcfTgu51/BIca1/UvcCB5ZP4NzqP/Mp/Dgfy5+Q0D0M/MxzCMJ+b9n4WFhpyJqxkZivglPUkf0T3Cgbn/qwCAIlv0Y9DbkK/w7AQ6PQ6I4FzJeKYlzMWMKED8+K8rHtAJpEF4Yt2jZxsMdeqRR1NOo8N9JPXN0y8wBgxNVa/oCn8H2xkbuu/ej+BZej6Q0hDbjruwoshyF1cg/Ot0njF73IZY2bXuhkRaYWsfw5pCz/cA9Rj038XxQdgd2aPB/Dd2ORJorfdKoRPu3LsMvSUkxugW7hnd92KKOXSzf0isd7KbQJuJQrXB8jy9yASYJ7gfB6Bjd61wrjL26HLh0RiJh977Tsx2YzeeIVTgLrJlWCT/S1rQPY67LkDOtJ/d0HQ2WC/cDdAE4JAwup5WpG2ta/huu1VD15QqvieYfDEGHfC1xpoiLxp6Vy7E3Cdvj86mdqPSNZSWKi9elZQOdPOSxrtWQYeq1O24kH7aeO+afKOlNr24DmW846qmdNsyZw/HA+2nj3NxXJG+R/MKGNImNNfl606TR/URcbx/Wb5pTPT3EMf715VWU66oyvYE03iLl9N9t1GUdC89yNRBH1mVgNh0+rhP/j6oQQnfcXU8KjkEf8+21pQXO6is2GrLOP3gg0jzKhw7ReOCKl1vbdDahBXkWdumw+7gO1xfw8h7Y7Pdt2C0DEU+3bfpOLQNzTv79HlaADh9pkWA/S523Bg2lTG2t+QLc5JhSOubbXwbPsc4GBfm0Jz26+3T+PCFJDDJOr4n93BSbWaztiX9mqyLmqZ0wjGqmiGHZNHsYJ/NVIhNGKoQmzVFBQf29BlUu+01WSfgBC3Z9U4/zdt7s7WxqcDXWG3JN+Sm28WZ2VNavQDGJmCrcLAeMnkoPs+SJX190w0X+8Hb3u4qRkuRr8tuqvIQPMaZPf5CB8JjtnezRkm+anj926GEDgMn142c0dvb33Aq2yroO53Pbgm37hjSWoeOfkq6chefUb6ashy5aRrd3auVTfA57hRZ0Pc08xdi3nUWstSUIpWZlSv0nDl+pIQ9xT+d11YnUV1LVNcS1bVEdS1RXUtU1xLVtUR1LVFdS1TXEtW1RHUtUV1LVNcS1bVEdS1RXUtU1xLVtUR1LVFdS1TXEtW1RHUtUV1LVNcS1bVEdS3fi7oWj05RYUtU2PKOClvOFvk/W9fizNCHKWyxI+H/uK7FlwPfV1nLjKB7t3Utngz9/staxmnACnin/s9D/wFQSwMEFAACAAgABl+GSD3144NfHQAAvDwAABcAAAB1bml2ZXJzYWwvdW5pdmVyc2FsLnBuZ+17fVzSV/+37VprzW1u+bSWyqqrhxniqmtlKrLa7Mma00IBFUojKp8ih6IIdK25EkqurYJaKcsy85EADUKBVhIrTLImRIpsMDUFJVQeAoEb7Fpt+933/bp/1+t133/cL//wxfv7PZxzPk/n/fkcOaf8i883vfXG+2/4+Pi8tWXzZ8k+Pq82+Pi88uT11zxveJmFBz0fswqSN23wae4KGfY8vIpZv329jw+b5ju1e7bnee7BzfACH5+3b3n/Zknzr+zx8YlN2vLZ+p145KjaTR2wQm2mqe2uWa5ZG8jzLh0Tbyb5l0P27w8UX2uZvSTl68wW2PrkpISmDQns7wFT371RdmA5fd/DqfsKxftr95171HG3NA4jYE22Gs+vwwx2do2pK6X+YYZOoZFgNKjPnqzkGmOKtTl6sxIFcTxWigotp1mlA33BYlu8RzgfPksx9qHlCzbtMSEbbs53W/KHT8zyvP9lqQR5ACdqFBQMfV7ygfebsa+zmdGoFKHp9oJh7zd8nn4gqRopx+fuKlwy3b6ZXVuilQSjtrFe9TwenvOhZWfinlRv041bu+BeU9y4c7XxFe/ge2Ap3iEOrgI2eNuj5tOh3s/zb8rCPR/NAzKUa1xVGVPUJZqoNJ7fktz51Zm5Kxdwznazvf13GZjuZ0x5P153ok1TvfWBH0X1zupF50IDp3vfdunFLv0Yr+a7SUvmxj3ci5neuW+c+TsO/d/Bjy4+Imgc/W35lZXgic7VGM3U4FqjaNnw0rt7N0k4nnA4zN7ELhI71JhEsPnnNPFWgYqjSvq3fNGS+dsj25/eTKsgOno1oiG7OiFS+KX1CiFNiRlVSkZ1o86VKQxiHw7eYwcjJ01beRdyCndOG+O9c0GRYoI0ph9LK/Jon5/2WigNrm28kuUwqebtz+BZVXKSJZeBsmCVaKg8zmHozVumvvZi6pwHog8oTECgbyVssMORGPfsN/VF0tV/UGTaM08nHyai+FNwZRne8UiQF4j5QvKVAf8MDbDi2xr5o6bCB7krXhhxqWTe8qAoKZepHbfNT9Yb6lv/8TgYrEInAau043wazo1VIdODUqTcNq8eulEOsOHv0z3DfmgIol6B9XdsqNOHy+oTSeMnhxhSVvbcwHyjBL2QwlwSmM+SKASxghFOeLOvSl7DafxuWnP84ebH8bLLjTLQiWpnTj01KBMLP6a1mCwTcghZPtBdchxfrg0n9OHaLuL37wZ2LpKF35l2xJwn9eoOzgExsP9tPSZJ0tuAhzTO7kFsbJKl6u2wfzRxpBk8qm5DH6r9ODYjDJMPT9kyHW+xn6TmOnPqYEtDqYxRyaFl9Nikax/cBfWSr9q7XUcUSjT2NjTWVXIe9yycMH93a2N0kLRjwHTkt4gXqm7JPsuNPKKtIUi5FxRfXSlZ148gleG+ecgBoSD7iEJxRUaTLEWve0R+rQfNgJpg+iXl2c8K2yu/7H0ZRVscmeH0qN1kCIV7TvEAgwKGMjay36FYrWWKcBBVr0j2qGVKFgpxz1yFaHBhoZrT1ffSZJcl8zezb6gYMabvhLggTwhp7VeRzcGS6hWgNMiN2Dx/o1R+NjqIIcHpaw7rXYqzaQ244pY4Ok7VLcJHI3kd3+UQO03JN/g5xPYHucAX/g/jCbg/CPRLhMIXgUnwTjtGVhmuTK/ej5Zuyfj/BqeYB8/lVwntIw2YorG+dQ4r2V30y0p/VK/p4zCUHvqH7wHcJgCGJbQ8Vi3Ib8da522h7TC1hqJ0plbk6XsVFHSgx1RZUOxg2SWpeCwb/MKg9cCGS73fTjcvu3iXs1UQCveOeHDV/3FDtFPkUBurhE9v+mLIpmCyiS4vHVyNiRTZtOrF9mkfRc2HKuEpkrX3UW67MnJS43Zqimin/hEhqoizd9OqvERWB3E+hAgJeyr/PfBItKw+qmGxqLxfboFpzz1pOG9eODwq2RBFTzKZJ5/Jya4pJxTI1hrq+WPXh6raCMOS3+Vr5jZS8v/Fzf9Od+6J7TX76VTkdUL5pS3sH+rpSY5VK7r2NnK8nPTLnp0ZGHig5u9Sefc6y7gskkmeaKcMQEOCNfijxPJApQRNwG5UuE5Y7cVgbB/pWkpIQSkkLK0kvcSiwsjlyD75leggppWxru3u9JI5mfRxhkdJeXDlvXcTavAf7gqQStb2mg7V8GNFFyrybyjXathfR7s6K/mkiEqtS2fBtvGJsYOCPDUmQCl17gHQJq8EMY367LqRVdLflbksq9epdhBM2ye8VmOKQ31rrvKY3wYqQ+WvlztOrG5WVGdD0sK7LiGsQjoi+wK0krgITJnu/RRW/z2oQXv8MiwILdEup2/VY1IlLM9Q5ujFB0LbENTa5SBIFa4VgSmUOEOCEQ90yaUu6VBx67EMqq61Q7h8OkI+39jzJTzQt1Y3f0c3YpFEXkOR7GgnAj0UoD2DM4TTE/Uk3fEGqmgWSvMDixFo3z1WEkJlHTUXVwWi8rMv9BDfgr1UxTaIrwxt5UVeUaw6kJ8RpNmDkTVGJRxQG0mvpQRg9knQ2F5+qdDwIeHDC5P8FnqSvoAciEpgXzmh3xDCQ5E7f7czPKWpbAfwXMVowqV9qDgJ50PRBaSRhe4pObsLeF5rw4mxKT0ldb8idjbV7GwXji1Dgt6zcskXwxijgE0BVl6ev8SE3Va0kTL5EVX+EPZTc83OGgTsd5MvldXj5yKBxZx8Stb8FhK+JID6Q9Qa0bcV8T+TMlpEc1GRA1Sr0tmMfmDfWCoG9fcz0FKrThdVlRtobXXnNETFgU6GlSmU6nlMDfvUCVaD+eN5oD8OH76ldgew2FoGba+sjNg3ndbvXPGQWJhTcXOkOh665+WrvE3TKeH88XBZ+HDhf97gqZe6VNksYaEVvIWW9V/Yw8syRH2aJhqifwUfK1HiS5tS0f9pifL/EsOUepaYZEklm1MxYitBXGTxVlkY8VNfsU+sVpu9TnRZlx0jut32ohJpHPEQwjqCsq0fZ/l5R+IsWp3tfRrLXP8inzTYb0Gmbk2eS/vFNO9PVhpoDOeHarOF4S/Jk5N/4J/SHdA1MeHTRj8ORWvuv0Kr/cNgd0UXZocl/mGU08RPfWOr6l/KE+74xrLIRPZvM7jBT1GuAVSyHGxNL5k68g7AYXSNGavEzuty4liuUnPKBpb68d4GuG3Sh1m/rL/yMlnXGxY83gaEVycSR3YMmzd15zsV+erFQZ+xr96tIL+TCW+J+6a1peSdONuPfiIz31RY+Gbs63+WiTCZ6J5MxKCcI6lysvAuZwQP7ytEpUi0eyM4md+2AIKNAJZjwCPehH4D8JzW6VyjH1ULStVKQWweuRueiRXrbcTrLWEEXjNVp0A7nLd7HdL5CWIz1iBmoiFBY7w/GwWM8D3X+sU6JPPOWExeGx3KbikebVV2oRYFM6SrcsCfB0ibpGm88iXyFaz2ccWAyYJ4M96k7/bMuLS/ouyLWIsoKi1zZZB1AWaDZy33IejxetKGAIZUq6+mrQjLiqjV8pdXlFu5Gnl0UN6GP3sIuScCytFXcBwVvc2zu0X357JD3jAVtjB3B/hehE12LMKgPmqKVwruCUp5IA3EEvUpcGxZWopkpUMaSGuL7FYMOBz6rDSGkdbqkfsppSwdpgwlQ/SPzHF9+X+x6rfEuQ+fa7ga7sA5Rj1Fai7wkGJ+0kKErHI5iIq+H00Ss8xsaeb+DIC4WQrTcqhBG/UijlW3jc3PPabQsRxp1FY8OSOYwZqtJhlKAH+1pHAzEK6orjmptiIU6V865zUx+stgn0hUn7N/gvP8sGQs/WePKrF5CyTzk7qj1wRtxG5U2uFJDmKEtCypndid8JbSodf9hATNtwZTG/F9ZpcARDqh147iPLl4bd2fon1fJCdy902E3SAFqohSdvb6FhLMgdgq2RBO3+Kx4Nha+lr90MZQBtQzKeKVeP04lQ7FQvQkKw0dLLtoe6SQvaM89GEYQa3k9NOyFA8+DIsJwziRWgGeHHFB4ZT0ZmOD8ll6YAN/y18NGXVrn7v4c/ablNkyUud3GWG8jITzsJGO5H2tIL+k9lgQJV4enbUf3J+XUdReGkHTjto+DovpR8rYzqx1CFroaEItLkjJGYuh722ACSRZLIZVMmpl2CUeV975TA/ja/6yJHfH9ND0JIpkZ+GzXJtw4unOl5wDtbw1equwHqB0tjAvXEuLfPfrc1/8ochSrW3xO8fsfXXtxT/b7s9M0QSIeju2X+FeMlH9B26qZla+Gov8M8kgiwcCMak/ZoFEt3V/bBCI7D0s+4XBp2corFHb+8YXdLByy8j/VczWW+7lkyYMXKbToOLK4whjNQykgHBPIvQUgqSEvsGTzKnf1NlhOfLYiU4VT+wcLfAbyTo2hAGnTL1Pi6gseeHaQnVV6fidCXSPb2T7QRGeMnunMqbfVDGhY9RWlYxMXfMTwELAzsmHQ4AJND3H2gBLlmTd5mwrCfiDLAHUyzCLQbKoXo/v9GzJ3B7ygSMSzgsDJfDN2T+2dm321jcsvSBLP46DdAvuhQdtVuVehO0JNS4mgUnnscwGG7hJplwEzOMC/BlSc4POSISklJx5ueV2AukrTq5uUKi2dyMedcxPwxa3C4M+xaoQv3UQG5c8iNE86+J1dSF45QqcnsN3lsxFxiLTAU1olUCNDOGGre36GgEYIhU/IvuZSO3CZqqjQvNp395Qf4m0nf5lUjovTuF0XTqa8SI21KxMbIDsHC4oCQrcl/muv3YUtjw0P1jZhE4OsAq7DlAUGzARJ1KwkOxZAUojZpmEbYJ1C9xRn66gbwwWBqysiIkbi761ojlt1Chd6cjVinR25xlz8g0dJ7yivMIaCe58+S8BUoDvBRmovpq43r9p9kPXrdtWyfYv2+8hBvckVEYVikn5arkA1EWnDCS3MyMaKmht0XFjLtJUnOJskt5QxyeF+ns4Q2RhQDbqBU/w7ge3Xu7VmtOA9dqcGue26uacWQHUs7D7jRVGaa4FnQIs6Xf0W6sA/r4XoCH+0ttSf+u70iatwNlZH9W2v/J0oBG1Fx4o1uA7dav2k8lqa8nn3oxjwrIcKiOZmNNtctUchb+wV0Yt7HYHB+08OI7OYESQq/n3SKV9JNTPn2X/yKXMlgvEsGjJV+FBSdhtfRrE1ibupWq+hq9GvO/hSL37RrC0I6tZeszKpVltfOw5fCPfSDwbYOX202iYSvQ1cqmpsI8U6klrmcWBAM0BMWR4N+PFYlfuj8ipqIYpGnm0UBptyT3SazsDEmqc6LLs9YGyyqtBm9k/l8uUOFN2SBvFgeSVSx4KQGNk1NsSB/uj6GuQPOD32jNmAlXjDgelUa/acOROG0z3CNdmO3PR6Yy6lQ0GJKTTI+5fmvMyOsAj4LcxH0iMC9O2StB0aHTZS2cmGbGwFIksQKlKIWDhhdcnf5C9/K+QEH+233Vo/Rar+EX6OHmpeQbP4Bk8g2fwDJ7BM3gGz+AZPINn8AyewTN4Bs/gGTyDZ/AMnsEzeAb/b7Cjq0hUYO1N2lJCWLn45c8y08eGrSKrsE1D/+ux4OYBSTAqluA0K40kQvgWzNDqhXs/XbM6+k8nj30+/2b65yafZbe8P+b4HD65+79zcPm/djd1uKfk7vPePjc+/A/H+KsIx+lQlsg+oqqFOIe5fmTbLYyR7HbI+83NRZXnbXytjkpbHddvsHon+c1idHKNbYC1JsebTFvHsuaWTceydGv0FhURkqe1Fp900FdENohMJ/LPOx9EOpPtP1bV2/A6XRcJ4p1TiCQ9GzgJXjew/hh4Q+wcVQGXmhXWGnrHGcBczCiuah65K6unEQ1Zw3PwI1pvJ6XZRCNPpRequ+UexZnEgRWo4t4BsrWIXGTpFTt7h7znEEWjJXldvpHtTxUF7rPy0sEqvQXCiMoT5wWT9+r5+UR9mjWdBxIbmPp45mKrbqVAF/f0n36nxHL9Yzd0kDS1Kb/E8ltdaYjHhvXaPTSHqWhgk9rodhlr5XJQxZ08wrmOobvOuPVPPNJtwmW9ByiyOK5X2C67j5KeHO0K9lGZN3kPRveCqPGp6WHUb58uhowvHhKH0XR7OwoACfX4LvIghjTYVAYFfq1gxtvYAAfbN/gEts32cd4CaZNeO7Eo6BOsuoQgzl3qCLkOoCWFBouVfLctvUJv7VVHriVu3NtnRX+j+11GwC4myT48aWzjJVlCRjm9fRtN6wogbpPLI6DhSMnOPWJmnW0wjv6aKbt0ghnKpcZvurb52Or9ltnr+5ToMZqeOkRETXXA49k/UHg030rYtttMaHuo720z5ho9Q8+3lcIwjyXjGIjvyFGy7ejDMuWh7qGfJldqrVf7myuomgl7qagO3XMkavHEKkxi1V2pJzRqw5Er/+UEW6/drbqYUXiuNzyuiDO07ybnwD5h+ghHVgMrNPgepUZxR34sh5zUMTOAOK1SN29lPxIDlmzYH0HNHOZWzNVPLAxaL+Ve0jpH5JZq+bfDWR29puLHoTx6igNt7d1eda+lI2sPTRhzmvY3T2QnTRkuGIx8HtwS67VCikl432l/BqVDlS1Bc1S4tqgCNIS7xN/3O5zl7bWRDm6arF6nXdofByq9GU2CW8+GaiKOgOwh18ey0i38MV1bhUFvWuoZXpZX4M+RvuZzeEdQ5K/jBfX9IEJzoSo3j4tft8sSm3Ea3fNxk2R9oXqMD3wk+WpRM+9KyVUOpO3o9ca7YxBYSgbS8qjNsCbYLCVPSYdNjG/BazzLcRVkeSwDnOpp4KmXxZnKJ68L3pDVZyOoRwyCJcjHuO6V7CsUZuApZ+OivJT2U/mod8Yg3HAQKtLs65A3PpaY9Ogvdztj6/g5amWys7N+pOA3AQ2r0gEbSPdxQdCFhBzP2ofKIe5SuxUBbLgseloWeUmuRINb0D1sGbIoVGUcEoC4jZT4n+3zUzexfeCQRyXrQO/y55tipQ/2OlUdTAlis2TVcld65ll+ECW7OFDcXNNFOsdnEucG+FY710jLupsdIWdjN5YikQNZ61rRPd5Tb5cZqasXEgwen2cFg8ege2hveYLhyWU3TUUTGNb1onm/2t21X3o0peRPKef9skjK2BWhHyBvUjux7o6C0Eiub/a61mbq7G4BqGsvgmGE7CJGcBRYB1ONAEoGTNmtr1MgVsP4R8TjfHmrT1unNDmis3mFo6R985utDGTJ8E2WkwryU2UZOb0hXjqWkybWkleDLZznHgyAZC13xIyiOyCTYajTT2PEEzHe+wOOAZNzY+EUJ4/XgVXNiwDR9DpXhbLMGVcYHKq5U8X1qNNVAloVHEronihsd3IqWGHZzvlNQ//gQhTQjKGhVHjKrLUgR0lnx9Xj6O4D4jyhmHRvOnS49qkhCNnaZIxsbJ5gJaiy/uZzo66cGXHKSbRwqm1HB50c2MHPpPFSl3VUp33i5TUjsiCf/HQO+aAci22D9mlI6kNJ0gEVGi3vBbVtXxZHp0aHpYHzf61WMBPMML18XyXwX60QRcfkCzHS6yuko+K9HGk/mleuEEd3sBpYZKdeVwa1PPJQxlbRZE1kDZkhpDzhyOqdgJpIxJ6m1KhGMQNgJKAOZEz6dXaT2sym81rOAXKY4uY+CGinPA3WZFUSWUMfEBovUsMcpHJ5q+F6A+z3CRVmFeusgV2kylVUHyh3f3Kb/M7NyYHD0/p+eB3gtoqf8L9AyC4Q13Hoiewc70HW6841m9hfUyowiZJRrXFY76ogM/y6dZxGQefENYSRqeWExyk5Q82Z8Nl9fIMeW4dQYv6t1J2O70aiIbzw6ShfotJkseoPoCpKTVRUrBhI/0JvuKJLmKLzM9rvLgxa7tDc0Y0+yXcN5ndpaDXQEF6znx79Va2oEZFwJQ+OOzuU29ov3gc/3Vp10vxIahkyCaYnhdqUZKeSi6kqHpzyJwUzJDhV7mGeTBTGqMcRLdlLp4NcRmE5DePbnpuVI5YioQEJF2EHgFhLYkvQSpP1yfKgSBMJiFTkWhwIxahOSVxZUFq369rXCOrZ1vuCJ/yGn6ravNFlP2PRoGIB3SVujrz3gFBcdQTXVwKpkvNzeFUyfEw0UgyhKU+DiwJl9Z8Bq7X+urraqmjHL3MgeMsFP+KTMCNB4+gijdSSRqbeS1jxBI2iJfQI4hwfnwRbQG330B3k93SQN6Xcpgpj5HOfFLsdGqYrwxJeDTtgYDTFdyJSRiGYkUfx7g/agz7utscUTRFjs8l1v5Q0mh/9GsCA6o/XObMoQysRRpSlOK3JGunpIL/TbWIbebZ0WVUbBd3zI9k1RK5yGuQuw7MN4dfOBz/7aVPcIdK2kAW8O2O+NpHXidFhPPf3d8IIDPVl7jeElshGrRLvxpf+FLbAQ+F3CuRgxrRQefDWrlMUHR3/DNnS1Vcu6Yw+sg8uq7M5bCWqPpPhB9y287gA3h36J7X8RgTASoJPkSwy0ER7WU8JmeieJzUaIZ1oaGkzWp4h4Yx80HW+RE7oPwm6sgqb07e0LfIXB4cl7bT73fnjWi2Yr4dUJE0dXdIvd/2N+5y6Bm8BXAftVpWMokjeo2JATX7t3aYzMFC8qWgETxZ25EdcVCQvbaZlcZfsPFazPUDWbC4MsLIbaxL7huJZx6/smV60aLdwFDBkdy3qF3VOBEk7zN2iJ2374Lj0ybLWSQrvos68e/z8qLYASOj3lIzngpH4X6cGiKrk+nF/iMkfQ7ZgyIUWmttGi810/Zbo+m1qoCod+M0Oi/lQoEqpi88807y+MoPcPfCceWWPg1MIKvZzrik296RqolfsX0Sf74DHLXT1h3j4jv0ZhadzDDrPvCNr5INcLnFQcjY7oGkgOT1YGipvf8N0iM8H0TNMeuyslsbZ3VgVbr5q4posb0c5R5IEE7tlsfn6MzpsdnmrK13hOIvbNvV9BsB7YQPSZguRVfEq0D1LSQdLpo7Xt36N0J781XvzTy7plerJo0rSqCGVNJD6AP16bWTa/YMsg34g3OOMu3a/5MKMj/2n1/d1is0OoYcyplNldSRxOGFYsx/wcfb17zJ4XaDo0x7Por7N4Ik0PzUTAoi/+qI2M7ky/D5Z/dGFDqeBZK8l26dOFqE+k1wb5/cdk1mytC3XvFdryL3Y2Pc5A29a74qQzYs8WWPudKZIT5mi3ozWZUfGrHmeN5muydqHYmXcVq3hBx0cKYtu23eI/oWl1FNX7NTqjnG7OHoFfL8KR/t+uj6dwME9XlvGLB2vWrLzJ/qCX/F9NNcT2mUp1v4/mex2PLV+eUzc9EzoRIjzS3tRb++/a4o2m9i9HeXiwVJygQ15tTnrbgk5LEbDT6Kw/A3TZcTa55kdrbHdXttsnmgIS1UVtHpCt1c4NS4bLsAFegQxoA+bvu/WHdLZChra33zaTY/A8FO9seKnhZSY3vNI8fmAzudFNhzLpYMTvYWIakIOYcYlpqLhrc/uH4075TpsFrv0YlI2+918AIsGuOqqsrYPVc1+nVbxu2DHlCswqJPWh2ikPzEcMMfjrfo5pqLBTVueV6Ip1gnCBc8WIKzn4SuRBdduDcVZr0/kd9JkV7o8UZxY5ewGOJMEr//a4vQe1u8NWt2nHyKNDT3wjMwf3kHRiXQrPfFQ+bykBCLBnqxpvVbOFJ4CQ9qilraN5vozV6smVuMG0D0XBWih4RtjMNkULO/37NJqEup+551/4tXj26c2RY5NhLPK454Xi6eZKDORoVoc5T+619XtLZU3mU5awhP7lCJL6wQzw9wgtjcMHzrwJwbz3sqLN/mxecW7cSrwzVyUQWJ0Ln3e/eAOzNK+r++o3maXUpiowEgyBUWj1mtsJzRR5OKd6Zgk7xlU3ZMke7+bJBgJ+3HiFCRSuRKRog6Sg619qjmeTQjXG0FhWHg6Q+29/nt43f9y2+e9GTrpffDB/ysz0dxxLl90FjnX++yXbKir8gSRQzy59WW7yi1XTW8DY7exmZQuBrTbs59xX57j3fLd2E4R/jzShIZOCo1Eo+HE2v7N+d4rtj7WHYYLmQDzka4uF2DWgoGD6MjQ1d73W+I//6x5w66v/gdQSwMEFAACAAgABl+GSLE0Q2lKAAAAagAAABsAAAB1bml2ZXJzYWwvdW5pdmVyc2FsLnBuZy54bWyzsa/IzVEoSy0qzszPs1Uy1DNQsrfj5bIpKEoty0wtV6gAihnpGUCAkkIlKrc8M6Ukw1bJwtIYIZaRmpmeUWKrZGZuABfUBxoJAFBLAQIAABQAAgAIAAZfhkjNULEa1QUAAFMWAAAdAAAAAAAAAAEAAAAAAAAAAAB1bml2ZXJzYWwvY29tbW9uX21lc3NhZ2VzLmxuZ1BLAQIAABQAAgAIAAZfhkiUakZ2qAQAAOUTAAAnAAAAAAAAAAEAAAAAABAGAAB1bml2ZXJzYWwvZmxhc2hfcHVibGlzaGluZ19zZXR0aW5ncy54bWxQSwECAAAUAAIACAAGX4ZIsvturLgCAABWCgAAIQAAAAAAAAABAAAAAAD9CgAAdW5pdmVyc2FsL2ZsYXNoX3NraW5fc2V0dGluZ3MueG1sUEsBAgAAFAACAAgABl+GSFDCQJV8BAAA9hIAACYAAAAAAAAAAQAAAAAA9A0AAHVuaXZlcnNhbC9odG1sX3B1Ymxpc2hpbmdfc2V0dGluZ3MueG1sUEsBAgAAFAACAAgABl+GSLfoziWPAQAAEAYAAB8AAAAAAAAAAQAAAAAAtBIAAHVuaXZlcnNhbC9odG1sX3NraW5fc2V0dGluZ3MuanNQSwECAAAUAAIACAAGX4ZIPTwv0cEAAADlAQAAGgAAAAAAAAABAAAAAACAFAAAdW5pdmVyc2FsL2kxOG5fcHJlc2V0cy54bWxQSwECAAAUAAIACAAGX4ZIsSPNkmAAAABiAAAAHAAAAAAAAAABAAAAAAB5FQAAdW5pdmVyc2FsL2xvY2FsX3NldHRpbmdzLnhtbFBLAQIAABQAAgAIADuUV0cjtE77+wIAALAIAAAUAAAAAAAAAAEAAAAAABMWAAB1bml2ZXJzYWwvcGxheWVyLnhtbFBLAQIAABQAAgAIAAZfhkivU3u8ogoAAJVIAAApAAAAAAAAAAEAAAAAAEAZAAB1bml2ZXJzYWwvc2tpbl9jdXN0b21pemF0aW9uX3NldHRpbmdzLnhtbFBLAQIAABQAAgAIAAZfhkg99eODXx0AALw8AAAXAAAAAAAAAAAAAAAAACkkAAB1bml2ZXJzYWwvdW5pdmVyc2FsLnBuZ1BLAQIAABQAAgAIAAZfhkixNENpSgAAAGoAAAAbAAAAAAAAAAEAAAAAAL1BAAB1bml2ZXJzYWwvdW5pdmVyc2FsLnBuZy54bWxQSwUGAAAAAAsACwBJAwAAQEIAAAAA"/>
  <p:tag name="ISPRING_PRESENTATION_TITLE" val="9.2. Методы работы с клиентами в аптеке"/>
  <p:tag name="ISPRING_ULTRA_SCORM_SLIDE_COUNT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User\Desktop\флэш файлы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272</Words>
  <Application>Microsoft Office PowerPoint</Application>
  <PresentationFormat>Экран (4:3)</PresentationFormat>
  <Paragraphs>109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Алгоритм обслуживания покупателя</vt:lpstr>
      <vt:lpstr>Этапы продаж в аптеке и установление личного контакта </vt:lpstr>
      <vt:lpstr> Последовательность этапов продажи: </vt:lpstr>
      <vt:lpstr>Установление личного контакта.</vt:lpstr>
      <vt:lpstr>Способы установления личного контакта: </vt:lpstr>
      <vt:lpstr> Способы установления личного контакта: </vt:lpstr>
      <vt:lpstr>Обстоятельства, препятствующие быстрому установлению контакта с посетителем аптеки: </vt:lpstr>
      <vt:lpstr>Презентация товара </vt:lpstr>
      <vt:lpstr>Перевод свойств препарата в преимущества и выгоду для покупателя. </vt:lpstr>
      <vt:lpstr>Преодоление возражений </vt:lpstr>
      <vt:lpstr>Инструменты позволяющие успешно работать с возражениями </vt:lpstr>
      <vt:lpstr>Наиболее типичные виды возражений. </vt:lpstr>
      <vt:lpstr>Способы завершения продажи. </vt:lpstr>
      <vt:lpstr> Завершение продажи в аптеке 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9.2. Методы работы с клиентами в аптеке</dc:title>
  <dc:creator>Серик</dc:creator>
  <cp:lastModifiedBy>Admin</cp:lastModifiedBy>
  <cp:revision>26</cp:revision>
  <dcterms:created xsi:type="dcterms:W3CDTF">2013-02-06T07:58:59Z</dcterms:created>
  <dcterms:modified xsi:type="dcterms:W3CDTF">2021-03-25T17:43:33Z</dcterms:modified>
</cp:coreProperties>
</file>