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8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56" d="100"/>
          <a:sy n="56" d="100"/>
        </p:scale>
        <p:origin x="96" y="1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CBC77F-0C0B-112D-CB92-EB604E1DF7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Правописание гласных в корне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9CB911B-D7D1-DC9F-403A-39CF919F38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Практика 16</a:t>
            </a:r>
          </a:p>
        </p:txBody>
      </p:sp>
    </p:spTree>
    <p:extLst>
      <p:ext uri="{BB962C8B-B14F-4D97-AF65-F5344CB8AC3E}">
        <p14:creationId xmlns:p14="http://schemas.microsoft.com/office/powerpoint/2010/main" val="3862260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A5789-0B84-D7A6-E0D5-5838FBA5E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465558-EBD0-29E8-2ECA-68FD165D39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970277"/>
            <a:ext cx="10363826" cy="4085466"/>
          </a:xfrm>
        </p:spPr>
        <p:txBody>
          <a:bodyPr>
            <a:normAutofit/>
          </a:bodyPr>
          <a:lstStyle/>
          <a:p>
            <a:pPr algn="just"/>
            <a:r>
              <a:rPr lang="ru-RU" sz="3200" b="1" cap="none" dirty="0"/>
              <a:t>Вставьте пропущенные буквы. </a:t>
            </a:r>
          </a:p>
          <a:p>
            <a:pPr algn="just"/>
            <a:r>
              <a:rPr lang="ru-RU" sz="3200" cap="none" dirty="0" err="1"/>
              <a:t>Обн</a:t>
            </a:r>
            <a:r>
              <a:rPr lang="ru-RU" sz="3200" cap="none" dirty="0"/>
              <a:t>..мать, </a:t>
            </a:r>
            <a:r>
              <a:rPr lang="ru-RU" sz="3200" cap="none" dirty="0" err="1"/>
              <a:t>зан</a:t>
            </a:r>
            <a:r>
              <a:rPr lang="ru-RU" sz="3200" cap="none" dirty="0"/>
              <a:t>..мать, прим..</a:t>
            </a:r>
            <a:r>
              <a:rPr lang="ru-RU" sz="3200" cap="none" dirty="0" err="1"/>
              <a:t>нать</a:t>
            </a:r>
            <a:r>
              <a:rPr lang="ru-RU" sz="3200" cap="none" dirty="0"/>
              <a:t>, </a:t>
            </a:r>
            <a:r>
              <a:rPr lang="ru-RU" sz="3200" cap="none" dirty="0" err="1"/>
              <a:t>вз</a:t>
            </a:r>
            <a:r>
              <a:rPr lang="ru-RU" sz="3200" cap="none" dirty="0"/>
              <a:t>..мать, </a:t>
            </a:r>
            <a:r>
              <a:rPr lang="ru-RU" sz="3200" cap="none" dirty="0" err="1"/>
              <a:t>отн</a:t>
            </a:r>
            <a:r>
              <a:rPr lang="ru-RU" sz="3200" cap="none" dirty="0"/>
              <a:t>..мать, </a:t>
            </a:r>
            <a:r>
              <a:rPr lang="ru-RU" sz="3200" cap="none" dirty="0" err="1"/>
              <a:t>перен..мать</a:t>
            </a:r>
            <a:r>
              <a:rPr lang="ru-RU" sz="3200" cap="none" dirty="0"/>
              <a:t>, </a:t>
            </a:r>
            <a:r>
              <a:rPr lang="ru-RU" sz="3200" cap="none" dirty="0" err="1"/>
              <a:t>вн</a:t>
            </a:r>
            <a:r>
              <a:rPr lang="ru-RU" sz="3200" cap="none" dirty="0"/>
              <a:t>..мать,</a:t>
            </a:r>
            <a:r>
              <a:rPr lang="ru-RU" sz="3200" cap="none" dirty="0" err="1"/>
              <a:t>пож</a:t>
            </a:r>
            <a:r>
              <a:rPr lang="ru-RU" sz="3200" cap="none" dirty="0"/>
              <a:t>..</a:t>
            </a:r>
            <a:r>
              <a:rPr lang="ru-RU" sz="3200" cap="none" dirty="0" err="1"/>
              <a:t>нать</a:t>
            </a:r>
            <a:r>
              <a:rPr lang="ru-RU" sz="3200" cap="none" dirty="0"/>
              <a:t>, </a:t>
            </a:r>
            <a:r>
              <a:rPr lang="ru-RU" sz="3200" cap="none" dirty="0" err="1"/>
              <a:t>разм</a:t>
            </a:r>
            <a:r>
              <a:rPr lang="ru-RU" sz="3200" cap="none" dirty="0"/>
              <a:t>..</a:t>
            </a:r>
            <a:r>
              <a:rPr lang="ru-RU" sz="3200" cap="none" dirty="0" err="1"/>
              <a:t>нать</a:t>
            </a:r>
            <a:r>
              <a:rPr lang="ru-RU" sz="3200" cap="none" dirty="0"/>
              <a:t>, </a:t>
            </a:r>
            <a:r>
              <a:rPr lang="ru-RU" sz="3200" cap="none" dirty="0" err="1"/>
              <a:t>зач</a:t>
            </a:r>
            <a:r>
              <a:rPr lang="ru-RU" sz="3200" cap="none" dirty="0"/>
              <a:t>..</a:t>
            </a:r>
            <a:r>
              <a:rPr lang="ru-RU" sz="3200" cap="none" dirty="0" err="1"/>
              <a:t>нать</a:t>
            </a:r>
            <a:r>
              <a:rPr lang="ru-RU" sz="3200" cap="non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6924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402368-40B5-E4D3-550E-46BC8A42A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0"/>
            <a:ext cx="10364451" cy="1066801"/>
          </a:xfrm>
        </p:spPr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771E08-5BEC-61ED-1EC6-4B851131D1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66801"/>
            <a:ext cx="10363826" cy="5558285"/>
          </a:xfrm>
        </p:spPr>
        <p:txBody>
          <a:bodyPr>
            <a:normAutofit/>
          </a:bodyPr>
          <a:lstStyle/>
          <a:p>
            <a:pPr algn="just"/>
            <a:r>
              <a:rPr lang="ru-RU" sz="2800" b="1" i="0" cap="none" dirty="0">
                <a:effectLst/>
                <a:latin typeface="jost"/>
              </a:rPr>
              <a:t>Запишите глаголы, вставляя пропущенные буквы и выделяя корни. </a:t>
            </a:r>
          </a:p>
          <a:p>
            <a:pPr algn="just"/>
            <a:r>
              <a:rPr lang="ru-RU" sz="2800" b="0" i="0" cap="none" dirty="0">
                <a:effectLst/>
                <a:latin typeface="jost"/>
              </a:rPr>
              <a:t>1. </a:t>
            </a:r>
            <a:r>
              <a:rPr lang="ru-RU" sz="2800" b="0" i="0" cap="none" dirty="0" err="1">
                <a:effectLst/>
                <a:latin typeface="jost"/>
              </a:rPr>
              <a:t>Выкр</a:t>
            </a:r>
            <a:r>
              <a:rPr lang="ru-RU" sz="2800" b="0" i="0" cap="none" dirty="0">
                <a:effectLst/>
                <a:latin typeface="jost"/>
              </a:rPr>
              <a:t>..ить — </a:t>
            </a:r>
            <a:r>
              <a:rPr lang="ru-RU" sz="2800" b="0" i="0" cap="none" dirty="0" err="1">
                <a:effectLst/>
                <a:latin typeface="jost"/>
              </a:rPr>
              <a:t>выкр</a:t>
            </a:r>
            <a:r>
              <a:rPr lang="ru-RU" sz="2800" b="0" i="0" cap="none" dirty="0">
                <a:effectLst/>
                <a:latin typeface="jost"/>
              </a:rPr>
              <a:t>..</a:t>
            </a:r>
            <a:r>
              <a:rPr lang="ru-RU" sz="2800" b="0" i="0" cap="none" dirty="0" err="1">
                <a:effectLst/>
                <a:latin typeface="jost"/>
              </a:rPr>
              <a:t>ивать</a:t>
            </a:r>
            <a:r>
              <a:rPr lang="ru-RU" sz="2800" b="0" i="0" cap="none" dirty="0">
                <a:effectLst/>
                <a:latin typeface="jost"/>
              </a:rPr>
              <a:t>, оп..</a:t>
            </a:r>
            <a:r>
              <a:rPr lang="ru-RU" sz="2800" b="0" i="0" cap="none" dirty="0" err="1">
                <a:effectLst/>
                <a:latin typeface="jost"/>
              </a:rPr>
              <a:t>здать</a:t>
            </a:r>
            <a:r>
              <a:rPr lang="ru-RU" sz="2800" b="0" i="0" cap="none" dirty="0">
                <a:effectLst/>
                <a:latin typeface="jost"/>
              </a:rPr>
              <a:t> — оп..</a:t>
            </a:r>
            <a:r>
              <a:rPr lang="ru-RU" sz="2800" b="0" i="0" cap="none" dirty="0" err="1">
                <a:effectLst/>
                <a:latin typeface="jost"/>
              </a:rPr>
              <a:t>здывать</a:t>
            </a:r>
            <a:r>
              <a:rPr lang="ru-RU" sz="2800" b="0" i="0" cap="none" dirty="0">
                <a:effectLst/>
                <a:latin typeface="jost"/>
              </a:rPr>
              <a:t>, </a:t>
            </a:r>
            <a:r>
              <a:rPr lang="ru-RU" sz="2800" b="0" i="0" cap="none" dirty="0" err="1">
                <a:effectLst/>
                <a:latin typeface="jost"/>
              </a:rPr>
              <a:t>зат</a:t>
            </a:r>
            <a:r>
              <a:rPr lang="ru-RU" sz="2800" b="0" i="0" cap="none" dirty="0">
                <a:effectLst/>
                <a:latin typeface="jost"/>
              </a:rPr>
              <a:t>..</a:t>
            </a:r>
            <a:r>
              <a:rPr lang="ru-RU" sz="2800" b="0" i="0" cap="none" dirty="0" err="1">
                <a:effectLst/>
                <a:latin typeface="jost"/>
              </a:rPr>
              <a:t>птать</a:t>
            </a:r>
            <a:r>
              <a:rPr lang="ru-RU" sz="2800" b="0" i="0" cap="none" dirty="0">
                <a:effectLst/>
                <a:latin typeface="jost"/>
              </a:rPr>
              <a:t> — затаптывать, раздвоить — раздваивать, </a:t>
            </a:r>
            <a:r>
              <a:rPr lang="ru-RU" sz="2800" b="0" i="0" cap="none" dirty="0" err="1">
                <a:effectLst/>
                <a:latin typeface="jost"/>
              </a:rPr>
              <a:t>усв</a:t>
            </a:r>
            <a:r>
              <a:rPr lang="ru-RU" sz="2800" b="0" i="0" cap="none" dirty="0">
                <a:effectLst/>
                <a:latin typeface="jost"/>
              </a:rPr>
              <a:t>..ить — </a:t>
            </a:r>
            <a:r>
              <a:rPr lang="ru-RU" sz="2800" b="0" i="0" cap="none" dirty="0" err="1">
                <a:effectLst/>
                <a:latin typeface="jost"/>
              </a:rPr>
              <a:t>усв</a:t>
            </a:r>
            <a:r>
              <a:rPr lang="ru-RU" sz="2800" b="0" i="0" cap="none" dirty="0">
                <a:effectLst/>
                <a:latin typeface="jost"/>
              </a:rPr>
              <a:t>..</a:t>
            </a:r>
            <a:r>
              <a:rPr lang="ru-RU" sz="2800" b="0" i="0" cap="none" dirty="0" err="1">
                <a:effectLst/>
                <a:latin typeface="jost"/>
              </a:rPr>
              <a:t>ивать</a:t>
            </a:r>
            <a:r>
              <a:rPr lang="ru-RU" sz="2800" b="0" i="0" cap="none" dirty="0">
                <a:effectLst/>
                <a:latin typeface="jost"/>
              </a:rPr>
              <a:t>, осп..</a:t>
            </a:r>
            <a:r>
              <a:rPr lang="ru-RU" sz="2800" b="0" i="0" cap="none" dirty="0" err="1">
                <a:effectLst/>
                <a:latin typeface="jost"/>
              </a:rPr>
              <a:t>рить</a:t>
            </a:r>
            <a:r>
              <a:rPr lang="ru-RU" sz="2800" b="0" i="0" cap="none" dirty="0">
                <a:effectLst/>
                <a:latin typeface="jost"/>
              </a:rPr>
              <a:t> — осп..</a:t>
            </a:r>
            <a:r>
              <a:rPr lang="ru-RU" sz="2800" b="0" i="0" cap="none" dirty="0" err="1">
                <a:effectLst/>
                <a:latin typeface="jost"/>
              </a:rPr>
              <a:t>ривать</a:t>
            </a:r>
            <a:r>
              <a:rPr lang="ru-RU" sz="2800" b="0" i="0" cap="none" dirty="0">
                <a:effectLst/>
                <a:latin typeface="jost"/>
              </a:rPr>
              <a:t>, задобрить — задабривать, накопить — накапливать.</a:t>
            </a:r>
          </a:p>
          <a:p>
            <a:pPr algn="just"/>
            <a:r>
              <a:rPr lang="ru-RU" sz="2800" b="0" i="0" cap="none" dirty="0">
                <a:effectLst/>
                <a:latin typeface="jost"/>
              </a:rPr>
              <a:t>2. Обусловить — обусловливать, уполномочить — уполномочивать, </a:t>
            </a:r>
            <a:r>
              <a:rPr lang="ru-RU" sz="2800" b="0" i="0" cap="none" dirty="0" err="1">
                <a:effectLst/>
                <a:latin typeface="jost"/>
              </a:rPr>
              <a:t>сосредот</a:t>
            </a:r>
            <a:r>
              <a:rPr lang="ru-RU" sz="2800" b="0" i="0" cap="none" dirty="0">
                <a:effectLst/>
                <a:latin typeface="jost"/>
              </a:rPr>
              <a:t>..</a:t>
            </a:r>
            <a:r>
              <a:rPr lang="ru-RU" sz="2800" b="0" i="0" cap="none" dirty="0" err="1">
                <a:effectLst/>
                <a:latin typeface="jost"/>
              </a:rPr>
              <a:t>чить</a:t>
            </a:r>
            <a:r>
              <a:rPr lang="ru-RU" sz="2800" b="0" i="0" cap="none" dirty="0">
                <a:effectLst/>
                <a:latin typeface="jost"/>
              </a:rPr>
              <a:t> — сосредоточивать, </a:t>
            </a:r>
            <a:r>
              <a:rPr lang="ru-RU" sz="2800" b="0" i="0" cap="none" dirty="0" err="1">
                <a:effectLst/>
                <a:latin typeface="jost"/>
              </a:rPr>
              <a:t>упр</a:t>
            </a:r>
            <a:r>
              <a:rPr lang="ru-RU" sz="2800" b="0" i="0" cap="none" dirty="0">
                <a:effectLst/>
                <a:latin typeface="jost"/>
              </a:rPr>
              <a:t>..</a:t>
            </a:r>
            <a:r>
              <a:rPr lang="ru-RU" sz="2800" b="0" i="0" cap="none" dirty="0" err="1">
                <a:effectLst/>
                <a:latin typeface="jost"/>
              </a:rPr>
              <a:t>чить</a:t>
            </a:r>
            <a:r>
              <a:rPr lang="ru-RU" sz="2800" b="0" i="0" cap="none" dirty="0">
                <a:effectLst/>
                <a:latin typeface="jost"/>
              </a:rPr>
              <a:t> — </a:t>
            </a:r>
            <a:r>
              <a:rPr lang="ru-RU" sz="2800" b="0" i="0" cap="none" dirty="0" err="1">
                <a:effectLst/>
                <a:latin typeface="jost"/>
              </a:rPr>
              <a:t>упр</a:t>
            </a:r>
            <a:r>
              <a:rPr lang="ru-RU" sz="2800" b="0" i="0" cap="none" dirty="0">
                <a:effectLst/>
                <a:latin typeface="jost"/>
              </a:rPr>
              <a:t>..</a:t>
            </a:r>
            <a:r>
              <a:rPr lang="ru-RU" sz="2800" b="0" i="0" cap="none" dirty="0" err="1">
                <a:effectLst/>
                <a:latin typeface="jost"/>
              </a:rPr>
              <a:t>чивать</a:t>
            </a:r>
            <a:r>
              <a:rPr lang="ru-RU" sz="2800" b="0" i="0" cap="none" dirty="0">
                <a:effectLst/>
                <a:latin typeface="jost"/>
              </a:rPr>
              <a:t>, </a:t>
            </a:r>
            <a:r>
              <a:rPr lang="ru-RU" sz="2800" b="0" i="0" cap="none" dirty="0" err="1">
                <a:effectLst/>
                <a:latin typeface="jost"/>
              </a:rPr>
              <a:t>уск</a:t>
            </a:r>
            <a:r>
              <a:rPr lang="ru-RU" sz="2800" b="0" i="0" cap="none" dirty="0">
                <a:effectLst/>
                <a:latin typeface="jost"/>
              </a:rPr>
              <a:t>..</a:t>
            </a:r>
            <a:r>
              <a:rPr lang="ru-RU" sz="2800" b="0" i="0" cap="none" dirty="0" err="1">
                <a:effectLst/>
                <a:latin typeface="jost"/>
              </a:rPr>
              <a:t>рить</a:t>
            </a:r>
            <a:r>
              <a:rPr lang="ru-RU" sz="2800" b="0" i="0" cap="none" dirty="0">
                <a:effectLst/>
                <a:latin typeface="jost"/>
              </a:rPr>
              <a:t> — </a:t>
            </a:r>
            <a:r>
              <a:rPr lang="ru-RU" sz="2800" b="0" i="0" cap="none" dirty="0" err="1">
                <a:effectLst/>
                <a:latin typeface="jost"/>
              </a:rPr>
              <a:t>уск</a:t>
            </a:r>
            <a:r>
              <a:rPr lang="ru-RU" sz="2800" b="0" i="0" cap="none" dirty="0">
                <a:effectLst/>
                <a:latin typeface="jost"/>
              </a:rPr>
              <a:t>..</a:t>
            </a:r>
            <a:r>
              <a:rPr lang="ru-RU" sz="2800" b="0" i="0" cap="none" dirty="0" err="1">
                <a:effectLst/>
                <a:latin typeface="jost"/>
              </a:rPr>
              <a:t>ривать</a:t>
            </a:r>
            <a:r>
              <a:rPr lang="ru-RU" sz="2800" b="0" i="0" cap="none" dirty="0">
                <a:effectLst/>
                <a:latin typeface="jost"/>
              </a:rPr>
              <a:t>, </a:t>
            </a:r>
            <a:r>
              <a:rPr lang="ru-RU" sz="2800" b="0" i="0" cap="none" dirty="0" err="1">
                <a:effectLst/>
                <a:latin typeface="jost"/>
              </a:rPr>
              <a:t>опоз</a:t>
            </a:r>
            <a:r>
              <a:rPr lang="ru-RU" sz="2800" b="0" i="0" cap="none" dirty="0">
                <a:effectLst/>
                <a:latin typeface="jost"/>
              </a:rPr>
              <a:t>..</a:t>
            </a:r>
            <a:r>
              <a:rPr lang="ru-RU" sz="2800" b="0" i="0" cap="none" dirty="0" err="1">
                <a:effectLst/>
                <a:latin typeface="jost"/>
              </a:rPr>
              <a:t>рить</a:t>
            </a:r>
            <a:r>
              <a:rPr lang="ru-RU" sz="2800" b="0" i="0" cap="none" dirty="0">
                <a:effectLst/>
                <a:latin typeface="jost"/>
              </a:rPr>
              <a:t> — </a:t>
            </a:r>
            <a:r>
              <a:rPr lang="ru-RU" sz="2800" b="0" i="0" cap="none" dirty="0" err="1">
                <a:effectLst/>
                <a:latin typeface="jost"/>
              </a:rPr>
              <a:t>опоз</a:t>
            </a:r>
            <a:r>
              <a:rPr lang="ru-RU" sz="2800" b="0" i="0" cap="none" dirty="0">
                <a:effectLst/>
                <a:latin typeface="jost"/>
              </a:rPr>
              <a:t>..</a:t>
            </a:r>
            <a:r>
              <a:rPr lang="ru-RU" sz="2800" b="0" i="0" cap="none" dirty="0" err="1">
                <a:effectLst/>
                <a:latin typeface="jost"/>
              </a:rPr>
              <a:t>ривать</a:t>
            </a:r>
            <a:r>
              <a:rPr lang="ru-RU" sz="2800" b="0" i="0" cap="none" dirty="0">
                <a:effectLst/>
                <a:latin typeface="jost"/>
              </a:rPr>
              <a:t>, </a:t>
            </a:r>
            <a:r>
              <a:rPr lang="ru-RU" sz="2800" b="0" i="0" cap="none" dirty="0" err="1">
                <a:effectLst/>
                <a:latin typeface="jost"/>
              </a:rPr>
              <a:t>подзад</a:t>
            </a:r>
            <a:r>
              <a:rPr lang="ru-RU" sz="2800" b="0" i="0" cap="none" dirty="0">
                <a:effectLst/>
                <a:latin typeface="jost"/>
              </a:rPr>
              <a:t>..</a:t>
            </a:r>
            <a:r>
              <a:rPr lang="ru-RU" sz="2800" b="0" i="0" cap="none" dirty="0" err="1">
                <a:effectLst/>
                <a:latin typeface="jost"/>
              </a:rPr>
              <a:t>рить</a:t>
            </a:r>
            <a:r>
              <a:rPr lang="ru-RU" sz="2800" b="0" i="0" cap="none" dirty="0">
                <a:effectLst/>
                <a:latin typeface="jost"/>
              </a:rPr>
              <a:t> — </a:t>
            </a:r>
            <a:r>
              <a:rPr lang="ru-RU" sz="2800" b="0" i="0" cap="none" dirty="0" err="1">
                <a:effectLst/>
                <a:latin typeface="jost"/>
              </a:rPr>
              <a:t>подзад</a:t>
            </a:r>
            <a:r>
              <a:rPr lang="ru-RU" sz="2800" b="0" i="0" cap="none" dirty="0">
                <a:effectLst/>
                <a:latin typeface="jost"/>
              </a:rPr>
              <a:t>..</a:t>
            </a:r>
            <a:r>
              <a:rPr lang="ru-RU" sz="2800" b="0" i="0" cap="none" dirty="0" err="1">
                <a:effectLst/>
                <a:latin typeface="jost"/>
              </a:rPr>
              <a:t>ривать</a:t>
            </a:r>
            <a:r>
              <a:rPr lang="ru-RU" sz="2800" b="0" i="0" cap="none" dirty="0">
                <a:effectLst/>
                <a:latin typeface="jost"/>
              </a:rPr>
              <a:t>.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4644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474344-B91E-F7B7-AA90-97F08E419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0"/>
            <a:ext cx="10364451" cy="1596177"/>
          </a:xfrm>
        </p:spPr>
        <p:txBody>
          <a:bodyPr/>
          <a:lstStyle/>
          <a:p>
            <a:r>
              <a:rPr lang="ru-RU" dirty="0"/>
              <a:t>Правописание корней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017247-6FC5-4D22-06F6-990C85D9C3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069675"/>
            <a:ext cx="10363826" cy="54863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b="1" cap="none" dirty="0"/>
              <a:t>1 Проверяемые и непроверяемые безударные гласные в корне слова</a:t>
            </a:r>
          </a:p>
          <a:p>
            <a:pPr algn="just"/>
            <a:r>
              <a:rPr lang="ru-RU" sz="2800" cap="none" dirty="0"/>
              <a:t>В безударных слогах гласные пишутся так, как они произносятся под ударением. Например: </a:t>
            </a:r>
            <a:r>
              <a:rPr lang="ru-RU" sz="2800" i="1" cap="none" dirty="0"/>
              <a:t>примирять поссорившихся – примерять туфли.</a:t>
            </a:r>
          </a:p>
          <a:p>
            <a:pPr algn="just"/>
            <a:r>
              <a:rPr lang="ru-RU" sz="2800" cap="none" dirty="0"/>
              <a:t>Написание безударной гласной проверяется путем подбора родственных слов или форм слова, в которых эта гласная стоит в ударной позиции. Например: </a:t>
            </a:r>
            <a:r>
              <a:rPr lang="ru-RU" sz="2800" i="1" cap="none" dirty="0"/>
              <a:t>примирять – мир, примерять – мера.</a:t>
            </a:r>
          </a:p>
          <a:p>
            <a:pPr algn="just"/>
            <a:r>
              <a:rPr lang="ru-RU" sz="2800" cap="none" dirty="0"/>
              <a:t>Если написание безударной гласной в корне слова нельзя проверить подбором родственных слов или изменением формы слова, то написание слова следует запомнить. Например: </a:t>
            </a:r>
            <a:r>
              <a:rPr lang="ru-RU" sz="2800" i="1" cap="none" dirty="0"/>
              <a:t>вагон, винегрет, палисадник, экзамен</a:t>
            </a:r>
            <a:r>
              <a:rPr lang="ru-RU" sz="2800" cap="non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301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3739BC-BCFE-180F-161A-44375DA60D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396816"/>
            <a:ext cx="10363826" cy="5842668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cap="none" dirty="0"/>
              <a:t>2 Чередующиеся гласные в корне слова</a:t>
            </a:r>
          </a:p>
          <a:p>
            <a:pPr algn="just"/>
            <a:r>
              <a:rPr lang="ru-RU" sz="2800" cap="none" dirty="0"/>
              <a:t>Написание чередующихся гласных </a:t>
            </a:r>
            <a:r>
              <a:rPr lang="ru-RU" sz="2800" b="1" cap="none" dirty="0"/>
              <a:t>а/о, е/и, а(я)/им, а(я)/ин</a:t>
            </a:r>
            <a:r>
              <a:rPr lang="ru-RU" sz="2800" cap="none" dirty="0"/>
              <a:t> в корне слова может зависеть: 1) от суффикса, следующего за корнем; 2) от ударения; 3) от буквы, следующей за гласной; 4) от значения слова.</a:t>
            </a:r>
          </a:p>
          <a:p>
            <a:pPr algn="just"/>
            <a:r>
              <a:rPr lang="ru-RU" sz="2800" cap="none" dirty="0"/>
              <a:t>1) В корнях </a:t>
            </a:r>
            <a:r>
              <a:rPr lang="ru-RU" sz="2800" b="1" cap="none" dirty="0" err="1"/>
              <a:t>бир</a:t>
            </a:r>
            <a:r>
              <a:rPr lang="ru-RU" sz="2800" b="1" cap="none" dirty="0"/>
              <a:t>/</a:t>
            </a:r>
            <a:r>
              <a:rPr lang="ru-RU" sz="2800" b="1" cap="none" dirty="0" err="1"/>
              <a:t>бер</a:t>
            </a:r>
            <a:r>
              <a:rPr lang="ru-RU" sz="2800" b="1" cap="none" dirty="0"/>
              <a:t>, </a:t>
            </a:r>
            <a:r>
              <a:rPr lang="ru-RU" sz="2800" b="1" cap="none" dirty="0" err="1"/>
              <a:t>блист</a:t>
            </a:r>
            <a:r>
              <a:rPr lang="ru-RU" sz="2800" b="1" cap="none" dirty="0"/>
              <a:t>/</a:t>
            </a:r>
            <a:r>
              <a:rPr lang="ru-RU" sz="2800" b="1" cap="none" dirty="0" err="1"/>
              <a:t>блест</a:t>
            </a:r>
            <a:r>
              <a:rPr lang="ru-RU" sz="2800" b="1" cap="none" dirty="0"/>
              <a:t>, </a:t>
            </a:r>
            <a:r>
              <a:rPr lang="ru-RU" sz="2800" b="1" cap="none" dirty="0" err="1"/>
              <a:t>дир</a:t>
            </a:r>
            <a:r>
              <a:rPr lang="ru-RU" sz="2800" b="1" cap="none" dirty="0"/>
              <a:t>/дер, жиг/жег, мир/мер, пир/пер, </a:t>
            </a:r>
            <a:r>
              <a:rPr lang="ru-RU" sz="2800" b="1" cap="none" dirty="0" err="1"/>
              <a:t>стил</a:t>
            </a:r>
            <a:r>
              <a:rPr lang="ru-RU" sz="2800" b="1" cap="none" dirty="0"/>
              <a:t>/стел, тир/тер, чит/чет</a:t>
            </a:r>
            <a:r>
              <a:rPr lang="ru-RU" sz="2800" cap="none" dirty="0"/>
              <a:t> пишется </a:t>
            </a:r>
            <a:r>
              <a:rPr lang="ru-RU" sz="2800" b="1" cap="none" dirty="0"/>
              <a:t>и</a:t>
            </a:r>
            <a:r>
              <a:rPr lang="ru-RU" sz="2800" cap="none" dirty="0"/>
              <a:t>, если за корнем следует суффикс </a:t>
            </a:r>
            <a:r>
              <a:rPr lang="ru-RU" sz="2800" b="1" cap="none" dirty="0"/>
              <a:t>а</a:t>
            </a:r>
            <a:r>
              <a:rPr lang="ru-RU" sz="2800" cap="none" dirty="0"/>
              <a:t>, в остальных случаях – </a:t>
            </a:r>
            <a:r>
              <a:rPr lang="ru-RU" sz="2800" b="1" cap="none" dirty="0"/>
              <a:t>е</a:t>
            </a:r>
            <a:r>
              <a:rPr lang="ru-RU" sz="2800" cap="none" dirty="0"/>
              <a:t>. Исключения – </a:t>
            </a:r>
            <a:r>
              <a:rPr lang="ru-RU" sz="2800" i="1" cap="none" dirty="0"/>
              <a:t>сочетать, сочетание, чета</a:t>
            </a:r>
            <a:r>
              <a:rPr lang="ru-RU" sz="2800" cap="none" dirty="0"/>
              <a:t>.</a:t>
            </a:r>
          </a:p>
          <a:p>
            <a:pPr algn="just"/>
            <a:r>
              <a:rPr lang="ru-RU" sz="2800" cap="none" dirty="0"/>
              <a:t>В корнях с чередующимися </a:t>
            </a:r>
            <a:r>
              <a:rPr lang="ru-RU" sz="2800" b="1" cap="none" dirty="0"/>
              <a:t>а(я)/им, а(я)/ин</a:t>
            </a:r>
            <a:r>
              <a:rPr lang="ru-RU" sz="2800" cap="none" dirty="0"/>
              <a:t> пишутся </a:t>
            </a:r>
            <a:r>
              <a:rPr lang="ru-RU" sz="2800" b="1" cap="none" dirty="0"/>
              <a:t>ин/им</a:t>
            </a:r>
            <a:r>
              <a:rPr lang="ru-RU" sz="2800" cap="none" dirty="0"/>
              <a:t>, если дальше идет суффикс </a:t>
            </a:r>
            <a:r>
              <a:rPr lang="ru-RU" sz="2800" b="1" cap="none" dirty="0"/>
              <a:t>а.</a:t>
            </a:r>
            <a:endParaRPr lang="ru-RU" sz="2800" cap="none" dirty="0"/>
          </a:p>
          <a:p>
            <a:pPr algn="just"/>
            <a:r>
              <a:rPr lang="ru-RU" sz="2800" cap="none" dirty="0"/>
              <a:t>В корнях </a:t>
            </a:r>
            <a:r>
              <a:rPr lang="ru-RU" sz="2800" b="1" cap="none" dirty="0" err="1"/>
              <a:t>кас</a:t>
            </a:r>
            <a:r>
              <a:rPr lang="ru-RU" sz="2800" b="1" cap="none" dirty="0"/>
              <a:t>/кос, лаг/лож</a:t>
            </a:r>
            <a:r>
              <a:rPr lang="ru-RU" sz="2800" cap="none" dirty="0"/>
              <a:t> пишется </a:t>
            </a:r>
            <a:r>
              <a:rPr lang="ru-RU" sz="2800" b="1" cap="none" dirty="0"/>
              <a:t>а</a:t>
            </a:r>
            <a:r>
              <a:rPr lang="ru-RU" sz="2800" cap="none" dirty="0"/>
              <a:t>, если за корнем следует суффикс </a:t>
            </a:r>
            <a:r>
              <a:rPr lang="ru-RU" sz="2800" b="1" cap="none" dirty="0"/>
              <a:t>а</a:t>
            </a:r>
            <a:r>
              <a:rPr lang="ru-RU" sz="2800" cap="none" dirty="0"/>
              <a:t>, в остальных случаях – </a:t>
            </a:r>
            <a:r>
              <a:rPr lang="ru-RU" sz="2800" b="1" cap="none" dirty="0"/>
              <a:t>о</a:t>
            </a:r>
            <a:r>
              <a:rPr lang="ru-RU" sz="2800" cap="non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338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A434F7-D041-7790-534C-B443E57DF62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431322"/>
            <a:ext cx="10363826" cy="580816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b="1" cap="none" dirty="0"/>
              <a:t>2 Чередующиеся гласные в корне слова</a:t>
            </a:r>
          </a:p>
          <a:p>
            <a:pPr algn="just"/>
            <a:r>
              <a:rPr lang="ru-RU" sz="2800" cap="none" dirty="0"/>
              <a:t>2) В корнях </a:t>
            </a:r>
            <a:r>
              <a:rPr lang="ru-RU" sz="2800" b="1" cap="none" dirty="0" err="1"/>
              <a:t>гар</a:t>
            </a:r>
            <a:r>
              <a:rPr lang="ru-RU" sz="2800" b="1" cap="none" dirty="0"/>
              <a:t>/гор</a:t>
            </a:r>
            <a:r>
              <a:rPr lang="ru-RU" sz="2800" cap="none" dirty="0"/>
              <a:t> под ударением пишется </a:t>
            </a:r>
            <a:r>
              <a:rPr lang="ru-RU" sz="2800" b="1" cap="none" dirty="0"/>
              <a:t>А</a:t>
            </a:r>
            <a:r>
              <a:rPr lang="ru-RU" sz="2800" cap="none" dirty="0"/>
              <a:t>, без ударения – </a:t>
            </a:r>
            <a:r>
              <a:rPr lang="ru-RU" sz="2800" b="1" cap="none" dirty="0"/>
              <a:t>О</a:t>
            </a:r>
            <a:r>
              <a:rPr lang="ru-RU" sz="2800" cap="none" dirty="0"/>
              <a:t>.</a:t>
            </a:r>
          </a:p>
          <a:p>
            <a:pPr algn="just"/>
            <a:r>
              <a:rPr lang="ru-RU" sz="2800" cap="none" dirty="0"/>
              <a:t>В корнях </a:t>
            </a:r>
            <a:r>
              <a:rPr lang="ru-RU" sz="2800" b="1" cap="none" dirty="0" err="1"/>
              <a:t>зар</a:t>
            </a:r>
            <a:r>
              <a:rPr lang="ru-RU" sz="2800" b="1" cap="none" dirty="0"/>
              <a:t>\</a:t>
            </a:r>
            <a:r>
              <a:rPr lang="ru-RU" sz="2800" b="1" cap="none" dirty="0" err="1"/>
              <a:t>зор</a:t>
            </a:r>
            <a:r>
              <a:rPr lang="ru-RU" sz="2800" cap="none" dirty="0"/>
              <a:t> – без ударения пишется </a:t>
            </a:r>
            <a:r>
              <a:rPr lang="ru-RU" sz="2800" b="1" cap="none" dirty="0"/>
              <a:t>а</a:t>
            </a:r>
            <a:r>
              <a:rPr lang="ru-RU" sz="2800" cap="none" dirty="0"/>
              <a:t>, под ударением </a:t>
            </a:r>
            <a:r>
              <a:rPr lang="ru-RU" sz="2800" b="1" cap="none" dirty="0"/>
              <a:t>а</a:t>
            </a:r>
            <a:r>
              <a:rPr lang="ru-RU" sz="2800" cap="none" dirty="0"/>
              <a:t> или </a:t>
            </a:r>
            <a:r>
              <a:rPr lang="ru-RU" sz="2800" b="1" cap="none" dirty="0"/>
              <a:t>о</a:t>
            </a:r>
            <a:r>
              <a:rPr lang="ru-RU" sz="2800" cap="none" dirty="0"/>
              <a:t> в соответствии с произношением: </a:t>
            </a:r>
            <a:r>
              <a:rPr lang="ru-RU" sz="2800" i="1" cap="none" dirty="0"/>
              <a:t>заря, зарница – зори, зарево</a:t>
            </a:r>
            <a:r>
              <a:rPr lang="ru-RU" sz="2800" cap="none" dirty="0"/>
              <a:t>. Исключение – </a:t>
            </a:r>
            <a:r>
              <a:rPr lang="ru-RU" sz="2800" i="1" cap="none" dirty="0"/>
              <a:t>зоревать</a:t>
            </a:r>
            <a:r>
              <a:rPr lang="ru-RU" sz="2800" cap="none" dirty="0"/>
              <a:t>.</a:t>
            </a:r>
          </a:p>
          <a:p>
            <a:pPr algn="just"/>
            <a:r>
              <a:rPr lang="ru-RU" sz="2800" cap="none" dirty="0"/>
              <a:t>В корнях </a:t>
            </a:r>
            <a:r>
              <a:rPr lang="ru-RU" sz="2800" b="1" cap="none" dirty="0"/>
              <a:t>клан/клон, </a:t>
            </a:r>
            <a:r>
              <a:rPr lang="ru-RU" sz="2800" b="1" cap="none" dirty="0" err="1"/>
              <a:t>твар</a:t>
            </a:r>
            <a:r>
              <a:rPr lang="ru-RU" sz="2800" b="1" cap="none" dirty="0"/>
              <a:t>/</a:t>
            </a:r>
            <a:r>
              <a:rPr lang="ru-RU" sz="2800" b="1" cap="none" dirty="0" err="1"/>
              <a:t>твор</a:t>
            </a:r>
            <a:r>
              <a:rPr lang="ru-RU" sz="2800" cap="none" dirty="0"/>
              <a:t> в безударном положении пишется </a:t>
            </a:r>
            <a:r>
              <a:rPr lang="ru-RU" sz="2800" b="1" cap="none" dirty="0"/>
              <a:t>о</a:t>
            </a:r>
            <a:r>
              <a:rPr lang="ru-RU" sz="2800" cap="none" dirty="0"/>
              <a:t>, под ударением </a:t>
            </a:r>
            <a:r>
              <a:rPr lang="ru-RU" sz="2800" b="1" cap="none" dirty="0"/>
              <a:t>а</a:t>
            </a:r>
            <a:r>
              <a:rPr lang="ru-RU" sz="2800" cap="none" dirty="0"/>
              <a:t> или </a:t>
            </a:r>
            <a:r>
              <a:rPr lang="ru-RU" sz="2800" b="1" cap="none" dirty="0"/>
              <a:t>о</a:t>
            </a:r>
            <a:r>
              <a:rPr lang="ru-RU" sz="2800" cap="none" dirty="0"/>
              <a:t> в соответствии с произношением. Исключение – </a:t>
            </a:r>
            <a:r>
              <a:rPr lang="ru-RU" sz="2800" i="1" cap="none" dirty="0"/>
              <a:t>утварь</a:t>
            </a:r>
            <a:r>
              <a:rPr lang="ru-RU" sz="2800" cap="none" dirty="0"/>
              <a:t>.</a:t>
            </a:r>
          </a:p>
          <a:p>
            <a:pPr algn="just"/>
            <a:r>
              <a:rPr lang="ru-RU" sz="2800" cap="none" dirty="0"/>
              <a:t>В корнях </a:t>
            </a:r>
            <a:r>
              <a:rPr lang="ru-RU" sz="2800" b="1" cap="none" dirty="0"/>
              <a:t>плав/плов</a:t>
            </a:r>
            <a:r>
              <a:rPr lang="ru-RU" sz="2800" cap="none" dirty="0"/>
              <a:t> в безударном положении пишется </a:t>
            </a:r>
            <a:r>
              <a:rPr lang="ru-RU" sz="2800" b="1" cap="none" dirty="0"/>
              <a:t>о</a:t>
            </a:r>
            <a:r>
              <a:rPr lang="ru-RU" sz="2800" cap="none" dirty="0"/>
              <a:t> только в словах – </a:t>
            </a:r>
            <a:r>
              <a:rPr lang="ru-RU" sz="2800" i="1" cap="none" dirty="0"/>
              <a:t>пловец, пловчиха</a:t>
            </a:r>
            <a:r>
              <a:rPr lang="ru-RU" sz="2800" cap="none" dirty="0"/>
              <a:t>; в остальных случаях – </a:t>
            </a:r>
            <a:r>
              <a:rPr lang="ru-RU" sz="2800" b="1" cap="none" dirty="0"/>
              <a:t>а</a:t>
            </a:r>
            <a:r>
              <a:rPr lang="ru-RU" sz="2800" cap="none" dirty="0"/>
              <a:t>: </a:t>
            </a:r>
            <a:r>
              <a:rPr lang="ru-RU" sz="2800" i="1" cap="none" dirty="0"/>
              <a:t>поплавок, плавник</a:t>
            </a:r>
            <a:r>
              <a:rPr lang="ru-RU" sz="2800" cap="non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3166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49BEA89-956D-635E-A735-3B21DD53118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603849"/>
            <a:ext cx="10363826" cy="563563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000" b="1" cap="none" dirty="0"/>
              <a:t>2 Чередующиеся гласные в корне слова</a:t>
            </a:r>
          </a:p>
          <a:p>
            <a:pPr algn="just"/>
            <a:r>
              <a:rPr lang="ru-RU" sz="2800" cap="none" dirty="0"/>
              <a:t>3) В корнях </a:t>
            </a:r>
            <a:r>
              <a:rPr lang="ru-RU" sz="2800" b="1" cap="none" dirty="0" err="1"/>
              <a:t>раст</a:t>
            </a:r>
            <a:r>
              <a:rPr lang="ru-RU" sz="2800" b="1" cap="none" dirty="0"/>
              <a:t>/рос </a:t>
            </a:r>
            <a:r>
              <a:rPr lang="ru-RU" sz="2800" cap="none" dirty="0"/>
              <a:t>пишется </a:t>
            </a:r>
            <a:r>
              <a:rPr lang="ru-RU" sz="2800" b="1" cap="none" dirty="0"/>
              <a:t>А</a:t>
            </a:r>
            <a:r>
              <a:rPr lang="ru-RU" sz="2800" cap="none" dirty="0"/>
              <a:t> перед </a:t>
            </a:r>
            <a:r>
              <a:rPr lang="ru-RU" sz="2800" b="1" cap="none" dirty="0"/>
              <a:t>СТ, Щ,</a:t>
            </a:r>
            <a:r>
              <a:rPr lang="ru-RU" sz="2800" cap="none" dirty="0"/>
              <a:t> в остальных случаях – </a:t>
            </a:r>
            <a:r>
              <a:rPr lang="ru-RU" sz="2800" b="1" cap="none" dirty="0"/>
              <a:t>О</a:t>
            </a:r>
            <a:r>
              <a:rPr lang="ru-RU" sz="2800" cap="none" dirty="0"/>
              <a:t>. Исключения: </a:t>
            </a:r>
            <a:r>
              <a:rPr lang="ru-RU" sz="2800" i="1" cap="none" dirty="0"/>
              <a:t>росток, ростовщик, рост, ростов, </a:t>
            </a:r>
            <a:r>
              <a:rPr lang="ru-RU" sz="2800" i="1" cap="none" dirty="0" err="1"/>
              <a:t>ростислав</a:t>
            </a:r>
            <a:r>
              <a:rPr lang="ru-RU" sz="2800" i="1" cap="none" dirty="0"/>
              <a:t>, отрасль.</a:t>
            </a:r>
          </a:p>
          <a:p>
            <a:pPr algn="just"/>
            <a:r>
              <a:rPr lang="ru-RU" sz="2800" cap="none" dirty="0"/>
              <a:t>В корнях </a:t>
            </a:r>
            <a:r>
              <a:rPr lang="ru-RU" sz="2800" b="1" cap="none" dirty="0" err="1"/>
              <a:t>скач</a:t>
            </a:r>
            <a:r>
              <a:rPr lang="ru-RU" sz="2800" b="1" cap="none" dirty="0"/>
              <a:t>/</a:t>
            </a:r>
            <a:r>
              <a:rPr lang="ru-RU" sz="2800" b="1" cap="none" dirty="0" err="1"/>
              <a:t>скоч</a:t>
            </a:r>
            <a:r>
              <a:rPr lang="ru-RU" sz="2800" b="1" cap="none" dirty="0"/>
              <a:t> </a:t>
            </a:r>
            <a:r>
              <a:rPr lang="ru-RU" sz="2800" cap="none" dirty="0"/>
              <a:t>пишется а перед </a:t>
            </a:r>
            <a:r>
              <a:rPr lang="ru-RU" sz="2800" b="1" cap="none" dirty="0"/>
              <a:t>к</a:t>
            </a:r>
            <a:r>
              <a:rPr lang="ru-RU" sz="2800" cap="none" dirty="0"/>
              <a:t>, пишется </a:t>
            </a:r>
            <a:r>
              <a:rPr lang="ru-RU" sz="2800" b="1" cap="none" dirty="0"/>
              <a:t>о</a:t>
            </a:r>
            <a:r>
              <a:rPr lang="ru-RU" sz="2800" cap="none" dirty="0"/>
              <a:t> перед </a:t>
            </a:r>
            <a:r>
              <a:rPr lang="ru-RU" sz="2800" b="1" cap="none" dirty="0"/>
              <a:t>ч</a:t>
            </a:r>
            <a:r>
              <a:rPr lang="ru-RU" sz="2800" cap="none" dirty="0"/>
              <a:t> в безударных корнях. Исключения: </a:t>
            </a:r>
            <a:r>
              <a:rPr lang="ru-RU" sz="2800" i="1" cap="none" dirty="0"/>
              <a:t>скачок, скачу.</a:t>
            </a:r>
          </a:p>
          <a:p>
            <a:pPr algn="just"/>
            <a:r>
              <a:rPr lang="ru-RU" sz="2800" cap="none" dirty="0"/>
              <a:t>4) В корнях </a:t>
            </a:r>
            <a:r>
              <a:rPr lang="ru-RU" sz="2800" b="1" cap="none" dirty="0"/>
              <a:t>мак/мок </a:t>
            </a:r>
            <a:r>
              <a:rPr lang="ru-RU" sz="2800" cap="none" dirty="0"/>
              <a:t>пишется </a:t>
            </a:r>
            <a:r>
              <a:rPr lang="ru-RU" sz="2800" b="1" cap="none" dirty="0"/>
              <a:t>а</a:t>
            </a:r>
            <a:r>
              <a:rPr lang="ru-RU" sz="2800" cap="none" dirty="0"/>
              <a:t> в словах со значением «погрузить в жидкость», </a:t>
            </a:r>
            <a:r>
              <a:rPr lang="ru-RU" sz="2800" b="1" cap="none" dirty="0"/>
              <a:t>о</a:t>
            </a:r>
            <a:r>
              <a:rPr lang="ru-RU" sz="2800" cap="none" dirty="0"/>
              <a:t> – со значением «пропускать жидкость, мокнуть».</a:t>
            </a:r>
          </a:p>
          <a:p>
            <a:pPr algn="just"/>
            <a:r>
              <a:rPr lang="ru-RU" sz="2800" cap="none" dirty="0"/>
              <a:t>В корнях </a:t>
            </a:r>
            <a:r>
              <a:rPr lang="ru-RU" sz="2800" b="1" cap="none" dirty="0" err="1"/>
              <a:t>равн</a:t>
            </a:r>
            <a:r>
              <a:rPr lang="ru-RU" sz="2800" b="1" cap="none" dirty="0"/>
              <a:t>/</a:t>
            </a:r>
            <a:r>
              <a:rPr lang="ru-RU" sz="2800" b="1" cap="none" dirty="0" err="1"/>
              <a:t>ровн</a:t>
            </a:r>
            <a:r>
              <a:rPr lang="ru-RU" sz="2800" b="1" cap="none" dirty="0"/>
              <a:t> </a:t>
            </a:r>
            <a:r>
              <a:rPr lang="ru-RU" sz="2800" cap="none" dirty="0"/>
              <a:t>пишется </a:t>
            </a:r>
            <a:r>
              <a:rPr lang="ru-RU" sz="2800" b="1" cap="none" dirty="0"/>
              <a:t>а</a:t>
            </a:r>
            <a:r>
              <a:rPr lang="ru-RU" sz="2800" cap="none" dirty="0"/>
              <a:t> в словах со значением «равный, одинаковый», </a:t>
            </a:r>
            <a:r>
              <a:rPr lang="ru-RU" sz="2800" b="1" cap="none" dirty="0"/>
              <a:t>о</a:t>
            </a:r>
            <a:r>
              <a:rPr lang="ru-RU" sz="2800" cap="none" dirty="0"/>
              <a:t> – со значением «ровный, прямой, гладкий». Исключения: </a:t>
            </a:r>
            <a:r>
              <a:rPr lang="ru-RU" sz="2800" i="1" cap="none" dirty="0"/>
              <a:t>равнина, ровесник, поровну, уровень</a:t>
            </a:r>
            <a:r>
              <a:rPr lang="ru-RU" sz="2800" i="1" dirty="0"/>
              <a:t>.</a:t>
            </a:r>
          </a:p>
          <a:p>
            <a:pPr algn="just"/>
            <a:endParaRPr lang="ru-RU" sz="2800" cap="none" dirty="0"/>
          </a:p>
        </p:txBody>
      </p:sp>
    </p:spTree>
    <p:extLst>
      <p:ext uri="{BB962C8B-B14F-4D97-AF65-F5344CB8AC3E}">
        <p14:creationId xmlns:p14="http://schemas.microsoft.com/office/powerpoint/2010/main" val="714784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E18F0C-5176-F1B5-3889-EDC8ADDA9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87550E-D65C-4EF4-A0C0-A37A3945D4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25283"/>
            <a:ext cx="10363826" cy="4658263"/>
          </a:xfrm>
        </p:spPr>
        <p:txBody>
          <a:bodyPr>
            <a:normAutofit/>
          </a:bodyPr>
          <a:lstStyle/>
          <a:p>
            <a:pPr algn="just"/>
            <a:r>
              <a:rPr lang="ru-RU" sz="2800" b="1" cap="none" dirty="0"/>
              <a:t>Выпишите в две колонки: а) с гласными, проверяемыми ударением (укажите проверочное слово); б) с гласными, не проверяемыми ударением.</a:t>
            </a:r>
            <a:endParaRPr lang="ru-RU" sz="2800" cap="none" dirty="0"/>
          </a:p>
          <a:p>
            <a:pPr algn="just"/>
            <a:r>
              <a:rPr lang="ru-RU" sz="2800" cap="none" dirty="0"/>
              <a:t>б…</a:t>
            </a:r>
            <a:r>
              <a:rPr lang="ru-RU" sz="2800" cap="none" dirty="0" err="1"/>
              <a:t>рдюр</a:t>
            </a:r>
            <a:r>
              <a:rPr lang="ru-RU" sz="2800" cap="none" dirty="0"/>
              <a:t>, м…н…</a:t>
            </a:r>
            <a:r>
              <a:rPr lang="ru-RU" sz="2800" cap="none" dirty="0" err="1"/>
              <a:t>пуляция</a:t>
            </a:r>
            <a:r>
              <a:rPr lang="ru-RU" sz="2800" cap="none" dirty="0"/>
              <a:t>, </a:t>
            </a:r>
            <a:r>
              <a:rPr lang="ru-RU" sz="2800" cap="none" dirty="0" err="1"/>
              <a:t>св</a:t>
            </a:r>
            <a:r>
              <a:rPr lang="ru-RU" sz="2800" cap="none" dirty="0"/>
              <a:t>…</a:t>
            </a:r>
            <a:r>
              <a:rPr lang="ru-RU" sz="2800" cap="none" dirty="0" err="1"/>
              <a:t>детель</a:t>
            </a:r>
            <a:r>
              <a:rPr lang="ru-RU" sz="2800" cap="none" dirty="0"/>
              <a:t>, </a:t>
            </a:r>
            <a:r>
              <a:rPr lang="ru-RU" sz="2800" cap="none" dirty="0" err="1"/>
              <a:t>вып</a:t>
            </a:r>
            <a:r>
              <a:rPr lang="ru-RU" sz="2800" cap="none" dirty="0"/>
              <a:t>…</a:t>
            </a:r>
            <a:r>
              <a:rPr lang="ru-RU" sz="2800" cap="none" dirty="0" err="1"/>
              <a:t>чка</a:t>
            </a:r>
            <a:r>
              <a:rPr lang="ru-RU" sz="2800" cap="none" dirty="0"/>
              <a:t>, п…</a:t>
            </a:r>
            <a:r>
              <a:rPr lang="ru-RU" sz="2800" cap="none" dirty="0" err="1"/>
              <a:t>нтеон</a:t>
            </a:r>
            <a:r>
              <a:rPr lang="ru-RU" sz="2800" cap="none" dirty="0"/>
              <a:t>, </a:t>
            </a:r>
            <a:r>
              <a:rPr lang="ru-RU" sz="2800" cap="none" dirty="0" err="1"/>
              <a:t>пр</a:t>
            </a:r>
            <a:r>
              <a:rPr lang="ru-RU" sz="2800" cap="none" dirty="0"/>
              <a:t>…</a:t>
            </a:r>
            <a:r>
              <a:rPr lang="ru-RU" sz="2800" cap="none" dirty="0" err="1"/>
              <a:t>зидент</a:t>
            </a:r>
            <a:r>
              <a:rPr lang="ru-RU" sz="2800" cap="none" dirty="0"/>
              <a:t>, об…</a:t>
            </a:r>
            <a:r>
              <a:rPr lang="ru-RU" sz="2800" cap="none" dirty="0" err="1"/>
              <a:t>няние</a:t>
            </a:r>
            <a:r>
              <a:rPr lang="ru-RU" sz="2800" cap="none" dirty="0"/>
              <a:t>, </a:t>
            </a:r>
            <a:r>
              <a:rPr lang="ru-RU" sz="2800" cap="none" dirty="0" err="1"/>
              <a:t>зап</a:t>
            </a:r>
            <a:r>
              <a:rPr lang="ru-RU" sz="2800" cap="none" dirty="0"/>
              <a:t>…</a:t>
            </a:r>
            <a:r>
              <a:rPr lang="ru-RU" sz="2800" cap="none" dirty="0" err="1"/>
              <a:t>стреть</a:t>
            </a:r>
            <a:r>
              <a:rPr lang="ru-RU" sz="2800" cap="none" dirty="0"/>
              <a:t>, </a:t>
            </a:r>
            <a:r>
              <a:rPr lang="ru-RU" sz="2800" cap="none" dirty="0" err="1"/>
              <a:t>неув</a:t>
            </a:r>
            <a:r>
              <a:rPr lang="ru-RU" sz="2800" cap="none" dirty="0"/>
              <a:t>…</a:t>
            </a:r>
            <a:r>
              <a:rPr lang="ru-RU" sz="2800" cap="none" dirty="0" err="1"/>
              <a:t>даемый</a:t>
            </a:r>
            <a:r>
              <a:rPr lang="ru-RU" sz="2800" cap="none" dirty="0"/>
              <a:t>, н…</a:t>
            </a:r>
            <a:r>
              <a:rPr lang="ru-RU" sz="2800" cap="none" dirty="0" err="1"/>
              <a:t>фт</a:t>
            </a:r>
            <a:r>
              <a:rPr lang="ru-RU" sz="2800" cap="none" dirty="0"/>
              <a:t>…</a:t>
            </a:r>
            <a:r>
              <a:rPr lang="ru-RU" sz="2800" cap="none" dirty="0" err="1"/>
              <a:t>лин</a:t>
            </a:r>
            <a:r>
              <a:rPr lang="ru-RU" sz="2800" cap="none" dirty="0"/>
              <a:t>, </a:t>
            </a:r>
            <a:r>
              <a:rPr lang="ru-RU" sz="2800" cap="none" dirty="0" err="1"/>
              <a:t>ижд</a:t>
            </a:r>
            <a:r>
              <a:rPr lang="ru-RU" sz="2800" cap="none" dirty="0"/>
              <a:t>…</a:t>
            </a:r>
            <a:r>
              <a:rPr lang="ru-RU" sz="2800" cap="none" dirty="0" err="1"/>
              <a:t>вение</a:t>
            </a:r>
            <a:r>
              <a:rPr lang="ru-RU" sz="2800" cap="none" dirty="0"/>
              <a:t>, м…ц…нат, </a:t>
            </a:r>
            <a:r>
              <a:rPr lang="ru-RU" sz="2800" cap="none" dirty="0" err="1"/>
              <a:t>сн</a:t>
            </a:r>
            <a:r>
              <a:rPr lang="ru-RU" sz="2800" cap="none" dirty="0"/>
              <a:t>…гирь, </a:t>
            </a:r>
            <a:r>
              <a:rPr lang="ru-RU" sz="2800" cap="none" dirty="0" err="1"/>
              <a:t>инт</a:t>
            </a:r>
            <a:r>
              <a:rPr lang="ru-RU" sz="2800" cap="none" dirty="0"/>
              <a:t>…</a:t>
            </a:r>
            <a:r>
              <a:rPr lang="ru-RU" sz="2800" cap="none" dirty="0" err="1"/>
              <a:t>лл</a:t>
            </a:r>
            <a:r>
              <a:rPr lang="ru-RU" sz="2800" cap="none" dirty="0"/>
              <a:t>…</a:t>
            </a:r>
            <a:r>
              <a:rPr lang="ru-RU" sz="2800" cap="none" dirty="0" err="1"/>
              <a:t>генция</a:t>
            </a:r>
            <a:r>
              <a:rPr lang="ru-RU" sz="2800" cap="none" dirty="0"/>
              <a:t>, з…б…яка, п…</a:t>
            </a:r>
            <a:r>
              <a:rPr lang="ru-RU" sz="2800" cap="none" dirty="0" err="1"/>
              <a:t>скарь</a:t>
            </a:r>
            <a:r>
              <a:rPr lang="ru-RU" sz="2800" cap="none" dirty="0"/>
              <a:t>, эксп…</a:t>
            </a:r>
            <a:r>
              <a:rPr lang="ru-RU" sz="2800" cap="none" dirty="0" err="1"/>
              <a:t>римент</a:t>
            </a:r>
            <a:r>
              <a:rPr lang="ru-RU" sz="2800" cap="none" dirty="0"/>
              <a:t>, н…в…каин, п…литра, эст…</a:t>
            </a:r>
            <a:r>
              <a:rPr lang="ru-RU" sz="2800" cap="none" dirty="0" err="1"/>
              <a:t>када</a:t>
            </a:r>
            <a:r>
              <a:rPr lang="ru-RU" sz="2800" cap="none" dirty="0"/>
              <a:t>.</a:t>
            </a:r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  <a:p>
            <a:endParaRPr lang="ru-RU" cap="none" dirty="0"/>
          </a:p>
        </p:txBody>
      </p:sp>
    </p:spTree>
    <p:extLst>
      <p:ext uri="{BB962C8B-B14F-4D97-AF65-F5344CB8AC3E}">
        <p14:creationId xmlns:p14="http://schemas.microsoft.com/office/powerpoint/2010/main" val="2970480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FFB10B-50B7-10BA-9611-AA1ECBFB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068CEB-A62E-5A8F-75AC-D1F13A73249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11547"/>
            <a:ext cx="10363826" cy="4427935"/>
          </a:xfrm>
        </p:spPr>
        <p:txBody>
          <a:bodyPr>
            <a:normAutofit/>
          </a:bodyPr>
          <a:lstStyle/>
          <a:p>
            <a:pPr algn="just"/>
            <a:r>
              <a:rPr lang="ru-RU" sz="3200" b="1" cap="none" dirty="0"/>
              <a:t>Подберите к словам такие родственные слова, чтобы выделенная гласная стояла под ударением.</a:t>
            </a:r>
            <a:endParaRPr lang="ru-RU" sz="3200" cap="none" dirty="0"/>
          </a:p>
          <a:p>
            <a:pPr algn="just"/>
            <a:r>
              <a:rPr lang="ru-RU" sz="3200" cap="none" dirty="0"/>
              <a:t>Ст</a:t>
            </a:r>
            <a:r>
              <a:rPr lang="ru-RU" sz="3200" b="1" cap="none" dirty="0"/>
              <a:t>о</a:t>
            </a:r>
            <a:r>
              <a:rPr lang="ru-RU" sz="3200" cap="none" dirty="0"/>
              <a:t>рожил, ст</a:t>
            </a:r>
            <a:r>
              <a:rPr lang="ru-RU" sz="3200" b="1" cap="none" dirty="0"/>
              <a:t>а</a:t>
            </a:r>
            <a:r>
              <a:rPr lang="ru-RU" sz="3200" cap="none" dirty="0"/>
              <a:t>рожил, пол</a:t>
            </a:r>
            <a:r>
              <a:rPr lang="ru-RU" sz="3200" b="1" cap="none" dirty="0"/>
              <a:t>о</a:t>
            </a:r>
            <a:r>
              <a:rPr lang="ru-RU" sz="3200" cap="none" dirty="0"/>
              <a:t>скать, пол</a:t>
            </a:r>
            <a:r>
              <a:rPr lang="ru-RU" sz="3200" b="1" cap="none" dirty="0"/>
              <a:t>а</a:t>
            </a:r>
            <a:r>
              <a:rPr lang="ru-RU" sz="3200" cap="none" dirty="0"/>
              <a:t>скать, пом</a:t>
            </a:r>
            <a:r>
              <a:rPr lang="ru-RU" sz="3200" b="1" cap="none" dirty="0"/>
              <a:t>е</a:t>
            </a:r>
            <a:r>
              <a:rPr lang="ru-RU" sz="3200" cap="none" dirty="0"/>
              <a:t>шать, привил</a:t>
            </a:r>
            <a:r>
              <a:rPr lang="ru-RU" sz="3200" b="1" cap="none" dirty="0"/>
              <a:t>е</a:t>
            </a:r>
            <a:r>
              <a:rPr lang="ru-RU" sz="3200" cap="none" dirty="0"/>
              <a:t>гированный, ст</a:t>
            </a:r>
            <a:r>
              <a:rPr lang="ru-RU" sz="3200" b="1" cap="none" dirty="0"/>
              <a:t>а</a:t>
            </a:r>
            <a:r>
              <a:rPr lang="ru-RU" sz="3200" cap="none" dirty="0"/>
              <a:t>рина, ч</a:t>
            </a:r>
            <a:r>
              <a:rPr lang="ru-RU" sz="3200" b="1" cap="none" dirty="0"/>
              <a:t>и</a:t>
            </a:r>
            <a:r>
              <a:rPr lang="ru-RU" sz="3200" cap="none" dirty="0"/>
              <a:t>стотел, ч</a:t>
            </a:r>
            <a:r>
              <a:rPr lang="ru-RU" sz="3200" b="1" cap="none" dirty="0"/>
              <a:t>а</a:t>
            </a:r>
            <a:r>
              <a:rPr lang="ru-RU" sz="3200" cap="none" dirty="0"/>
              <a:t>стота, перес</a:t>
            </a:r>
            <a:r>
              <a:rPr lang="ru-RU" sz="3200" b="1" cap="none" dirty="0"/>
              <a:t>о</a:t>
            </a:r>
            <a:r>
              <a:rPr lang="ru-RU" sz="3200" cap="none" dirty="0"/>
              <a:t>лить, отв</a:t>
            </a:r>
            <a:r>
              <a:rPr lang="ru-RU" sz="3200" b="1" cap="none" dirty="0"/>
              <a:t>о</a:t>
            </a:r>
            <a:r>
              <a:rPr lang="ru-RU" sz="3200" cap="none" dirty="0"/>
              <a:t>рить, отв</a:t>
            </a:r>
            <a:r>
              <a:rPr lang="ru-RU" sz="3200" b="1" cap="none" dirty="0"/>
              <a:t>а</a:t>
            </a:r>
            <a:r>
              <a:rPr lang="ru-RU" sz="3200" cap="none" dirty="0"/>
              <a:t>рить, ч</a:t>
            </a:r>
            <a:r>
              <a:rPr lang="ru-RU" sz="3200" b="1" cap="none" dirty="0"/>
              <a:t>и</a:t>
            </a:r>
            <a:r>
              <a:rPr lang="ru-RU" sz="3200" cap="none" dirty="0"/>
              <a:t>стота.</a:t>
            </a:r>
          </a:p>
        </p:txBody>
      </p:sp>
    </p:spTree>
    <p:extLst>
      <p:ext uri="{BB962C8B-B14F-4D97-AF65-F5344CB8AC3E}">
        <p14:creationId xmlns:p14="http://schemas.microsoft.com/office/powerpoint/2010/main" val="2532303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92A2A-ECBB-422F-4F5F-FBC301C2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/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B3FD35-C211-1E74-950A-4143140A478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173191"/>
            <a:ext cx="10363826" cy="536563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200" b="1" cap="none" dirty="0"/>
              <a:t>Перепишите, вставляя пропущенные буквы.</a:t>
            </a:r>
          </a:p>
          <a:p>
            <a:pPr algn="just"/>
            <a:r>
              <a:rPr lang="ru-RU" sz="3200" cap="none" dirty="0"/>
              <a:t>1. Не встревожен ласкою угрюмою </a:t>
            </a:r>
            <a:r>
              <a:rPr lang="ru-RU" sz="3200" cap="none" dirty="0" err="1"/>
              <a:t>заг</a:t>
            </a:r>
            <a:r>
              <a:rPr lang="ru-RU" sz="3200" cap="none" dirty="0"/>
              <a:t>…</a:t>
            </a:r>
            <a:r>
              <a:rPr lang="ru-RU" sz="3200" cap="none" dirty="0" err="1"/>
              <a:t>релый</a:t>
            </a:r>
            <a:r>
              <a:rPr lang="ru-RU" sz="3200" cap="none" dirty="0"/>
              <a:t> взмах твоей руки. 2. С березового гула р…</a:t>
            </a:r>
            <a:r>
              <a:rPr lang="ru-RU" sz="3200" cap="none" dirty="0" err="1"/>
              <a:t>стет</a:t>
            </a:r>
            <a:r>
              <a:rPr lang="ru-RU" sz="3200" cap="none" dirty="0"/>
              <a:t> твой вешний шум. 3. </a:t>
            </a:r>
            <a:r>
              <a:rPr lang="ru-RU" sz="3200" cap="none" dirty="0" err="1"/>
              <a:t>Ео</a:t>
            </a:r>
            <a:r>
              <a:rPr lang="ru-RU" sz="3200" cap="none" dirty="0"/>
              <a:t> сквозь сумрак в туманной дали </a:t>
            </a:r>
            <a:r>
              <a:rPr lang="ru-RU" sz="3200" cap="none" dirty="0" err="1"/>
              <a:t>заг</a:t>
            </a:r>
            <a:r>
              <a:rPr lang="ru-RU" sz="3200" cap="none" dirty="0"/>
              <a:t>…</a:t>
            </a:r>
            <a:r>
              <a:rPr lang="ru-RU" sz="3200" cap="none" dirty="0" err="1"/>
              <a:t>рается</a:t>
            </a:r>
            <a:r>
              <a:rPr lang="ru-RU" sz="3200" cap="none" dirty="0"/>
              <a:t>, вижу, з…</a:t>
            </a:r>
            <a:r>
              <a:rPr lang="ru-RU" sz="3200" cap="none" dirty="0" err="1"/>
              <a:t>ря</a:t>
            </a:r>
            <a:r>
              <a:rPr lang="ru-RU" sz="3200" cap="none" dirty="0"/>
              <a:t>. 4. </a:t>
            </a:r>
            <a:r>
              <a:rPr lang="ru-RU" sz="3200" cap="none" dirty="0" err="1"/>
              <a:t>Отв</a:t>
            </a:r>
            <a:r>
              <a:rPr lang="ru-RU" sz="3200" cap="none" dirty="0"/>
              <a:t>…</a:t>
            </a:r>
            <a:r>
              <a:rPr lang="ru-RU" sz="3200" cap="none" dirty="0" err="1"/>
              <a:t>рили</a:t>
            </a:r>
            <a:r>
              <a:rPr lang="ru-RU" sz="3200" cap="none" dirty="0"/>
              <a:t> ангелы окно высокое, видят – ум…</a:t>
            </a:r>
            <a:r>
              <a:rPr lang="ru-RU" sz="3200" cap="none" dirty="0" err="1"/>
              <a:t>рает</a:t>
            </a:r>
            <a:r>
              <a:rPr lang="ru-RU" sz="3200" cap="none" dirty="0"/>
              <a:t> тучка безглавая, а с запада, как лента широкая, подымается з…</a:t>
            </a:r>
            <a:r>
              <a:rPr lang="ru-RU" sz="3200" cap="none" dirty="0" err="1"/>
              <a:t>ря</a:t>
            </a:r>
            <a:r>
              <a:rPr lang="ru-RU" sz="3200" cap="none" dirty="0"/>
              <a:t> кровавая. 5. И над озером серебряным камыши, </a:t>
            </a:r>
            <a:r>
              <a:rPr lang="ru-RU" sz="3200" cap="none" dirty="0" err="1"/>
              <a:t>скл</a:t>
            </a:r>
            <a:r>
              <a:rPr lang="ru-RU" sz="3200" cap="none" dirty="0"/>
              <a:t>…</a:t>
            </a:r>
            <a:r>
              <a:rPr lang="ru-RU" sz="3200" cap="none" dirty="0" err="1"/>
              <a:t>нясь</a:t>
            </a:r>
            <a:r>
              <a:rPr lang="ru-RU" sz="3200" cap="none" dirty="0"/>
              <a:t>, </a:t>
            </a:r>
            <a:r>
              <a:rPr lang="ru-RU" sz="3200" cap="none" dirty="0" err="1"/>
              <a:t>шепталися</a:t>
            </a:r>
            <a:r>
              <a:rPr lang="ru-RU" sz="3200" cap="none" dirty="0"/>
              <a:t>. 6. У побережья зеленого, </a:t>
            </a:r>
            <a:r>
              <a:rPr lang="ru-RU" sz="3200" cap="none" dirty="0" err="1"/>
              <a:t>накл</a:t>
            </a:r>
            <a:r>
              <a:rPr lang="ru-RU" sz="3200" cap="none" dirty="0"/>
              <a:t>…нив головки нежные, перешептывались лилии с ручейками </a:t>
            </a:r>
            <a:r>
              <a:rPr lang="ru-RU" sz="3200" cap="none" dirty="0" err="1"/>
              <a:t>тихозвонными</a:t>
            </a:r>
            <a:r>
              <a:rPr lang="ru-RU" sz="3200" cap="none" dirty="0"/>
              <a:t>. 7. </a:t>
            </a:r>
            <a:r>
              <a:rPr lang="ru-RU" sz="3200" cap="none" dirty="0" err="1"/>
              <a:t>Ск</a:t>
            </a:r>
            <a:r>
              <a:rPr lang="ru-RU" sz="3200" cap="none" dirty="0"/>
              <a:t>…чет всадник </a:t>
            </a:r>
            <a:r>
              <a:rPr lang="ru-RU" sz="3200" cap="none" dirty="0" err="1"/>
              <a:t>заг</a:t>
            </a:r>
            <a:r>
              <a:rPr lang="ru-RU" sz="3200" cap="none" dirty="0"/>
              <a:t>…</a:t>
            </a:r>
            <a:r>
              <a:rPr lang="ru-RU" sz="3200" cap="none" dirty="0" err="1"/>
              <a:t>релый</a:t>
            </a:r>
            <a:r>
              <a:rPr lang="ru-RU" sz="3200" cap="none" dirty="0"/>
              <a:t>, крепко держит повода. </a:t>
            </a:r>
          </a:p>
        </p:txBody>
      </p:sp>
    </p:spTree>
    <p:extLst>
      <p:ext uri="{BB962C8B-B14F-4D97-AF65-F5344CB8AC3E}">
        <p14:creationId xmlns:p14="http://schemas.microsoft.com/office/powerpoint/2010/main" val="424041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262276-5419-7DC7-45A4-723D66CCBB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879894"/>
            <a:ext cx="10363826" cy="545189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cap="none" dirty="0"/>
              <a:t>8. Необозримое поле </a:t>
            </a:r>
            <a:r>
              <a:rPr lang="ru-RU" sz="3200" cap="none" dirty="0" err="1"/>
              <a:t>бл</a:t>
            </a:r>
            <a:r>
              <a:rPr lang="ru-RU" sz="3200" cap="none" dirty="0"/>
              <a:t>…</a:t>
            </a:r>
            <a:r>
              <a:rPr lang="ru-RU" sz="3200" cap="none" dirty="0" err="1"/>
              <a:t>стит</a:t>
            </a:r>
            <a:r>
              <a:rPr lang="ru-RU" sz="3200" cap="none" dirty="0"/>
              <a:t> мокрой зеленью и </a:t>
            </a:r>
            <a:r>
              <a:rPr lang="ru-RU" sz="3200" cap="none" dirty="0" err="1"/>
              <a:t>расст</a:t>
            </a:r>
            <a:r>
              <a:rPr lang="ru-RU" sz="3200" cap="none" dirty="0"/>
              <a:t>…лается до самого горизонта, в него </a:t>
            </a:r>
            <a:r>
              <a:rPr lang="ru-RU" sz="3200" cap="none" dirty="0" err="1"/>
              <a:t>уп</a:t>
            </a:r>
            <a:r>
              <a:rPr lang="ru-RU" sz="3200" cap="none" dirty="0"/>
              <a:t>…</a:t>
            </a:r>
            <a:r>
              <a:rPr lang="ru-RU" sz="3200" cap="none" dirty="0" err="1"/>
              <a:t>рается</a:t>
            </a:r>
            <a:r>
              <a:rPr lang="ru-RU" sz="3200" cap="none" dirty="0"/>
              <a:t> линия ярко-зеленой межи. 9. Утром я разбудил ученых еще на з…ре. 10. Я нередко радовался, глядя, как ловко он </a:t>
            </a:r>
            <a:r>
              <a:rPr lang="ru-RU" sz="3200" cap="none" dirty="0" err="1"/>
              <a:t>разб</a:t>
            </a:r>
            <a:r>
              <a:rPr lang="ru-RU" sz="3200" cap="none" dirty="0"/>
              <a:t>…</a:t>
            </a:r>
            <a:r>
              <a:rPr lang="ru-RU" sz="3200" cap="none" dirty="0" err="1"/>
              <a:t>рает</a:t>
            </a:r>
            <a:r>
              <a:rPr lang="ru-RU" sz="3200" cap="none" dirty="0"/>
              <a:t> и </a:t>
            </a:r>
            <a:r>
              <a:rPr lang="ru-RU" sz="3200" cap="none" dirty="0" err="1"/>
              <a:t>соб</a:t>
            </a:r>
            <a:r>
              <a:rPr lang="ru-RU" sz="3200" cap="none" dirty="0"/>
              <a:t>…</a:t>
            </a:r>
            <a:r>
              <a:rPr lang="ru-RU" sz="3200" cap="none" dirty="0" err="1"/>
              <a:t>рает</a:t>
            </a:r>
            <a:r>
              <a:rPr lang="ru-RU" sz="3200" cap="none" dirty="0"/>
              <a:t> пулемет. 11. Порой он наг…</a:t>
            </a:r>
            <a:r>
              <a:rPr lang="ru-RU" sz="3200" cap="none" dirty="0" err="1"/>
              <a:t>бался</a:t>
            </a:r>
            <a:r>
              <a:rPr lang="ru-RU" sz="3200" cap="none" dirty="0"/>
              <a:t> к земле и </a:t>
            </a:r>
            <a:r>
              <a:rPr lang="ru-RU" sz="3200" cap="none" dirty="0" err="1"/>
              <a:t>разб</a:t>
            </a:r>
            <a:r>
              <a:rPr lang="ru-RU" sz="3200" cap="none" dirty="0"/>
              <a:t>…рал листву руками. 12. Как только лошадь </a:t>
            </a:r>
            <a:r>
              <a:rPr lang="ru-RU" sz="3200" cap="none" dirty="0" err="1"/>
              <a:t>кожевникова</a:t>
            </a:r>
            <a:r>
              <a:rPr lang="ru-RU" sz="3200" cap="none" dirty="0"/>
              <a:t> потеряла дно под ногами, он тотчас же </a:t>
            </a:r>
            <a:r>
              <a:rPr lang="ru-RU" sz="3200" cap="none" dirty="0" err="1"/>
              <a:t>соск</a:t>
            </a:r>
            <a:r>
              <a:rPr lang="ru-RU" sz="3200" cap="none" dirty="0"/>
              <a:t>…</a:t>
            </a:r>
            <a:r>
              <a:rPr lang="ru-RU" sz="3200" cap="none" dirty="0" err="1"/>
              <a:t>чил</a:t>
            </a:r>
            <a:r>
              <a:rPr lang="ru-RU" sz="3200" cap="none" dirty="0"/>
              <a:t> с нее и, ухватившись рукой за гриву, поплыл рядом. 13. Путешественники с трудом пробирались в густых </a:t>
            </a:r>
            <a:r>
              <a:rPr lang="ru-RU" sz="3200" cap="none" dirty="0" err="1"/>
              <a:t>зар</a:t>
            </a:r>
            <a:r>
              <a:rPr lang="ru-RU" sz="3200" cap="none" dirty="0"/>
              <a:t>…</a:t>
            </a:r>
            <a:r>
              <a:rPr lang="ru-RU" sz="3200" cap="none" dirty="0" err="1"/>
              <a:t>слях</a:t>
            </a:r>
            <a:r>
              <a:rPr lang="ru-RU" sz="3200" cap="none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605772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1086</TotalTime>
  <Words>1084</Words>
  <Application>Microsoft Office PowerPoint</Application>
  <PresentationFormat>Широкоэкранный</PresentationFormat>
  <Paragraphs>49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jost</vt:lpstr>
      <vt:lpstr>Tw Cen MT</vt:lpstr>
      <vt:lpstr>Капля</vt:lpstr>
      <vt:lpstr>Правописание гласных в корне</vt:lpstr>
      <vt:lpstr>Правописание корней</vt:lpstr>
      <vt:lpstr>Презентация PowerPoint</vt:lpstr>
      <vt:lpstr>Презентация PowerPoint</vt:lpstr>
      <vt:lpstr>Презентация PowerPoint</vt:lpstr>
      <vt:lpstr>Задание 1</vt:lpstr>
      <vt:lpstr>Задание 2</vt:lpstr>
      <vt:lpstr>Задание 3</vt:lpstr>
      <vt:lpstr>Презентация PowerPoint</vt:lpstr>
      <vt:lpstr>Задание 4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 и орфоэпия</dc:title>
  <dc:creator>Anastasiia Belozor</dc:creator>
  <cp:lastModifiedBy>Anastasiia Belozor</cp:lastModifiedBy>
  <cp:revision>12</cp:revision>
  <dcterms:created xsi:type="dcterms:W3CDTF">2023-08-31T05:47:59Z</dcterms:created>
  <dcterms:modified xsi:type="dcterms:W3CDTF">2023-10-02T09:57:31Z</dcterms:modified>
</cp:coreProperties>
</file>