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8" r:id="rId3"/>
    <p:sldId id="261" r:id="rId4"/>
    <p:sldId id="257" r:id="rId5"/>
    <p:sldId id="272" r:id="rId6"/>
    <p:sldId id="280" r:id="rId7"/>
    <p:sldId id="276" r:id="rId8"/>
    <p:sldId id="273" r:id="rId9"/>
    <p:sldId id="286" r:id="rId10"/>
    <p:sldId id="274" r:id="rId11"/>
    <p:sldId id="282" r:id="rId12"/>
    <p:sldId id="277" r:id="rId13"/>
    <p:sldId id="275" r:id="rId14"/>
    <p:sldId id="278" r:id="rId15"/>
    <p:sldId id="284" r:id="rId16"/>
    <p:sldId id="271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Medium" panose="00000600000000000000" pitchFamily="2" charset="0"/>
      <p:regular r:id="rId23"/>
      <p:bold r:id="rId24"/>
      <p:italic r:id="rId25"/>
      <p:boldItalic r:id="rId26"/>
    </p:embeddedFont>
    <p:embeddedFont>
      <p:font typeface="Roboto Condensed Light" panose="020B0604020202020204" pitchFamily="2" charset="0"/>
      <p:regular r:id="rId27"/>
      <p:italic r:id="rId28"/>
    </p:embeddedFont>
    <p:embeddedFont>
      <p:font typeface="Rubik Black" panose="020B0604020202020204" charset="-79"/>
      <p:bold r:id="rId29"/>
      <p:boldItalic r:id="rId30"/>
    </p:embeddedFont>
    <p:embeddedFont>
      <p:font typeface="Rubik ExtraBold" panose="020B0604020202020204" charset="-79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02D69-EAAB-4681-A12B-F41FECF489FA}">
  <a:tblStyle styleId="{BA502D69-EAAB-4681-A12B-F41FECF489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-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589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e6c7dccd78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e6c7dccd78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6c7dccd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e6c7dccd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918a2d32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918a2d32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e93b7e886a_3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e93b7e886a_3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e93b7e886a_3_14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e93b7e886a_3_14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176719" y="880889"/>
            <a:ext cx="204605" cy="264756"/>
            <a:chOff x="2390900" y="733575"/>
            <a:chExt cx="263700" cy="341225"/>
          </a:xfrm>
        </p:grpSpPr>
        <p:sp>
          <p:nvSpPr>
            <p:cNvPr id="11" name="Google Shape;11;p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996294" y="3133826"/>
            <a:ext cx="204605" cy="264756"/>
            <a:chOff x="2390900" y="733575"/>
            <a:chExt cx="263700" cy="341225"/>
          </a:xfrm>
        </p:grpSpPr>
        <p:sp>
          <p:nvSpPr>
            <p:cNvPr id="14" name="Google Shape;14;p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rgbClr val="E8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rgbClr val="E8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4469694" y="410964"/>
            <a:ext cx="204605" cy="264756"/>
            <a:chOff x="2390900" y="733575"/>
            <a:chExt cx="263700" cy="341225"/>
          </a:xfrm>
        </p:grpSpPr>
        <p:sp>
          <p:nvSpPr>
            <p:cNvPr id="17" name="Google Shape;17;p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rgbClr val="E8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rgbClr val="E8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2728069" y="4467039"/>
            <a:ext cx="204605" cy="264756"/>
            <a:chOff x="2390900" y="733575"/>
            <a:chExt cx="263700" cy="341225"/>
          </a:xfrm>
        </p:grpSpPr>
        <p:sp>
          <p:nvSpPr>
            <p:cNvPr id="20" name="Google Shape;20;p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331996">
            <a:off x="-768171" y="141179"/>
            <a:ext cx="1703205" cy="1557096"/>
            <a:chOff x="-40775" y="178450"/>
            <a:chExt cx="1061600" cy="970525"/>
          </a:xfrm>
        </p:grpSpPr>
        <p:sp>
          <p:nvSpPr>
            <p:cNvPr id="23" name="Google Shape;23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-1246932">
            <a:off x="-110360" y="1533539"/>
            <a:ext cx="1419689" cy="1297859"/>
            <a:chOff x="-40775" y="178450"/>
            <a:chExt cx="1061600" cy="970525"/>
          </a:xfrm>
        </p:grpSpPr>
        <p:sp>
          <p:nvSpPr>
            <p:cNvPr id="29" name="Google Shape;29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1497810">
            <a:off x="1055509" y="3740797"/>
            <a:ext cx="1459181" cy="1334039"/>
            <a:chOff x="-40775" y="178450"/>
            <a:chExt cx="1061600" cy="970525"/>
          </a:xfrm>
        </p:grpSpPr>
        <p:sp>
          <p:nvSpPr>
            <p:cNvPr id="35" name="Google Shape;35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2233314" flipH="1">
            <a:off x="6184804" y="3812221"/>
            <a:ext cx="1302905" cy="1191187"/>
            <a:chOff x="-40775" y="178450"/>
            <a:chExt cx="1061600" cy="970525"/>
          </a:xfrm>
        </p:grpSpPr>
        <p:sp>
          <p:nvSpPr>
            <p:cNvPr id="41" name="Google Shape;41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257550" flipH="1">
            <a:off x="7768862" y="3730945"/>
            <a:ext cx="1814055" cy="1658538"/>
            <a:chOff x="-40775" y="178450"/>
            <a:chExt cx="1061600" cy="970525"/>
          </a:xfrm>
        </p:grpSpPr>
        <p:sp>
          <p:nvSpPr>
            <p:cNvPr id="47" name="Google Shape;47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1497759" flipH="1">
            <a:off x="6665439" y="-599490"/>
            <a:ext cx="1930377" cy="1764852"/>
            <a:chOff x="-40775" y="178450"/>
            <a:chExt cx="1061600" cy="970525"/>
          </a:xfrm>
        </p:grpSpPr>
        <p:sp>
          <p:nvSpPr>
            <p:cNvPr id="53" name="Google Shape;53;p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587150" y="1229775"/>
            <a:ext cx="5969700" cy="19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587150" y="3266925"/>
            <a:ext cx="59697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5824244" y="1121064"/>
            <a:ext cx="204605" cy="264756"/>
            <a:chOff x="2390900" y="733575"/>
            <a:chExt cx="263700" cy="341225"/>
          </a:xfrm>
        </p:grpSpPr>
        <p:sp>
          <p:nvSpPr>
            <p:cNvPr id="62" name="Google Shape;62;p3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7732619" y="3384051"/>
            <a:ext cx="204605" cy="264756"/>
            <a:chOff x="2390900" y="733575"/>
            <a:chExt cx="263700" cy="341225"/>
          </a:xfrm>
        </p:grpSpPr>
        <p:sp>
          <p:nvSpPr>
            <p:cNvPr id="65" name="Google Shape;65;p3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4143494" y="4467051"/>
            <a:ext cx="204605" cy="264756"/>
            <a:chOff x="2390900" y="733575"/>
            <a:chExt cx="263700" cy="341225"/>
          </a:xfrm>
        </p:grpSpPr>
        <p:sp>
          <p:nvSpPr>
            <p:cNvPr id="68" name="Google Shape;68;p3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35751" flipH="1">
            <a:off x="4664069" y="3861573"/>
            <a:ext cx="1665289" cy="1522481"/>
            <a:chOff x="-40775" y="178450"/>
            <a:chExt cx="1061600" cy="970525"/>
          </a:xfrm>
        </p:grpSpPr>
        <p:sp>
          <p:nvSpPr>
            <p:cNvPr id="71" name="Google Shape;71;p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1078975" flipH="1">
            <a:off x="4383934" y="308472"/>
            <a:ext cx="1123379" cy="1027004"/>
            <a:chOff x="-40775" y="178450"/>
            <a:chExt cx="1061600" cy="970525"/>
          </a:xfrm>
        </p:grpSpPr>
        <p:sp>
          <p:nvSpPr>
            <p:cNvPr id="77" name="Google Shape;77;p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-3415621" flipH="1">
            <a:off x="5666274" y="-609525"/>
            <a:ext cx="1853546" cy="1694558"/>
            <a:chOff x="-40775" y="178450"/>
            <a:chExt cx="1061600" cy="970525"/>
          </a:xfrm>
        </p:grpSpPr>
        <p:sp>
          <p:nvSpPr>
            <p:cNvPr id="83" name="Google Shape;83;p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1497731" flipH="1">
            <a:off x="8287955" y="2630914"/>
            <a:ext cx="2062223" cy="1885386"/>
            <a:chOff x="-40775" y="178450"/>
            <a:chExt cx="1061600" cy="970525"/>
          </a:xfrm>
        </p:grpSpPr>
        <p:sp>
          <p:nvSpPr>
            <p:cNvPr id="89" name="Google Shape;89;p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713225" y="2356350"/>
            <a:ext cx="5243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713225" y="3298038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2766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"/>
          <p:cNvGrpSpPr/>
          <p:nvPr/>
        </p:nvGrpSpPr>
        <p:grpSpPr>
          <a:xfrm>
            <a:off x="265869" y="2662664"/>
            <a:ext cx="204605" cy="264756"/>
            <a:chOff x="2390900" y="733575"/>
            <a:chExt cx="263700" cy="341225"/>
          </a:xfrm>
        </p:grpSpPr>
        <p:sp>
          <p:nvSpPr>
            <p:cNvPr id="99" name="Google Shape;99;p4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8838944" y="3293089"/>
            <a:ext cx="204605" cy="264756"/>
            <a:chOff x="2390900" y="733575"/>
            <a:chExt cx="263700" cy="341225"/>
          </a:xfrm>
        </p:grpSpPr>
        <p:sp>
          <p:nvSpPr>
            <p:cNvPr id="102" name="Google Shape;102;p4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438638">
            <a:off x="-559861" y="3115828"/>
            <a:ext cx="1459141" cy="1334057"/>
            <a:chOff x="-40775" y="178450"/>
            <a:chExt cx="1061600" cy="970525"/>
          </a:xfrm>
        </p:grpSpPr>
        <p:sp>
          <p:nvSpPr>
            <p:cNvPr id="105" name="Google Shape;105;p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1797356" flipH="1">
            <a:off x="8091229" y="1755595"/>
            <a:ext cx="1608556" cy="1470606"/>
            <a:chOff x="-40775" y="178450"/>
            <a:chExt cx="1061600" cy="970525"/>
          </a:xfrm>
        </p:grpSpPr>
        <p:sp>
          <p:nvSpPr>
            <p:cNvPr id="111" name="Google Shape;111;p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-434853" flipH="1">
            <a:off x="5919137" y="4306365"/>
            <a:ext cx="1459150" cy="1334077"/>
            <a:chOff x="-40775" y="178450"/>
            <a:chExt cx="1061600" cy="970525"/>
          </a:xfrm>
        </p:grpSpPr>
        <p:sp>
          <p:nvSpPr>
            <p:cNvPr id="117" name="Google Shape;117;p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500" cy="3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AutoNum type="arabicPeriod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713225" y="486150"/>
            <a:ext cx="7717500" cy="706500"/>
          </a:xfrm>
          <a:prstGeom prst="rect">
            <a:avLst/>
          </a:prstGeom>
          <a:ln>
            <a:noFill/>
          </a:ln>
        </p:spPr>
        <p:txBody>
          <a:bodyPr spcFirstLastPara="1" wrap="square" lIns="411475" tIns="91425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3"/>
          <p:cNvGrpSpPr/>
          <p:nvPr/>
        </p:nvGrpSpPr>
        <p:grpSpPr>
          <a:xfrm>
            <a:off x="1704244" y="245314"/>
            <a:ext cx="204605" cy="264756"/>
            <a:chOff x="2390900" y="733575"/>
            <a:chExt cx="263700" cy="341225"/>
          </a:xfrm>
        </p:grpSpPr>
        <p:sp>
          <p:nvSpPr>
            <p:cNvPr id="326" name="Google Shape;326;p13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3648719" y="4746789"/>
            <a:ext cx="204605" cy="264756"/>
            <a:chOff x="2390900" y="733575"/>
            <a:chExt cx="263700" cy="341225"/>
          </a:xfrm>
        </p:grpSpPr>
        <p:sp>
          <p:nvSpPr>
            <p:cNvPr id="329" name="Google Shape;329;p13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13"/>
          <p:cNvGrpSpPr/>
          <p:nvPr/>
        </p:nvGrpSpPr>
        <p:grpSpPr>
          <a:xfrm rot="1497810">
            <a:off x="1776484" y="4332347"/>
            <a:ext cx="1459181" cy="1334039"/>
            <a:chOff x="-40775" y="178450"/>
            <a:chExt cx="1061600" cy="970525"/>
          </a:xfrm>
        </p:grpSpPr>
        <p:sp>
          <p:nvSpPr>
            <p:cNvPr id="332" name="Google Shape;332;p1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3"/>
          <p:cNvGrpSpPr/>
          <p:nvPr/>
        </p:nvGrpSpPr>
        <p:grpSpPr>
          <a:xfrm rot="380920">
            <a:off x="8140487" y="2020040"/>
            <a:ext cx="1902803" cy="1739572"/>
            <a:chOff x="-40775" y="178450"/>
            <a:chExt cx="1061600" cy="970525"/>
          </a:xfrm>
        </p:grpSpPr>
        <p:sp>
          <p:nvSpPr>
            <p:cNvPr id="338" name="Google Shape;338;p1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3"/>
          <p:cNvGrpSpPr/>
          <p:nvPr/>
        </p:nvGrpSpPr>
        <p:grpSpPr>
          <a:xfrm rot="183" flipH="1">
            <a:off x="6683732" y="-644432"/>
            <a:ext cx="1996233" cy="1825072"/>
            <a:chOff x="-40775" y="178450"/>
            <a:chExt cx="1061600" cy="970525"/>
          </a:xfrm>
        </p:grpSpPr>
        <p:sp>
          <p:nvSpPr>
            <p:cNvPr id="344" name="Google Shape;344;p13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3"/>
          <p:cNvSpPr txBox="1">
            <a:spLocks noGrp="1"/>
          </p:cNvSpPr>
          <p:nvPr>
            <p:ph type="title" hasCustomPrompt="1"/>
          </p:nvPr>
        </p:nvSpPr>
        <p:spPr>
          <a:xfrm>
            <a:off x="677326" y="13700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2" hasCustomPrompt="1"/>
          </p:nvPr>
        </p:nvSpPr>
        <p:spPr>
          <a:xfrm>
            <a:off x="3300401" y="13700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3" hasCustomPrompt="1"/>
          </p:nvPr>
        </p:nvSpPr>
        <p:spPr>
          <a:xfrm>
            <a:off x="5923476" y="13700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4" hasCustomPrompt="1"/>
          </p:nvPr>
        </p:nvSpPr>
        <p:spPr>
          <a:xfrm>
            <a:off x="677326" y="29624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5" hasCustomPrompt="1"/>
          </p:nvPr>
        </p:nvSpPr>
        <p:spPr>
          <a:xfrm>
            <a:off x="3300401" y="29624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6" hasCustomPrompt="1"/>
          </p:nvPr>
        </p:nvSpPr>
        <p:spPr>
          <a:xfrm>
            <a:off x="5923476" y="2962400"/>
            <a:ext cx="9945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7"/>
          </p:nvPr>
        </p:nvSpPr>
        <p:spPr>
          <a:xfrm>
            <a:off x="677363" y="1800875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"/>
          </p:nvPr>
        </p:nvSpPr>
        <p:spPr>
          <a:xfrm>
            <a:off x="677325" y="2200243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8"/>
          </p:nvPr>
        </p:nvSpPr>
        <p:spPr>
          <a:xfrm>
            <a:off x="3300437" y="1800875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9"/>
          </p:nvPr>
        </p:nvSpPr>
        <p:spPr>
          <a:xfrm>
            <a:off x="3300400" y="2200243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13"/>
          </p:nvPr>
        </p:nvSpPr>
        <p:spPr>
          <a:xfrm>
            <a:off x="677363" y="3393200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14"/>
          </p:nvPr>
        </p:nvSpPr>
        <p:spPr>
          <a:xfrm>
            <a:off x="677353" y="3792500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15"/>
          </p:nvPr>
        </p:nvSpPr>
        <p:spPr>
          <a:xfrm>
            <a:off x="3300438" y="3393200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6"/>
          </p:nvPr>
        </p:nvSpPr>
        <p:spPr>
          <a:xfrm>
            <a:off x="3300428" y="3792500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17"/>
          </p:nvPr>
        </p:nvSpPr>
        <p:spPr>
          <a:xfrm>
            <a:off x="5923512" y="1800875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18"/>
          </p:nvPr>
        </p:nvSpPr>
        <p:spPr>
          <a:xfrm>
            <a:off x="5923475" y="2200243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19"/>
          </p:nvPr>
        </p:nvSpPr>
        <p:spPr>
          <a:xfrm>
            <a:off x="5923513" y="3393200"/>
            <a:ext cx="25431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20"/>
          </p:nvPr>
        </p:nvSpPr>
        <p:spPr>
          <a:xfrm>
            <a:off x="5923503" y="3792500"/>
            <a:ext cx="254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21"/>
          </p:nvPr>
        </p:nvSpPr>
        <p:spPr>
          <a:xfrm>
            <a:off x="713225" y="510075"/>
            <a:ext cx="7717500" cy="706500"/>
          </a:xfrm>
          <a:prstGeom prst="rect">
            <a:avLst/>
          </a:prstGeom>
          <a:ln>
            <a:noFill/>
          </a:ln>
        </p:spPr>
        <p:txBody>
          <a:bodyPr spcFirstLastPara="1" wrap="square" lIns="411475" tIns="91425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4"/>
          <p:cNvGrpSpPr/>
          <p:nvPr/>
        </p:nvGrpSpPr>
        <p:grpSpPr>
          <a:xfrm rot="3577014">
            <a:off x="7281908" y="1815081"/>
            <a:ext cx="1959990" cy="1791925"/>
            <a:chOff x="-40775" y="178450"/>
            <a:chExt cx="1061600" cy="970525"/>
          </a:xfrm>
        </p:grpSpPr>
        <p:sp>
          <p:nvSpPr>
            <p:cNvPr id="370" name="Google Shape;370;p1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4"/>
          <p:cNvGrpSpPr/>
          <p:nvPr/>
        </p:nvGrpSpPr>
        <p:grpSpPr>
          <a:xfrm rot="-8558762" flipH="1">
            <a:off x="7794950" y="711753"/>
            <a:ext cx="1128372" cy="1031646"/>
            <a:chOff x="-40775" y="178450"/>
            <a:chExt cx="1061600" cy="970525"/>
          </a:xfrm>
        </p:grpSpPr>
        <p:sp>
          <p:nvSpPr>
            <p:cNvPr id="376" name="Google Shape;376;p1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 rot="-3577014" flipH="1">
            <a:off x="4114858" y="3703469"/>
            <a:ext cx="1959990" cy="1791925"/>
            <a:chOff x="-40775" y="178450"/>
            <a:chExt cx="1061600" cy="970525"/>
          </a:xfrm>
        </p:grpSpPr>
        <p:sp>
          <p:nvSpPr>
            <p:cNvPr id="382" name="Google Shape;382;p1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4"/>
          <p:cNvGrpSpPr/>
          <p:nvPr/>
        </p:nvGrpSpPr>
        <p:grpSpPr>
          <a:xfrm rot="3576816">
            <a:off x="857749" y="-499966"/>
            <a:ext cx="1667653" cy="1524619"/>
            <a:chOff x="-40775" y="178450"/>
            <a:chExt cx="1061600" cy="970525"/>
          </a:xfrm>
        </p:grpSpPr>
        <p:sp>
          <p:nvSpPr>
            <p:cNvPr id="388" name="Google Shape;388;p14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4"/>
          <p:cNvGrpSpPr/>
          <p:nvPr/>
        </p:nvGrpSpPr>
        <p:grpSpPr>
          <a:xfrm>
            <a:off x="671844" y="562339"/>
            <a:ext cx="204605" cy="264756"/>
            <a:chOff x="2390900" y="733575"/>
            <a:chExt cx="263700" cy="341225"/>
          </a:xfrm>
        </p:grpSpPr>
        <p:sp>
          <p:nvSpPr>
            <p:cNvPr id="394" name="Google Shape;394;p14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4"/>
          <p:cNvGrpSpPr/>
          <p:nvPr/>
        </p:nvGrpSpPr>
        <p:grpSpPr>
          <a:xfrm>
            <a:off x="6211219" y="4340164"/>
            <a:ext cx="204605" cy="264756"/>
            <a:chOff x="2390900" y="733575"/>
            <a:chExt cx="263700" cy="341225"/>
          </a:xfrm>
        </p:grpSpPr>
        <p:sp>
          <p:nvSpPr>
            <p:cNvPr id="397" name="Google Shape;397;p14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4"/>
          <p:cNvGrpSpPr/>
          <p:nvPr/>
        </p:nvGrpSpPr>
        <p:grpSpPr>
          <a:xfrm>
            <a:off x="7499494" y="1367164"/>
            <a:ext cx="204605" cy="264756"/>
            <a:chOff x="2390900" y="733575"/>
            <a:chExt cx="263700" cy="341225"/>
          </a:xfrm>
        </p:grpSpPr>
        <p:sp>
          <p:nvSpPr>
            <p:cNvPr id="400" name="Google Shape;400;p14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4"/>
          <p:cNvSpPr txBox="1">
            <a:spLocks noGrp="1"/>
          </p:cNvSpPr>
          <p:nvPr>
            <p:ph type="title"/>
          </p:nvPr>
        </p:nvSpPr>
        <p:spPr>
          <a:xfrm flipH="1">
            <a:off x="789425" y="3080025"/>
            <a:ext cx="56247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14"/>
          <p:cNvSpPr txBox="1">
            <a:spLocks noGrp="1"/>
          </p:cNvSpPr>
          <p:nvPr>
            <p:ph type="subTitle" idx="1"/>
          </p:nvPr>
        </p:nvSpPr>
        <p:spPr>
          <a:xfrm flipH="1">
            <a:off x="789425" y="1649475"/>
            <a:ext cx="5624700" cy="14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30"/>
          <p:cNvGrpSpPr/>
          <p:nvPr/>
        </p:nvGrpSpPr>
        <p:grpSpPr>
          <a:xfrm rot="-495" flipH="1">
            <a:off x="2169478" y="-447041"/>
            <a:ext cx="1475199" cy="1312732"/>
            <a:chOff x="-40775" y="178450"/>
            <a:chExt cx="1061600" cy="970525"/>
          </a:xfrm>
        </p:grpSpPr>
        <p:sp>
          <p:nvSpPr>
            <p:cNvPr id="902" name="Google Shape;902;p30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30"/>
          <p:cNvGrpSpPr/>
          <p:nvPr/>
        </p:nvGrpSpPr>
        <p:grpSpPr>
          <a:xfrm rot="-1690726" flipH="1">
            <a:off x="914197" y="-275989"/>
            <a:ext cx="1090771" cy="970618"/>
            <a:chOff x="-40775" y="178450"/>
            <a:chExt cx="1061600" cy="970525"/>
          </a:xfrm>
        </p:grpSpPr>
        <p:sp>
          <p:nvSpPr>
            <p:cNvPr id="908" name="Google Shape;908;p30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0"/>
          <p:cNvGrpSpPr/>
          <p:nvPr/>
        </p:nvGrpSpPr>
        <p:grpSpPr>
          <a:xfrm rot="1317299">
            <a:off x="3648261" y="4415490"/>
            <a:ext cx="1794519" cy="1596898"/>
            <a:chOff x="-40775" y="178450"/>
            <a:chExt cx="1061600" cy="970525"/>
          </a:xfrm>
        </p:grpSpPr>
        <p:sp>
          <p:nvSpPr>
            <p:cNvPr id="914" name="Google Shape;914;p30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0"/>
          <p:cNvGrpSpPr/>
          <p:nvPr/>
        </p:nvGrpSpPr>
        <p:grpSpPr>
          <a:xfrm rot="3207036">
            <a:off x="5410272" y="3634417"/>
            <a:ext cx="1533441" cy="1364540"/>
            <a:chOff x="-40775" y="178450"/>
            <a:chExt cx="1061600" cy="970525"/>
          </a:xfrm>
        </p:grpSpPr>
        <p:sp>
          <p:nvSpPr>
            <p:cNvPr id="920" name="Google Shape;920;p30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0"/>
          <p:cNvGrpSpPr/>
          <p:nvPr/>
        </p:nvGrpSpPr>
        <p:grpSpPr>
          <a:xfrm>
            <a:off x="1864694" y="736276"/>
            <a:ext cx="204605" cy="264756"/>
            <a:chOff x="2390900" y="733575"/>
            <a:chExt cx="263700" cy="341225"/>
          </a:xfrm>
        </p:grpSpPr>
        <p:sp>
          <p:nvSpPr>
            <p:cNvPr id="926" name="Google Shape;926;p30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0"/>
          <p:cNvGrpSpPr/>
          <p:nvPr/>
        </p:nvGrpSpPr>
        <p:grpSpPr>
          <a:xfrm>
            <a:off x="4806769" y="4002476"/>
            <a:ext cx="204605" cy="264756"/>
            <a:chOff x="2390900" y="733575"/>
            <a:chExt cx="263700" cy="341225"/>
          </a:xfrm>
        </p:grpSpPr>
        <p:sp>
          <p:nvSpPr>
            <p:cNvPr id="929" name="Google Shape;929;p30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31"/>
          <p:cNvGrpSpPr/>
          <p:nvPr/>
        </p:nvGrpSpPr>
        <p:grpSpPr>
          <a:xfrm rot="1973218">
            <a:off x="7679542" y="2064001"/>
            <a:ext cx="1659510" cy="1517192"/>
            <a:chOff x="-40775" y="178450"/>
            <a:chExt cx="1061600" cy="970525"/>
          </a:xfrm>
        </p:grpSpPr>
        <p:sp>
          <p:nvSpPr>
            <p:cNvPr id="933" name="Google Shape;933;p31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31"/>
          <p:cNvGrpSpPr/>
          <p:nvPr/>
        </p:nvGrpSpPr>
        <p:grpSpPr>
          <a:xfrm rot="4526101">
            <a:off x="7877068" y="1196266"/>
            <a:ext cx="1057472" cy="966797"/>
            <a:chOff x="-40775" y="178450"/>
            <a:chExt cx="1061600" cy="970525"/>
          </a:xfrm>
        </p:grpSpPr>
        <p:sp>
          <p:nvSpPr>
            <p:cNvPr id="939" name="Google Shape;939;p31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31"/>
          <p:cNvGrpSpPr/>
          <p:nvPr/>
        </p:nvGrpSpPr>
        <p:grpSpPr>
          <a:xfrm>
            <a:off x="8380894" y="3763301"/>
            <a:ext cx="204605" cy="264756"/>
            <a:chOff x="2390900" y="733575"/>
            <a:chExt cx="263700" cy="341225"/>
          </a:xfrm>
        </p:grpSpPr>
        <p:sp>
          <p:nvSpPr>
            <p:cNvPr id="945" name="Google Shape;945;p31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31"/>
          <p:cNvGrpSpPr/>
          <p:nvPr/>
        </p:nvGrpSpPr>
        <p:grpSpPr>
          <a:xfrm rot="-680476" flipH="1">
            <a:off x="64303" y="-328163"/>
            <a:ext cx="2055695" cy="1879450"/>
            <a:chOff x="-40775" y="178450"/>
            <a:chExt cx="1061600" cy="970525"/>
          </a:xfrm>
        </p:grpSpPr>
        <p:sp>
          <p:nvSpPr>
            <p:cNvPr id="948" name="Google Shape;948;p31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1"/>
          <p:cNvGrpSpPr/>
          <p:nvPr/>
        </p:nvGrpSpPr>
        <p:grpSpPr>
          <a:xfrm rot="680478">
            <a:off x="2243887" y="-546092"/>
            <a:ext cx="1445136" cy="1321177"/>
            <a:chOff x="-40775" y="178450"/>
            <a:chExt cx="1061600" cy="970525"/>
          </a:xfrm>
        </p:grpSpPr>
        <p:sp>
          <p:nvSpPr>
            <p:cNvPr id="954" name="Google Shape;954;p31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1"/>
          <p:cNvGrpSpPr/>
          <p:nvPr/>
        </p:nvGrpSpPr>
        <p:grpSpPr>
          <a:xfrm>
            <a:off x="2385919" y="955851"/>
            <a:ext cx="204605" cy="264756"/>
            <a:chOff x="2390900" y="733575"/>
            <a:chExt cx="263700" cy="341225"/>
          </a:xfrm>
        </p:grpSpPr>
        <p:sp>
          <p:nvSpPr>
            <p:cNvPr id="960" name="Google Shape;960;p31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32"/>
          <p:cNvGrpSpPr/>
          <p:nvPr/>
        </p:nvGrpSpPr>
        <p:grpSpPr>
          <a:xfrm rot="-3875882" flipH="1">
            <a:off x="578099" y="3709662"/>
            <a:ext cx="2343623" cy="2142826"/>
            <a:chOff x="-40775" y="178450"/>
            <a:chExt cx="1061600" cy="970525"/>
          </a:xfrm>
        </p:grpSpPr>
        <p:sp>
          <p:nvSpPr>
            <p:cNvPr id="964" name="Google Shape;964;p3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2"/>
          <p:cNvGrpSpPr/>
          <p:nvPr/>
        </p:nvGrpSpPr>
        <p:grpSpPr>
          <a:xfrm rot="-680476" flipH="1">
            <a:off x="5015828" y="-607588"/>
            <a:ext cx="2055695" cy="1879450"/>
            <a:chOff x="-40775" y="178450"/>
            <a:chExt cx="1061600" cy="970525"/>
          </a:xfrm>
        </p:grpSpPr>
        <p:sp>
          <p:nvSpPr>
            <p:cNvPr id="970" name="Google Shape;970;p3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2"/>
          <p:cNvGrpSpPr/>
          <p:nvPr/>
        </p:nvGrpSpPr>
        <p:grpSpPr>
          <a:xfrm rot="680550">
            <a:off x="3428743" y="-244962"/>
            <a:ext cx="1135693" cy="1038262"/>
            <a:chOff x="-40775" y="178450"/>
            <a:chExt cx="1061600" cy="970525"/>
          </a:xfrm>
        </p:grpSpPr>
        <p:sp>
          <p:nvSpPr>
            <p:cNvPr id="976" name="Google Shape;976;p3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32"/>
          <p:cNvGrpSpPr/>
          <p:nvPr/>
        </p:nvGrpSpPr>
        <p:grpSpPr>
          <a:xfrm rot="-636684" flipH="1">
            <a:off x="-816749" y="1216412"/>
            <a:ext cx="1900708" cy="1737872"/>
            <a:chOff x="-40775" y="178450"/>
            <a:chExt cx="1061600" cy="970525"/>
          </a:xfrm>
        </p:grpSpPr>
        <p:sp>
          <p:nvSpPr>
            <p:cNvPr id="982" name="Google Shape;982;p3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32"/>
          <p:cNvGrpSpPr/>
          <p:nvPr/>
        </p:nvGrpSpPr>
        <p:grpSpPr>
          <a:xfrm>
            <a:off x="450644" y="894851"/>
            <a:ext cx="204605" cy="264756"/>
            <a:chOff x="2390900" y="733575"/>
            <a:chExt cx="263700" cy="341225"/>
          </a:xfrm>
        </p:grpSpPr>
        <p:sp>
          <p:nvSpPr>
            <p:cNvPr id="988" name="Google Shape;988;p3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2"/>
          <p:cNvGrpSpPr/>
          <p:nvPr/>
        </p:nvGrpSpPr>
        <p:grpSpPr>
          <a:xfrm>
            <a:off x="4655444" y="571201"/>
            <a:ext cx="204605" cy="264756"/>
            <a:chOff x="2390900" y="733575"/>
            <a:chExt cx="263700" cy="341225"/>
          </a:xfrm>
        </p:grpSpPr>
        <p:sp>
          <p:nvSpPr>
            <p:cNvPr id="991" name="Google Shape;991;p3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32"/>
          <p:cNvGrpSpPr/>
          <p:nvPr/>
        </p:nvGrpSpPr>
        <p:grpSpPr>
          <a:xfrm>
            <a:off x="3337719" y="4511376"/>
            <a:ext cx="204605" cy="264756"/>
            <a:chOff x="2390900" y="733575"/>
            <a:chExt cx="263700" cy="341225"/>
          </a:xfrm>
        </p:grpSpPr>
        <p:sp>
          <p:nvSpPr>
            <p:cNvPr id="994" name="Google Shape;994;p32"/>
            <p:cNvSpPr/>
            <p:nvPr/>
          </p:nvSpPr>
          <p:spPr>
            <a:xfrm>
              <a:off x="2390900" y="733575"/>
              <a:ext cx="263700" cy="341225"/>
            </a:xfrm>
            <a:custGeom>
              <a:avLst/>
              <a:gdLst/>
              <a:ahLst/>
              <a:cxnLst/>
              <a:rect l="l" t="t" r="r" b="b"/>
              <a:pathLst>
                <a:path w="10548" h="13649" extrusionOk="0">
                  <a:moveTo>
                    <a:pt x="5258" y="1"/>
                  </a:moveTo>
                  <a:cubicBezTo>
                    <a:pt x="5107" y="92"/>
                    <a:pt x="4955" y="214"/>
                    <a:pt x="4833" y="305"/>
                  </a:cubicBezTo>
                  <a:cubicBezTo>
                    <a:pt x="4803" y="335"/>
                    <a:pt x="4803" y="335"/>
                    <a:pt x="4772" y="366"/>
                  </a:cubicBezTo>
                  <a:cubicBezTo>
                    <a:pt x="4681" y="457"/>
                    <a:pt x="4559" y="548"/>
                    <a:pt x="4468" y="639"/>
                  </a:cubicBezTo>
                  <a:cubicBezTo>
                    <a:pt x="3526" y="1460"/>
                    <a:pt x="2705" y="2341"/>
                    <a:pt x="2037" y="3253"/>
                  </a:cubicBezTo>
                  <a:cubicBezTo>
                    <a:pt x="1246" y="4347"/>
                    <a:pt x="669" y="5442"/>
                    <a:pt x="334" y="6566"/>
                  </a:cubicBezTo>
                  <a:cubicBezTo>
                    <a:pt x="152" y="7174"/>
                    <a:pt x="61" y="7782"/>
                    <a:pt x="0" y="8390"/>
                  </a:cubicBezTo>
                  <a:cubicBezTo>
                    <a:pt x="0" y="8664"/>
                    <a:pt x="0" y="8998"/>
                    <a:pt x="30" y="9302"/>
                  </a:cubicBezTo>
                  <a:cubicBezTo>
                    <a:pt x="61" y="9636"/>
                    <a:pt x="91" y="9940"/>
                    <a:pt x="152" y="10214"/>
                  </a:cubicBezTo>
                  <a:cubicBezTo>
                    <a:pt x="274" y="10731"/>
                    <a:pt x="486" y="11217"/>
                    <a:pt x="790" y="11642"/>
                  </a:cubicBezTo>
                  <a:cubicBezTo>
                    <a:pt x="1064" y="12038"/>
                    <a:pt x="1429" y="12372"/>
                    <a:pt x="1854" y="12676"/>
                  </a:cubicBezTo>
                  <a:cubicBezTo>
                    <a:pt x="2310" y="13010"/>
                    <a:pt x="2888" y="13253"/>
                    <a:pt x="3526" y="13436"/>
                  </a:cubicBezTo>
                  <a:cubicBezTo>
                    <a:pt x="4073" y="13588"/>
                    <a:pt x="4651" y="13648"/>
                    <a:pt x="5289" y="13648"/>
                  </a:cubicBezTo>
                  <a:lnTo>
                    <a:pt x="5714" y="13648"/>
                  </a:lnTo>
                  <a:cubicBezTo>
                    <a:pt x="5775" y="13648"/>
                    <a:pt x="5836" y="13648"/>
                    <a:pt x="5927" y="13618"/>
                  </a:cubicBezTo>
                  <a:lnTo>
                    <a:pt x="6049" y="13618"/>
                  </a:lnTo>
                  <a:cubicBezTo>
                    <a:pt x="6383" y="13557"/>
                    <a:pt x="6717" y="13527"/>
                    <a:pt x="7021" y="13436"/>
                  </a:cubicBezTo>
                  <a:cubicBezTo>
                    <a:pt x="7660" y="13253"/>
                    <a:pt x="8207" y="13010"/>
                    <a:pt x="8693" y="12676"/>
                  </a:cubicBezTo>
                  <a:cubicBezTo>
                    <a:pt x="9119" y="12372"/>
                    <a:pt x="9453" y="12038"/>
                    <a:pt x="9727" y="11642"/>
                  </a:cubicBezTo>
                  <a:cubicBezTo>
                    <a:pt x="10031" y="11217"/>
                    <a:pt x="10243" y="10700"/>
                    <a:pt x="10365" y="10214"/>
                  </a:cubicBezTo>
                  <a:cubicBezTo>
                    <a:pt x="10426" y="9940"/>
                    <a:pt x="10487" y="9606"/>
                    <a:pt x="10517" y="9302"/>
                  </a:cubicBezTo>
                  <a:cubicBezTo>
                    <a:pt x="10547" y="8968"/>
                    <a:pt x="10547" y="8664"/>
                    <a:pt x="10517" y="8360"/>
                  </a:cubicBezTo>
                  <a:cubicBezTo>
                    <a:pt x="10487" y="7752"/>
                    <a:pt x="10365" y="7144"/>
                    <a:pt x="10213" y="6566"/>
                  </a:cubicBezTo>
                  <a:cubicBezTo>
                    <a:pt x="9879" y="5442"/>
                    <a:pt x="9301" y="4347"/>
                    <a:pt x="8511" y="3253"/>
                  </a:cubicBezTo>
                  <a:cubicBezTo>
                    <a:pt x="7842" y="2372"/>
                    <a:pt x="7082" y="1521"/>
                    <a:pt x="6231" y="761"/>
                  </a:cubicBezTo>
                  <a:cubicBezTo>
                    <a:pt x="6201" y="730"/>
                    <a:pt x="6140" y="700"/>
                    <a:pt x="6110" y="670"/>
                  </a:cubicBezTo>
                  <a:cubicBezTo>
                    <a:pt x="5927" y="518"/>
                    <a:pt x="5775" y="366"/>
                    <a:pt x="5593" y="214"/>
                  </a:cubicBezTo>
                  <a:lnTo>
                    <a:pt x="5502" y="183"/>
                  </a:lnTo>
                  <a:cubicBezTo>
                    <a:pt x="5441" y="122"/>
                    <a:pt x="5380" y="62"/>
                    <a:pt x="5289" y="31"/>
                  </a:cubicBezTo>
                  <a:cubicBezTo>
                    <a:pt x="5289" y="1"/>
                    <a:pt x="5258" y="1"/>
                    <a:pt x="5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2390900" y="750300"/>
              <a:ext cx="249250" cy="324500"/>
            </a:xfrm>
            <a:custGeom>
              <a:avLst/>
              <a:gdLst/>
              <a:ahLst/>
              <a:cxnLst/>
              <a:rect l="l" t="t" r="r" b="b"/>
              <a:pathLst>
                <a:path w="9970" h="12980" extrusionOk="0">
                  <a:moveTo>
                    <a:pt x="4407" y="1"/>
                  </a:moveTo>
                  <a:lnTo>
                    <a:pt x="4407" y="1"/>
                  </a:lnTo>
                  <a:cubicBezTo>
                    <a:pt x="3496" y="821"/>
                    <a:pt x="2705" y="1672"/>
                    <a:pt x="2037" y="2584"/>
                  </a:cubicBezTo>
                  <a:cubicBezTo>
                    <a:pt x="1246" y="3678"/>
                    <a:pt x="669" y="4773"/>
                    <a:pt x="334" y="5897"/>
                  </a:cubicBezTo>
                  <a:cubicBezTo>
                    <a:pt x="152" y="6505"/>
                    <a:pt x="61" y="7083"/>
                    <a:pt x="0" y="7691"/>
                  </a:cubicBezTo>
                  <a:cubicBezTo>
                    <a:pt x="0" y="7995"/>
                    <a:pt x="0" y="8299"/>
                    <a:pt x="30" y="8633"/>
                  </a:cubicBezTo>
                  <a:cubicBezTo>
                    <a:pt x="61" y="8937"/>
                    <a:pt x="91" y="9241"/>
                    <a:pt x="152" y="9545"/>
                  </a:cubicBezTo>
                  <a:cubicBezTo>
                    <a:pt x="274" y="10031"/>
                    <a:pt x="486" y="10548"/>
                    <a:pt x="790" y="10973"/>
                  </a:cubicBezTo>
                  <a:cubicBezTo>
                    <a:pt x="1064" y="11369"/>
                    <a:pt x="1429" y="11703"/>
                    <a:pt x="1854" y="12007"/>
                  </a:cubicBezTo>
                  <a:cubicBezTo>
                    <a:pt x="2310" y="12341"/>
                    <a:pt x="2888" y="12584"/>
                    <a:pt x="3526" y="12767"/>
                  </a:cubicBezTo>
                  <a:cubicBezTo>
                    <a:pt x="4073" y="12919"/>
                    <a:pt x="4651" y="12979"/>
                    <a:pt x="5289" y="12979"/>
                  </a:cubicBezTo>
                  <a:lnTo>
                    <a:pt x="5714" y="12979"/>
                  </a:lnTo>
                  <a:lnTo>
                    <a:pt x="5988" y="12949"/>
                  </a:lnTo>
                  <a:lnTo>
                    <a:pt x="6049" y="12949"/>
                  </a:lnTo>
                  <a:cubicBezTo>
                    <a:pt x="6383" y="12888"/>
                    <a:pt x="6717" y="12828"/>
                    <a:pt x="7021" y="12767"/>
                  </a:cubicBezTo>
                  <a:cubicBezTo>
                    <a:pt x="7660" y="12584"/>
                    <a:pt x="8207" y="12341"/>
                    <a:pt x="8693" y="12007"/>
                  </a:cubicBezTo>
                  <a:cubicBezTo>
                    <a:pt x="9119" y="11703"/>
                    <a:pt x="9483" y="11369"/>
                    <a:pt x="9757" y="10973"/>
                  </a:cubicBezTo>
                  <a:cubicBezTo>
                    <a:pt x="9818" y="10852"/>
                    <a:pt x="9909" y="10730"/>
                    <a:pt x="9970" y="10609"/>
                  </a:cubicBezTo>
                  <a:lnTo>
                    <a:pt x="9970" y="10609"/>
                  </a:lnTo>
                  <a:cubicBezTo>
                    <a:pt x="9879" y="10669"/>
                    <a:pt x="9818" y="10761"/>
                    <a:pt x="9757" y="10821"/>
                  </a:cubicBezTo>
                  <a:cubicBezTo>
                    <a:pt x="9392" y="11125"/>
                    <a:pt x="8997" y="11399"/>
                    <a:pt x="8572" y="11581"/>
                  </a:cubicBezTo>
                  <a:cubicBezTo>
                    <a:pt x="8146" y="11794"/>
                    <a:pt x="7721" y="11916"/>
                    <a:pt x="7265" y="12007"/>
                  </a:cubicBezTo>
                  <a:cubicBezTo>
                    <a:pt x="6964" y="12044"/>
                    <a:pt x="6675" y="12070"/>
                    <a:pt x="6383" y="12070"/>
                  </a:cubicBezTo>
                  <a:cubicBezTo>
                    <a:pt x="6203" y="12070"/>
                    <a:pt x="6022" y="12060"/>
                    <a:pt x="5836" y="12037"/>
                  </a:cubicBezTo>
                  <a:cubicBezTo>
                    <a:pt x="5593" y="12007"/>
                    <a:pt x="5380" y="11976"/>
                    <a:pt x="5137" y="11916"/>
                  </a:cubicBezTo>
                  <a:cubicBezTo>
                    <a:pt x="4924" y="11824"/>
                    <a:pt x="4681" y="11764"/>
                    <a:pt x="4468" y="11672"/>
                  </a:cubicBezTo>
                  <a:cubicBezTo>
                    <a:pt x="4255" y="11581"/>
                    <a:pt x="4043" y="11460"/>
                    <a:pt x="3830" y="11308"/>
                  </a:cubicBezTo>
                  <a:cubicBezTo>
                    <a:pt x="3617" y="11186"/>
                    <a:pt x="3435" y="11065"/>
                    <a:pt x="3283" y="10913"/>
                  </a:cubicBezTo>
                  <a:cubicBezTo>
                    <a:pt x="2948" y="10639"/>
                    <a:pt x="2675" y="10335"/>
                    <a:pt x="2432" y="9970"/>
                  </a:cubicBezTo>
                  <a:cubicBezTo>
                    <a:pt x="2219" y="9636"/>
                    <a:pt x="2067" y="9271"/>
                    <a:pt x="1945" y="8876"/>
                  </a:cubicBezTo>
                  <a:cubicBezTo>
                    <a:pt x="1702" y="8055"/>
                    <a:pt x="1702" y="7204"/>
                    <a:pt x="1793" y="6384"/>
                  </a:cubicBezTo>
                  <a:cubicBezTo>
                    <a:pt x="1915" y="5472"/>
                    <a:pt x="2158" y="4560"/>
                    <a:pt x="2492" y="3709"/>
                  </a:cubicBezTo>
                  <a:cubicBezTo>
                    <a:pt x="2796" y="2858"/>
                    <a:pt x="3192" y="2037"/>
                    <a:pt x="3648" y="1216"/>
                  </a:cubicBezTo>
                  <a:cubicBezTo>
                    <a:pt x="3891" y="821"/>
                    <a:pt x="4134" y="396"/>
                    <a:pt x="4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Black"/>
              <a:buNone/>
              <a:defRPr sz="30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Medium"/>
              <a:buChar char="●"/>
              <a:defRPr sz="1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7"/>
          <p:cNvSpPr txBox="1">
            <a:spLocks noGrp="1"/>
          </p:cNvSpPr>
          <p:nvPr>
            <p:ph type="ctrTitle"/>
          </p:nvPr>
        </p:nvSpPr>
        <p:spPr>
          <a:xfrm>
            <a:off x="1521905" y="655616"/>
            <a:ext cx="6100190" cy="2831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Осложнения при переливании крови и кровезаменителей. </a:t>
            </a:r>
            <a:br>
              <a:rPr lang="ru-RU" sz="2800" dirty="0"/>
            </a:br>
            <a:r>
              <a:rPr lang="ru-RU" sz="2800" dirty="0"/>
              <a:t>Препараты крови и кровезаменителей. 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09" name="Google Shape;1009;p37"/>
          <p:cNvSpPr txBox="1">
            <a:spLocks noGrp="1"/>
          </p:cNvSpPr>
          <p:nvPr>
            <p:ph type="subTitle" idx="1"/>
          </p:nvPr>
        </p:nvSpPr>
        <p:spPr>
          <a:xfrm>
            <a:off x="2929753" y="3945405"/>
            <a:ext cx="3178154" cy="1084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/>
              <a:t>Выполнил: Бабаджанян Акоп Манасович,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/>
              <a:t> ординатор Кафедры общей хирургии имени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/>
              <a:t>профессора </a:t>
            </a:r>
            <a:r>
              <a:rPr lang="ru-RU" sz="1100" dirty="0" err="1"/>
              <a:t>М.И.Гульмана</a:t>
            </a:r>
            <a:r>
              <a:rPr lang="ru-RU" sz="1100" dirty="0"/>
              <a:t>, специальность Общая хирургия</a:t>
            </a:r>
          </a:p>
          <a:p>
            <a:pPr algn="l"/>
            <a:br>
              <a:rPr lang="ru-RU" dirty="0"/>
            </a:br>
            <a:r>
              <a:rPr lang="ru-RU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0C1FDFA-B39F-4A83-9AFA-AD6E41A1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228675"/>
            <a:ext cx="5468500" cy="3370800"/>
          </a:xfrm>
        </p:spPr>
        <p:txBody>
          <a:bodyPr/>
          <a:lstStyle/>
          <a:p>
            <a:r>
              <a:rPr lang="ru-RU" dirty="0"/>
              <a:t>Причины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Несовместимости группы крови по системе АВО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Несовместимости резус-фактора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Несовместимости других антигенов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152400" indent="0">
              <a:buNone/>
            </a:pPr>
            <a:endParaRPr lang="ru-RU" dirty="0"/>
          </a:p>
          <a:p>
            <a:pPr marL="152400" indent="0">
              <a:buNone/>
            </a:pPr>
            <a:r>
              <a:rPr lang="ru-RU" b="1" u="sng" dirty="0"/>
              <a:t>Период шока</a:t>
            </a:r>
            <a:r>
              <a:rPr lang="ru-RU" dirty="0"/>
              <a:t>. Начинается с перераспределения жидкости и нарушений микроциркуляции. Основной клинический аспект - падение артериального давления. </a:t>
            </a:r>
          </a:p>
          <a:p>
            <a:pPr marL="152400" indent="0">
              <a:buNone/>
            </a:pPr>
            <a:endParaRPr lang="ru-RU" dirty="0"/>
          </a:p>
          <a:p>
            <a:pPr marL="152400" indent="0">
              <a:buNone/>
            </a:pPr>
            <a:r>
              <a:rPr lang="ru-RU" b="1" u="sng" dirty="0" err="1"/>
              <a:t>Пepиoд</a:t>
            </a:r>
            <a:r>
              <a:rPr lang="ru-RU" b="1" u="sng" dirty="0"/>
              <a:t> </a:t>
            </a:r>
            <a:r>
              <a:rPr lang="ru-RU" b="1" u="sng" dirty="0" err="1"/>
              <a:t>oлигурии</a:t>
            </a:r>
            <a:r>
              <a:rPr lang="ru-RU" b="1" u="sng" dirty="0"/>
              <a:t>/ анурии. </a:t>
            </a:r>
            <a:r>
              <a:rPr lang="ru-RU" dirty="0"/>
              <a:t>Характеризуется дальнейшим поражением почек, нарушением их фильтрационной способности, снижением реабсорбции. При искусственном отведении мочи наблюдается гематурия, кровоточивость уретры. </a:t>
            </a:r>
          </a:p>
          <a:p>
            <a:pPr marL="152400" indent="0">
              <a:buNone/>
            </a:pPr>
            <a:endParaRPr lang="ru-RU" dirty="0"/>
          </a:p>
          <a:p>
            <a:pPr marL="152400" indent="0">
              <a:buNone/>
            </a:pPr>
            <a:r>
              <a:rPr lang="ru-RU" b="1" u="sng" dirty="0"/>
              <a:t>Период восстановления</a:t>
            </a:r>
            <a:r>
              <a:rPr lang="ru-RU" dirty="0"/>
              <a:t>. Наступает при своевременном старте терапии. Фильтрационная функция почек улучшается. При затяжном втором периоде шока повреждение почки необратимо, на это будет указывать протеинурия и снижение альбумина в плазме.</a:t>
            </a:r>
          </a:p>
          <a:p>
            <a:pPr marL="152400" indent="0">
              <a:buNone/>
            </a:pPr>
            <a:r>
              <a:rPr lang="ru-RU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219056-29A4-4BD8-9FA5-129CFE8D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Гемотрансфузионный шок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370E2-41B6-403A-9F2F-7926651A3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5" t="37408" r="25587" b="16111"/>
          <a:stretch/>
        </p:blipFill>
        <p:spPr>
          <a:xfrm>
            <a:off x="6086475" y="1839231"/>
            <a:ext cx="3057525" cy="21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CA6BAB-5D1F-44D7-95FC-4C46159CD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448D5A-6716-451A-B5BF-14D52FB6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75" y="337294"/>
            <a:ext cx="8430775" cy="706500"/>
          </a:xfrm>
        </p:spPr>
        <p:txBody>
          <a:bodyPr/>
          <a:lstStyle/>
          <a:p>
            <a:r>
              <a:rPr lang="ru-RU" sz="2800" dirty="0"/>
              <a:t>Синдром массивных гемотрансфузий</a:t>
            </a:r>
          </a:p>
        </p:txBody>
      </p:sp>
    </p:spTree>
    <p:extLst>
      <p:ext uri="{BB962C8B-B14F-4D97-AF65-F5344CB8AC3E}">
        <p14:creationId xmlns:p14="http://schemas.microsoft.com/office/powerpoint/2010/main" val="168208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41C1E-618E-4632-880C-2F0092B4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356350"/>
            <a:ext cx="6399956" cy="841800"/>
          </a:xfrm>
        </p:spPr>
        <p:txBody>
          <a:bodyPr/>
          <a:lstStyle/>
          <a:p>
            <a:r>
              <a:rPr lang="ru-RU" sz="3200" dirty="0"/>
              <a:t>Осложнения инфекционного характера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F513D-E5F9-490B-B490-99E558A67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412337"/>
            <a:ext cx="4922874" cy="703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Передача острых инфекционных заболеваний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Передача заболеваний, распространяющихся сывороточным путем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Развитие банальной хирургической инфекции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41708B-5767-4745-9AF4-AA245A28DF3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9289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A9370BF-9F7C-4CCF-B31A-2EF328E17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228675"/>
            <a:ext cx="7717500" cy="853514"/>
          </a:xfrm>
        </p:spPr>
        <p:txBody>
          <a:bodyPr/>
          <a:lstStyle/>
          <a:p>
            <a:pPr marL="152400" indent="0" algn="ctr">
              <a:buNone/>
            </a:pPr>
            <a:r>
              <a:rPr lang="ru-RU" sz="1600" dirty="0"/>
              <a:t>Возбудители инфекционных заболеваний попадают в кровь и её компоненты от доноров, находящихся в инкубационном периоде или болеющих со стертой клинической симптоматикой.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4F180E-769B-4999-9AF6-2B45ABA4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" y="486150"/>
            <a:ext cx="8867552" cy="706500"/>
          </a:xfrm>
        </p:spPr>
        <p:txBody>
          <a:bodyPr/>
          <a:lstStyle/>
          <a:p>
            <a:r>
              <a:rPr lang="ru-RU" sz="2400" dirty="0"/>
              <a:t>Передача острых инфекционных заболеваний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9DF18-D4BE-4716-A86A-96D4F90A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4" y="2240243"/>
            <a:ext cx="8461981" cy="853514"/>
          </a:xfrm>
          <a:prstGeom prst="rect">
            <a:avLst/>
          </a:prstGeom>
        </p:spPr>
      </p:pic>
      <p:sp>
        <p:nvSpPr>
          <p:cNvPr id="9" name="Текст 1">
            <a:extLst>
              <a:ext uri="{FF2B5EF4-FFF2-40B4-BE49-F238E27FC236}">
                <a16:creationId xmlns:a16="http://schemas.microsoft.com/office/drawing/2014/main" id="{702406B7-989B-4FBE-ADAF-BB8BAABB603D}"/>
              </a:ext>
            </a:extLst>
          </p:cNvPr>
          <p:cNvSpPr txBox="1">
            <a:spLocks/>
          </p:cNvSpPr>
          <p:nvPr/>
        </p:nvSpPr>
        <p:spPr>
          <a:xfrm>
            <a:off x="713225" y="2933650"/>
            <a:ext cx="7717500" cy="85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AutoNum type="arabicPeriod"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A7D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152400" indent="0" algn="ctr">
              <a:buFont typeface="Barlow"/>
              <a:buNone/>
            </a:pPr>
            <a:r>
              <a:rPr lang="ru-RU" sz="1600" dirty="0"/>
              <a:t>Осложнения этой группы возникают при несоблюдении норм асептики во время переливания. Встречаются редко. Возможно развитие тромбофлебита , а иногда и флегмоны в области венепункции. При попадании микроорганизмов в сосудистое русло может развиться антиогенный сепсис.</a:t>
            </a:r>
          </a:p>
          <a:p>
            <a:pPr marL="152400" indent="0" algn="ctr">
              <a:buFont typeface="Barlow"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530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B7FBA-3342-4533-890A-8F8AC02F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571750"/>
            <a:ext cx="6027817" cy="841800"/>
          </a:xfrm>
        </p:spPr>
        <p:txBody>
          <a:bodyPr/>
          <a:lstStyle/>
          <a:p>
            <a:r>
              <a:rPr lang="ru-RU" sz="3200" dirty="0"/>
              <a:t>Препараты крови и кровезаменителей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ECE32E-CCA2-4B05-AAF6-8B1E99DD82D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9811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7F6741-FCA0-4D52-928F-82D94514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71" y="2221199"/>
            <a:ext cx="3060457" cy="701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394B7-6784-4CFF-AAE6-86A2A600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71" y="2373599"/>
            <a:ext cx="3060457" cy="701101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52CFCEAF-33AE-46D4-B85A-A39010572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75763"/>
              </p:ext>
            </p:extLst>
          </p:nvPr>
        </p:nvGraphicFramePr>
        <p:xfrm>
          <a:off x="4402" y="0"/>
          <a:ext cx="9139598" cy="624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69799">
                  <a:extLst>
                    <a:ext uri="{9D8B030D-6E8A-4147-A177-3AD203B41FA5}">
                      <a16:colId xmlns:a16="http://schemas.microsoft.com/office/drawing/2014/main" val="3281172455"/>
                    </a:ext>
                  </a:extLst>
                </a:gridCol>
                <a:gridCol w="4569799">
                  <a:extLst>
                    <a:ext uri="{9D8B030D-6E8A-4147-A177-3AD203B41FA5}">
                      <a16:colId xmlns:a16="http://schemas.microsoft.com/office/drawing/2014/main" val="3633609057"/>
                    </a:ext>
                  </a:extLst>
                </a:gridCol>
              </a:tblGrid>
              <a:tr h="30025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Основные лечебные свойства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32166"/>
                  </a:ext>
                </a:extLst>
              </a:tr>
              <a:tr h="2199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Гемотрансфузионные средства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11677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Эритроцитарный концентрат (масса,взвесь)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Газотранспортные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98864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Отмытые эритроциты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газотранспортные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5858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Свежезамороженная плазма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Волемические и гемостатические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57524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Плазма (замороженная,сухая)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Волемические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95059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Альбумин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Волемические,реологические,транспортные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95838"/>
                  </a:ext>
                </a:extLst>
              </a:tr>
              <a:tr h="2199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Кристалловидные (солевые) плазмозамещающие растворы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9956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Лактасол </a:t>
                      </a:r>
                    </a:p>
                    <a:p>
                      <a:r>
                        <a:rPr lang="ru-RU" dirty="0"/>
                        <a:t>0.9% раствор </a:t>
                      </a:r>
                      <a:r>
                        <a:rPr lang="en-US" dirty="0"/>
                        <a:t>NaCl</a:t>
                      </a:r>
                      <a:endParaRPr lang="ru-RU" dirty="0"/>
                    </a:p>
                    <a:p>
                      <a:r>
                        <a:rPr lang="ru-RU" dirty="0"/>
                        <a:t>5% раствора глюкозы</a:t>
                      </a:r>
                    </a:p>
                    <a:p>
                      <a:r>
                        <a:rPr lang="ru-RU" dirty="0" err="1"/>
                        <a:t>Мафусол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Возмещение потерь жидкости из сосудистого русла и внеклеточного пространства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19387"/>
                  </a:ext>
                </a:extLst>
              </a:tr>
              <a:tr h="2199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Коллоидные плазмозамещающие растворы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16679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Полиглюкин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Волемеческие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31466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Реополиглюкин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Восстанавливает микроциркуляцию, улучшает реологические свойства крови, увеличивает диурез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4883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Реоглюман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Реодинамические, реологические, стимулирует диурез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86537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Желатиноль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Волемические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67880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Полифер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Волемические, улучшает диурез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63090"/>
                  </a:ext>
                </a:extLst>
              </a:tr>
              <a:tr h="2199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Кровезаменители деинтоксикационного действия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60089"/>
                  </a:ext>
                </a:extLst>
              </a:tr>
              <a:tr h="219926">
                <a:tc>
                  <a:txBody>
                    <a:bodyPr/>
                    <a:lstStyle/>
                    <a:p>
                      <a:r>
                        <a:rPr lang="ru-RU" dirty="0"/>
                        <a:t>Гемодез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Дезинтоксикационные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9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8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52"/>
          <p:cNvSpPr txBox="1">
            <a:spLocks noGrp="1"/>
          </p:cNvSpPr>
          <p:nvPr>
            <p:ph type="subTitle" idx="1"/>
          </p:nvPr>
        </p:nvSpPr>
        <p:spPr>
          <a:xfrm flipH="1">
            <a:off x="1937741" y="2123158"/>
            <a:ext cx="5624700" cy="14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43440"/>
              </a:buClr>
              <a:buSzPts val="1100"/>
              <a:buFont typeface="Arial"/>
              <a:buNone/>
            </a:pPr>
            <a:r>
              <a:rPr lang="ru-RU" sz="3600" b="1" dirty="0"/>
              <a:t>Спасибо за внимание !</a:t>
            </a:r>
            <a:endParaRPr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9"/>
          <p:cNvSpPr txBox="1">
            <a:spLocks noGrp="1"/>
          </p:cNvSpPr>
          <p:nvPr>
            <p:ph type="title"/>
          </p:nvPr>
        </p:nvSpPr>
        <p:spPr>
          <a:xfrm>
            <a:off x="677326" y="1370000"/>
            <a:ext cx="9945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21" name="Google Shape;1021;p39"/>
          <p:cNvSpPr txBox="1">
            <a:spLocks noGrp="1"/>
          </p:cNvSpPr>
          <p:nvPr>
            <p:ph type="title" idx="2"/>
          </p:nvPr>
        </p:nvSpPr>
        <p:spPr>
          <a:xfrm>
            <a:off x="3300401" y="1370000"/>
            <a:ext cx="9945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23" name="Google Shape;1023;p39"/>
          <p:cNvSpPr txBox="1">
            <a:spLocks noGrp="1"/>
          </p:cNvSpPr>
          <p:nvPr>
            <p:ph type="title" idx="4"/>
          </p:nvPr>
        </p:nvSpPr>
        <p:spPr>
          <a:xfrm>
            <a:off x="677326" y="2962400"/>
            <a:ext cx="9945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5"/>
          </p:nvPr>
        </p:nvSpPr>
        <p:spPr>
          <a:xfrm>
            <a:off x="3300401" y="2962400"/>
            <a:ext cx="994500" cy="4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endParaRPr dirty="0"/>
          </a:p>
        </p:txBody>
      </p:sp>
      <p:sp>
        <p:nvSpPr>
          <p:cNvPr id="1027" name="Google Shape;1027;p39"/>
          <p:cNvSpPr txBox="1">
            <a:spLocks noGrp="1"/>
          </p:cNvSpPr>
          <p:nvPr>
            <p:ph type="subTitle" idx="1"/>
          </p:nvPr>
        </p:nvSpPr>
        <p:spPr>
          <a:xfrm>
            <a:off x="677325" y="1879850"/>
            <a:ext cx="2543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Осложнения механического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характера</a:t>
            </a:r>
            <a:endParaRPr dirty="0"/>
          </a:p>
        </p:txBody>
      </p:sp>
      <p:sp>
        <p:nvSpPr>
          <p:cNvPr id="1029" name="Google Shape;1029;p39"/>
          <p:cNvSpPr txBox="1">
            <a:spLocks noGrp="1"/>
          </p:cNvSpPr>
          <p:nvPr>
            <p:ph type="subTitle" idx="9"/>
          </p:nvPr>
        </p:nvSpPr>
        <p:spPr>
          <a:xfrm>
            <a:off x="3300428" y="1889376"/>
            <a:ext cx="2543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Осложнения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Реактивного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характера</a:t>
            </a:r>
            <a:endParaRPr dirty="0"/>
          </a:p>
        </p:txBody>
      </p:sp>
      <p:sp>
        <p:nvSpPr>
          <p:cNvPr id="1031" name="Google Shape;1031;p39"/>
          <p:cNvSpPr txBox="1">
            <a:spLocks noGrp="1"/>
          </p:cNvSpPr>
          <p:nvPr>
            <p:ph type="subTitle" idx="14"/>
          </p:nvPr>
        </p:nvSpPr>
        <p:spPr>
          <a:xfrm>
            <a:off x="677325" y="3506150"/>
            <a:ext cx="2543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Осложнения инфекционного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характера</a:t>
            </a:r>
            <a:endParaRPr dirty="0"/>
          </a:p>
        </p:txBody>
      </p:sp>
      <p:sp>
        <p:nvSpPr>
          <p:cNvPr id="1033" name="Google Shape;1033;p39"/>
          <p:cNvSpPr txBox="1">
            <a:spLocks noGrp="1"/>
          </p:cNvSpPr>
          <p:nvPr>
            <p:ph type="subTitle" idx="16"/>
          </p:nvPr>
        </p:nvSpPr>
        <p:spPr>
          <a:xfrm>
            <a:off x="3220425" y="3506150"/>
            <a:ext cx="2543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Препараты крови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кровезаменителей</a:t>
            </a:r>
            <a:endParaRPr dirty="0"/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21"/>
          </p:nvPr>
        </p:nvSpPr>
        <p:spPr>
          <a:xfrm>
            <a:off x="-1423919" y="473000"/>
            <a:ext cx="7717500" cy="7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Содержание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 txBox="1">
            <a:spLocks noGrp="1"/>
          </p:cNvSpPr>
          <p:nvPr>
            <p:ph type="title"/>
          </p:nvPr>
        </p:nvSpPr>
        <p:spPr>
          <a:xfrm>
            <a:off x="713225" y="2356350"/>
            <a:ext cx="73080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Осложнения механического характера</a:t>
            </a:r>
            <a:endParaRPr sz="3200" dirty="0"/>
          </a:p>
        </p:txBody>
      </p:sp>
      <p:sp>
        <p:nvSpPr>
          <p:cNvPr id="1064" name="Google Shape;1064;p42"/>
          <p:cNvSpPr txBox="1">
            <a:spLocks noGrp="1"/>
          </p:cNvSpPr>
          <p:nvPr>
            <p:ph type="subTitle" idx="1"/>
          </p:nvPr>
        </p:nvSpPr>
        <p:spPr>
          <a:xfrm>
            <a:off x="1" y="3286936"/>
            <a:ext cx="4763386" cy="1699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 panose="020B0604020202020204" pitchFamily="34" charset="0"/>
              <a:buChar char="•"/>
            </a:pPr>
            <a:r>
              <a:rPr lang="ru-RU" dirty="0"/>
              <a:t>Острое расширение сердца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 panose="020B0604020202020204" pitchFamily="34" charset="0"/>
              <a:buChar char="•"/>
            </a:pPr>
            <a:r>
              <a:rPr lang="ru-RU" dirty="0"/>
              <a:t>Воздушная эмболия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 panose="020B0604020202020204" pitchFamily="34" charset="0"/>
              <a:buChar char="•"/>
            </a:pPr>
            <a:r>
              <a:rPr lang="ru-RU" dirty="0"/>
              <a:t>Тромбозы и эмболия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 panose="020B0604020202020204" pitchFamily="34" charset="0"/>
              <a:buChar char="•"/>
            </a:pPr>
            <a:r>
              <a:rPr lang="ru-RU" dirty="0"/>
              <a:t>Нарушение кровообращения  в конечности после внутриартериальных трансфузий</a:t>
            </a:r>
            <a:endParaRPr dirty="0"/>
          </a:p>
        </p:txBody>
      </p:sp>
      <p:sp>
        <p:nvSpPr>
          <p:cNvPr id="1065" name="Google Shape;1065;p42"/>
          <p:cNvSpPr txBox="1">
            <a:spLocks noGrp="1"/>
          </p:cNvSpPr>
          <p:nvPr>
            <p:ph type="title" idx="2"/>
          </p:nvPr>
        </p:nvSpPr>
        <p:spPr>
          <a:xfrm>
            <a:off x="713225" y="102766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66" name="Google Shape;1066;p42"/>
          <p:cNvGrpSpPr/>
          <p:nvPr/>
        </p:nvGrpSpPr>
        <p:grpSpPr>
          <a:xfrm rot="10319355">
            <a:off x="7045582" y="2052624"/>
            <a:ext cx="1109905" cy="1014782"/>
            <a:chOff x="-40775" y="178450"/>
            <a:chExt cx="1061600" cy="970525"/>
          </a:xfrm>
        </p:grpSpPr>
        <p:sp>
          <p:nvSpPr>
            <p:cNvPr id="1067" name="Google Shape;1067;p42"/>
            <p:cNvSpPr/>
            <p:nvPr/>
          </p:nvSpPr>
          <p:spPr>
            <a:xfrm>
              <a:off x="-40775" y="178450"/>
              <a:ext cx="1061600" cy="970525"/>
            </a:xfrm>
            <a:custGeom>
              <a:avLst/>
              <a:gdLst/>
              <a:ahLst/>
              <a:cxnLst/>
              <a:rect l="l" t="t" r="r" b="b"/>
              <a:pathLst>
                <a:path w="42464" h="38821" extrusionOk="0">
                  <a:moveTo>
                    <a:pt x="31122" y="0"/>
                  </a:moveTo>
                  <a:cubicBezTo>
                    <a:pt x="29630" y="0"/>
                    <a:pt x="28051" y="229"/>
                    <a:pt x="26415" y="686"/>
                  </a:cubicBezTo>
                  <a:cubicBezTo>
                    <a:pt x="24500" y="1233"/>
                    <a:pt x="22585" y="1993"/>
                    <a:pt x="20548" y="3087"/>
                  </a:cubicBezTo>
                  <a:cubicBezTo>
                    <a:pt x="18907" y="3938"/>
                    <a:pt x="17235" y="4972"/>
                    <a:pt x="15503" y="6187"/>
                  </a:cubicBezTo>
                  <a:lnTo>
                    <a:pt x="15351" y="6309"/>
                  </a:lnTo>
                  <a:lnTo>
                    <a:pt x="15168" y="6431"/>
                  </a:lnTo>
                  <a:cubicBezTo>
                    <a:pt x="13648" y="7494"/>
                    <a:pt x="12159" y="8649"/>
                    <a:pt x="10730" y="9865"/>
                  </a:cubicBezTo>
                  <a:cubicBezTo>
                    <a:pt x="8755" y="11537"/>
                    <a:pt x="7235" y="12966"/>
                    <a:pt x="5898" y="14425"/>
                  </a:cubicBezTo>
                  <a:cubicBezTo>
                    <a:pt x="4135" y="16309"/>
                    <a:pt x="2888" y="17981"/>
                    <a:pt x="1946" y="19683"/>
                  </a:cubicBezTo>
                  <a:cubicBezTo>
                    <a:pt x="821" y="21720"/>
                    <a:pt x="183" y="23695"/>
                    <a:pt x="62" y="25549"/>
                  </a:cubicBezTo>
                  <a:cubicBezTo>
                    <a:pt x="1" y="26613"/>
                    <a:pt x="62" y="27677"/>
                    <a:pt x="274" y="28650"/>
                  </a:cubicBezTo>
                  <a:cubicBezTo>
                    <a:pt x="518" y="29774"/>
                    <a:pt x="913" y="30838"/>
                    <a:pt x="1460" y="31872"/>
                  </a:cubicBezTo>
                  <a:cubicBezTo>
                    <a:pt x="2068" y="33057"/>
                    <a:pt x="2767" y="34060"/>
                    <a:pt x="3557" y="34911"/>
                  </a:cubicBezTo>
                  <a:cubicBezTo>
                    <a:pt x="4378" y="35762"/>
                    <a:pt x="5259" y="36492"/>
                    <a:pt x="6202" y="37039"/>
                  </a:cubicBezTo>
                  <a:cubicBezTo>
                    <a:pt x="7174" y="37586"/>
                    <a:pt x="8208" y="38012"/>
                    <a:pt x="9271" y="38316"/>
                  </a:cubicBezTo>
                  <a:cubicBezTo>
                    <a:pt x="10335" y="38589"/>
                    <a:pt x="11460" y="38771"/>
                    <a:pt x="12585" y="38802"/>
                  </a:cubicBezTo>
                  <a:cubicBezTo>
                    <a:pt x="12851" y="38814"/>
                    <a:pt x="13122" y="38820"/>
                    <a:pt x="13396" y="38820"/>
                  </a:cubicBezTo>
                  <a:cubicBezTo>
                    <a:pt x="14463" y="38820"/>
                    <a:pt x="15575" y="38728"/>
                    <a:pt x="16688" y="38559"/>
                  </a:cubicBezTo>
                  <a:lnTo>
                    <a:pt x="16870" y="38559"/>
                  </a:lnTo>
                  <a:cubicBezTo>
                    <a:pt x="17114" y="38498"/>
                    <a:pt x="17387" y="38437"/>
                    <a:pt x="17630" y="38376"/>
                  </a:cubicBezTo>
                  <a:cubicBezTo>
                    <a:pt x="18208" y="38255"/>
                    <a:pt x="18816" y="38103"/>
                    <a:pt x="19424" y="37920"/>
                  </a:cubicBezTo>
                  <a:cubicBezTo>
                    <a:pt x="21703" y="37282"/>
                    <a:pt x="23801" y="36340"/>
                    <a:pt x="25746" y="35185"/>
                  </a:cubicBezTo>
                  <a:cubicBezTo>
                    <a:pt x="26384" y="34790"/>
                    <a:pt x="27053" y="34364"/>
                    <a:pt x="27691" y="33939"/>
                  </a:cubicBezTo>
                  <a:cubicBezTo>
                    <a:pt x="29211" y="32844"/>
                    <a:pt x="30700" y="31628"/>
                    <a:pt x="32129" y="30291"/>
                  </a:cubicBezTo>
                  <a:cubicBezTo>
                    <a:pt x="32494" y="29957"/>
                    <a:pt x="32859" y="29653"/>
                    <a:pt x="33193" y="29288"/>
                  </a:cubicBezTo>
                  <a:cubicBezTo>
                    <a:pt x="34409" y="28103"/>
                    <a:pt x="35533" y="26826"/>
                    <a:pt x="36567" y="25519"/>
                  </a:cubicBezTo>
                  <a:cubicBezTo>
                    <a:pt x="37631" y="24121"/>
                    <a:pt x="38451" y="22966"/>
                    <a:pt x="39120" y="21811"/>
                  </a:cubicBezTo>
                  <a:cubicBezTo>
                    <a:pt x="40488" y="19501"/>
                    <a:pt x="41430" y="17191"/>
                    <a:pt x="41977" y="14941"/>
                  </a:cubicBezTo>
                  <a:cubicBezTo>
                    <a:pt x="42281" y="13604"/>
                    <a:pt x="42433" y="12418"/>
                    <a:pt x="42433" y="11263"/>
                  </a:cubicBezTo>
                  <a:cubicBezTo>
                    <a:pt x="42464" y="9987"/>
                    <a:pt x="42312" y="8771"/>
                    <a:pt x="41977" y="7707"/>
                  </a:cubicBezTo>
                  <a:cubicBezTo>
                    <a:pt x="41795" y="7069"/>
                    <a:pt x="41582" y="6522"/>
                    <a:pt x="41339" y="6035"/>
                  </a:cubicBezTo>
                  <a:cubicBezTo>
                    <a:pt x="41035" y="5458"/>
                    <a:pt x="40731" y="4941"/>
                    <a:pt x="40366" y="4455"/>
                  </a:cubicBezTo>
                  <a:cubicBezTo>
                    <a:pt x="39637" y="3513"/>
                    <a:pt x="38755" y="2692"/>
                    <a:pt x="37752" y="1993"/>
                  </a:cubicBezTo>
                  <a:cubicBezTo>
                    <a:pt x="36901" y="1415"/>
                    <a:pt x="36020" y="959"/>
                    <a:pt x="35108" y="655"/>
                  </a:cubicBezTo>
                  <a:cubicBezTo>
                    <a:pt x="34196" y="351"/>
                    <a:pt x="33254" y="139"/>
                    <a:pt x="32281" y="47"/>
                  </a:cubicBezTo>
                  <a:cubicBezTo>
                    <a:pt x="31901" y="16"/>
                    <a:pt x="31515" y="0"/>
                    <a:pt x="3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322450" y="292850"/>
              <a:ext cx="698375" cy="855650"/>
            </a:xfrm>
            <a:custGeom>
              <a:avLst/>
              <a:gdLst/>
              <a:ahLst/>
              <a:cxnLst/>
              <a:rect l="l" t="t" r="r" b="b"/>
              <a:pathLst>
                <a:path w="27935" h="34226" extrusionOk="0">
                  <a:moveTo>
                    <a:pt x="25959" y="0"/>
                  </a:moveTo>
                  <a:cubicBezTo>
                    <a:pt x="26050" y="456"/>
                    <a:pt x="26141" y="912"/>
                    <a:pt x="26232" y="1368"/>
                  </a:cubicBezTo>
                  <a:cubicBezTo>
                    <a:pt x="26384" y="2554"/>
                    <a:pt x="26415" y="3769"/>
                    <a:pt x="26324" y="4955"/>
                  </a:cubicBezTo>
                  <a:cubicBezTo>
                    <a:pt x="26232" y="6171"/>
                    <a:pt x="25989" y="7387"/>
                    <a:pt x="25685" y="8542"/>
                  </a:cubicBezTo>
                  <a:cubicBezTo>
                    <a:pt x="25381" y="9757"/>
                    <a:pt x="24956" y="10943"/>
                    <a:pt x="24469" y="12098"/>
                  </a:cubicBezTo>
                  <a:cubicBezTo>
                    <a:pt x="23983" y="13253"/>
                    <a:pt x="23436" y="14408"/>
                    <a:pt x="22828" y="15502"/>
                  </a:cubicBezTo>
                  <a:cubicBezTo>
                    <a:pt x="22220" y="16596"/>
                    <a:pt x="21582" y="17660"/>
                    <a:pt x="20913" y="18694"/>
                  </a:cubicBezTo>
                  <a:cubicBezTo>
                    <a:pt x="20579" y="19180"/>
                    <a:pt x="20244" y="19697"/>
                    <a:pt x="19880" y="20183"/>
                  </a:cubicBezTo>
                  <a:cubicBezTo>
                    <a:pt x="19576" y="20639"/>
                    <a:pt x="19241" y="21125"/>
                    <a:pt x="18877" y="21581"/>
                  </a:cubicBezTo>
                  <a:cubicBezTo>
                    <a:pt x="18208" y="22432"/>
                    <a:pt x="17509" y="23283"/>
                    <a:pt x="16779" y="24104"/>
                  </a:cubicBezTo>
                  <a:cubicBezTo>
                    <a:pt x="15229" y="25806"/>
                    <a:pt x="13527" y="27356"/>
                    <a:pt x="11673" y="28755"/>
                  </a:cubicBezTo>
                  <a:cubicBezTo>
                    <a:pt x="9819" y="30153"/>
                    <a:pt x="7843" y="31399"/>
                    <a:pt x="5715" y="32372"/>
                  </a:cubicBezTo>
                  <a:cubicBezTo>
                    <a:pt x="3892" y="33192"/>
                    <a:pt x="1977" y="33861"/>
                    <a:pt x="1" y="34226"/>
                  </a:cubicBezTo>
                  <a:cubicBezTo>
                    <a:pt x="730" y="34165"/>
                    <a:pt x="1430" y="34104"/>
                    <a:pt x="2159" y="33983"/>
                  </a:cubicBezTo>
                  <a:lnTo>
                    <a:pt x="2341" y="33983"/>
                  </a:lnTo>
                  <a:cubicBezTo>
                    <a:pt x="2615" y="33922"/>
                    <a:pt x="2858" y="33861"/>
                    <a:pt x="3101" y="33800"/>
                  </a:cubicBezTo>
                  <a:cubicBezTo>
                    <a:pt x="3709" y="33679"/>
                    <a:pt x="4317" y="33527"/>
                    <a:pt x="4895" y="33344"/>
                  </a:cubicBezTo>
                  <a:cubicBezTo>
                    <a:pt x="7174" y="32706"/>
                    <a:pt x="9302" y="31764"/>
                    <a:pt x="11217" y="30609"/>
                  </a:cubicBezTo>
                  <a:cubicBezTo>
                    <a:pt x="11886" y="30214"/>
                    <a:pt x="12554" y="29788"/>
                    <a:pt x="13162" y="29363"/>
                  </a:cubicBezTo>
                  <a:cubicBezTo>
                    <a:pt x="14682" y="28299"/>
                    <a:pt x="16202" y="27052"/>
                    <a:pt x="17630" y="25715"/>
                  </a:cubicBezTo>
                  <a:cubicBezTo>
                    <a:pt x="17965" y="25411"/>
                    <a:pt x="18330" y="25077"/>
                    <a:pt x="18664" y="24742"/>
                  </a:cubicBezTo>
                  <a:cubicBezTo>
                    <a:pt x="19880" y="23527"/>
                    <a:pt x="21035" y="22250"/>
                    <a:pt x="22068" y="20943"/>
                  </a:cubicBezTo>
                  <a:cubicBezTo>
                    <a:pt x="23132" y="19545"/>
                    <a:pt x="23922" y="18390"/>
                    <a:pt x="24621" y="17235"/>
                  </a:cubicBezTo>
                  <a:cubicBezTo>
                    <a:pt x="25959" y="14925"/>
                    <a:pt x="26932" y="12615"/>
                    <a:pt x="27448" y="10365"/>
                  </a:cubicBezTo>
                  <a:cubicBezTo>
                    <a:pt x="27752" y="9028"/>
                    <a:pt x="27904" y="7812"/>
                    <a:pt x="27935" y="6687"/>
                  </a:cubicBezTo>
                  <a:cubicBezTo>
                    <a:pt x="27935" y="5411"/>
                    <a:pt x="27783" y="4195"/>
                    <a:pt x="27479" y="3131"/>
                  </a:cubicBezTo>
                  <a:cubicBezTo>
                    <a:pt x="27266" y="2493"/>
                    <a:pt x="27053" y="1946"/>
                    <a:pt x="26810" y="1459"/>
                  </a:cubicBezTo>
                  <a:cubicBezTo>
                    <a:pt x="26567" y="943"/>
                    <a:pt x="26263" y="456"/>
                    <a:pt x="2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30975" y="327050"/>
              <a:ext cx="585125" cy="457475"/>
            </a:xfrm>
            <a:custGeom>
              <a:avLst/>
              <a:gdLst/>
              <a:ahLst/>
              <a:cxnLst/>
              <a:rect l="l" t="t" r="r" b="b"/>
              <a:pathLst>
                <a:path w="23405" h="18299" extrusionOk="0">
                  <a:moveTo>
                    <a:pt x="19210" y="0"/>
                  </a:moveTo>
                  <a:cubicBezTo>
                    <a:pt x="19008" y="0"/>
                    <a:pt x="18805" y="10"/>
                    <a:pt x="18602" y="31"/>
                  </a:cubicBezTo>
                  <a:cubicBezTo>
                    <a:pt x="17994" y="91"/>
                    <a:pt x="17387" y="243"/>
                    <a:pt x="16779" y="456"/>
                  </a:cubicBezTo>
                  <a:cubicBezTo>
                    <a:pt x="16323" y="639"/>
                    <a:pt x="15928" y="821"/>
                    <a:pt x="15563" y="1034"/>
                  </a:cubicBezTo>
                  <a:cubicBezTo>
                    <a:pt x="15380" y="1125"/>
                    <a:pt x="15198" y="1246"/>
                    <a:pt x="15016" y="1338"/>
                  </a:cubicBezTo>
                  <a:lnTo>
                    <a:pt x="14894" y="1429"/>
                  </a:lnTo>
                  <a:cubicBezTo>
                    <a:pt x="13982" y="1976"/>
                    <a:pt x="13040" y="2645"/>
                    <a:pt x="11824" y="3526"/>
                  </a:cubicBezTo>
                  <a:cubicBezTo>
                    <a:pt x="10396" y="4590"/>
                    <a:pt x="9028" y="5684"/>
                    <a:pt x="7812" y="6748"/>
                  </a:cubicBezTo>
                  <a:cubicBezTo>
                    <a:pt x="6292" y="8085"/>
                    <a:pt x="5015" y="9301"/>
                    <a:pt x="3952" y="10487"/>
                  </a:cubicBezTo>
                  <a:cubicBezTo>
                    <a:pt x="3313" y="11155"/>
                    <a:pt x="2797" y="11794"/>
                    <a:pt x="2310" y="12432"/>
                  </a:cubicBezTo>
                  <a:cubicBezTo>
                    <a:pt x="1824" y="13070"/>
                    <a:pt x="1429" y="13678"/>
                    <a:pt x="1094" y="14256"/>
                  </a:cubicBezTo>
                  <a:cubicBezTo>
                    <a:pt x="608" y="15107"/>
                    <a:pt x="0" y="16414"/>
                    <a:pt x="183" y="17751"/>
                  </a:cubicBezTo>
                  <a:cubicBezTo>
                    <a:pt x="213" y="17934"/>
                    <a:pt x="274" y="18116"/>
                    <a:pt x="335" y="18298"/>
                  </a:cubicBezTo>
                  <a:cubicBezTo>
                    <a:pt x="699" y="18055"/>
                    <a:pt x="1064" y="17842"/>
                    <a:pt x="1429" y="17630"/>
                  </a:cubicBezTo>
                  <a:cubicBezTo>
                    <a:pt x="1946" y="17356"/>
                    <a:pt x="2493" y="17113"/>
                    <a:pt x="3040" y="16900"/>
                  </a:cubicBezTo>
                  <a:cubicBezTo>
                    <a:pt x="3648" y="16657"/>
                    <a:pt x="4225" y="16475"/>
                    <a:pt x="4833" y="16292"/>
                  </a:cubicBezTo>
                  <a:cubicBezTo>
                    <a:pt x="5380" y="16140"/>
                    <a:pt x="5958" y="15988"/>
                    <a:pt x="6505" y="15836"/>
                  </a:cubicBezTo>
                  <a:cubicBezTo>
                    <a:pt x="7082" y="15654"/>
                    <a:pt x="7630" y="15502"/>
                    <a:pt x="8207" y="15350"/>
                  </a:cubicBezTo>
                  <a:cubicBezTo>
                    <a:pt x="9241" y="15046"/>
                    <a:pt x="10274" y="14681"/>
                    <a:pt x="11307" y="14286"/>
                  </a:cubicBezTo>
                  <a:lnTo>
                    <a:pt x="11277" y="14286"/>
                  </a:lnTo>
                  <a:cubicBezTo>
                    <a:pt x="11915" y="14013"/>
                    <a:pt x="12554" y="13709"/>
                    <a:pt x="13131" y="13374"/>
                  </a:cubicBezTo>
                  <a:cubicBezTo>
                    <a:pt x="13769" y="13040"/>
                    <a:pt x="14347" y="12645"/>
                    <a:pt x="14894" y="12219"/>
                  </a:cubicBezTo>
                  <a:lnTo>
                    <a:pt x="14894" y="12219"/>
                  </a:lnTo>
                  <a:cubicBezTo>
                    <a:pt x="14894" y="12219"/>
                    <a:pt x="14894" y="12219"/>
                    <a:pt x="14864" y="12250"/>
                  </a:cubicBezTo>
                  <a:cubicBezTo>
                    <a:pt x="15380" y="11824"/>
                    <a:pt x="15867" y="11399"/>
                    <a:pt x="16353" y="10943"/>
                  </a:cubicBezTo>
                  <a:cubicBezTo>
                    <a:pt x="16596" y="10699"/>
                    <a:pt x="16839" y="10426"/>
                    <a:pt x="17083" y="10183"/>
                  </a:cubicBezTo>
                  <a:cubicBezTo>
                    <a:pt x="17204" y="10031"/>
                    <a:pt x="17295" y="9879"/>
                    <a:pt x="17417" y="9727"/>
                  </a:cubicBezTo>
                  <a:cubicBezTo>
                    <a:pt x="17417" y="9757"/>
                    <a:pt x="17417" y="9757"/>
                    <a:pt x="17417" y="9757"/>
                  </a:cubicBezTo>
                  <a:cubicBezTo>
                    <a:pt x="17934" y="9058"/>
                    <a:pt x="18359" y="8329"/>
                    <a:pt x="18815" y="7599"/>
                  </a:cubicBezTo>
                  <a:cubicBezTo>
                    <a:pt x="19301" y="6778"/>
                    <a:pt x="19818" y="5958"/>
                    <a:pt x="20365" y="5167"/>
                  </a:cubicBezTo>
                  <a:cubicBezTo>
                    <a:pt x="20882" y="4408"/>
                    <a:pt x="21429" y="3708"/>
                    <a:pt x="22067" y="3070"/>
                  </a:cubicBezTo>
                  <a:cubicBezTo>
                    <a:pt x="22341" y="2797"/>
                    <a:pt x="22675" y="2584"/>
                    <a:pt x="22979" y="2371"/>
                  </a:cubicBezTo>
                  <a:cubicBezTo>
                    <a:pt x="23010" y="2371"/>
                    <a:pt x="23010" y="2341"/>
                    <a:pt x="23010" y="2341"/>
                  </a:cubicBezTo>
                  <a:cubicBezTo>
                    <a:pt x="23131" y="2280"/>
                    <a:pt x="23283" y="2219"/>
                    <a:pt x="23405" y="2158"/>
                  </a:cubicBezTo>
                  <a:cubicBezTo>
                    <a:pt x="23101" y="1672"/>
                    <a:pt x="22645" y="1216"/>
                    <a:pt x="22128" y="851"/>
                  </a:cubicBezTo>
                  <a:cubicBezTo>
                    <a:pt x="21581" y="517"/>
                    <a:pt x="21004" y="243"/>
                    <a:pt x="20426" y="122"/>
                  </a:cubicBezTo>
                  <a:cubicBezTo>
                    <a:pt x="20021" y="41"/>
                    <a:pt x="19616" y="0"/>
                    <a:pt x="19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135525" y="373400"/>
              <a:ext cx="598825" cy="476675"/>
            </a:xfrm>
            <a:custGeom>
              <a:avLst/>
              <a:gdLst/>
              <a:ahLst/>
              <a:cxnLst/>
              <a:rect l="l" t="t" r="r" b="b"/>
              <a:pathLst>
                <a:path w="23953" h="19067" extrusionOk="0">
                  <a:moveTo>
                    <a:pt x="22919" y="0"/>
                  </a:moveTo>
                  <a:cubicBezTo>
                    <a:pt x="22919" y="0"/>
                    <a:pt x="22915" y="0"/>
                    <a:pt x="22909" y="2"/>
                  </a:cubicBezTo>
                  <a:lnTo>
                    <a:pt x="22909" y="2"/>
                  </a:lnTo>
                  <a:cubicBezTo>
                    <a:pt x="22912" y="1"/>
                    <a:pt x="22916" y="1"/>
                    <a:pt x="22919" y="0"/>
                  </a:cubicBezTo>
                  <a:close/>
                  <a:moveTo>
                    <a:pt x="23041" y="0"/>
                  </a:moveTo>
                  <a:cubicBezTo>
                    <a:pt x="22980" y="0"/>
                    <a:pt x="22919" y="0"/>
                    <a:pt x="22889" y="31"/>
                  </a:cubicBezTo>
                  <a:cubicBezTo>
                    <a:pt x="22889" y="12"/>
                    <a:pt x="22900" y="5"/>
                    <a:pt x="22909" y="2"/>
                  </a:cubicBezTo>
                  <a:lnTo>
                    <a:pt x="22909" y="2"/>
                  </a:lnTo>
                  <a:cubicBezTo>
                    <a:pt x="22730" y="33"/>
                    <a:pt x="22551" y="93"/>
                    <a:pt x="22402" y="152"/>
                  </a:cubicBezTo>
                  <a:lnTo>
                    <a:pt x="22433" y="152"/>
                  </a:lnTo>
                  <a:cubicBezTo>
                    <a:pt x="22311" y="213"/>
                    <a:pt x="22189" y="274"/>
                    <a:pt x="22068" y="335"/>
                  </a:cubicBezTo>
                  <a:cubicBezTo>
                    <a:pt x="21946" y="426"/>
                    <a:pt x="21825" y="517"/>
                    <a:pt x="21703" y="608"/>
                  </a:cubicBezTo>
                  <a:cubicBezTo>
                    <a:pt x="21095" y="1125"/>
                    <a:pt x="20578" y="1733"/>
                    <a:pt x="20123" y="2371"/>
                  </a:cubicBezTo>
                  <a:cubicBezTo>
                    <a:pt x="19788" y="2827"/>
                    <a:pt x="19484" y="3313"/>
                    <a:pt x="19180" y="3800"/>
                  </a:cubicBezTo>
                  <a:cubicBezTo>
                    <a:pt x="18907" y="4195"/>
                    <a:pt x="18633" y="4620"/>
                    <a:pt x="18360" y="5016"/>
                  </a:cubicBezTo>
                  <a:cubicBezTo>
                    <a:pt x="18268" y="5168"/>
                    <a:pt x="18147" y="5320"/>
                    <a:pt x="18025" y="5472"/>
                  </a:cubicBezTo>
                  <a:cubicBezTo>
                    <a:pt x="17934" y="5593"/>
                    <a:pt x="17812" y="5745"/>
                    <a:pt x="17691" y="5897"/>
                  </a:cubicBezTo>
                  <a:cubicBezTo>
                    <a:pt x="17539" y="6079"/>
                    <a:pt x="17387" y="6262"/>
                    <a:pt x="17235" y="6414"/>
                  </a:cubicBezTo>
                  <a:cubicBezTo>
                    <a:pt x="16657" y="7083"/>
                    <a:pt x="16080" y="7721"/>
                    <a:pt x="15472" y="8329"/>
                  </a:cubicBezTo>
                  <a:cubicBezTo>
                    <a:pt x="14894" y="8906"/>
                    <a:pt x="14287" y="9453"/>
                    <a:pt x="13618" y="9970"/>
                  </a:cubicBezTo>
                  <a:cubicBezTo>
                    <a:pt x="12949" y="10517"/>
                    <a:pt x="12250" y="11004"/>
                    <a:pt x="11490" y="11399"/>
                  </a:cubicBezTo>
                  <a:cubicBezTo>
                    <a:pt x="10882" y="11733"/>
                    <a:pt x="10244" y="12007"/>
                    <a:pt x="9575" y="12219"/>
                  </a:cubicBezTo>
                  <a:cubicBezTo>
                    <a:pt x="8937" y="12463"/>
                    <a:pt x="8268" y="12615"/>
                    <a:pt x="7569" y="12767"/>
                  </a:cubicBezTo>
                  <a:cubicBezTo>
                    <a:pt x="5897" y="13162"/>
                    <a:pt x="4165" y="13405"/>
                    <a:pt x="2584" y="14104"/>
                  </a:cubicBezTo>
                  <a:cubicBezTo>
                    <a:pt x="2311" y="14225"/>
                    <a:pt x="2037" y="14377"/>
                    <a:pt x="1794" y="14499"/>
                  </a:cubicBezTo>
                  <a:cubicBezTo>
                    <a:pt x="1490" y="14681"/>
                    <a:pt x="1216" y="14864"/>
                    <a:pt x="973" y="15077"/>
                  </a:cubicBezTo>
                  <a:lnTo>
                    <a:pt x="943" y="15077"/>
                  </a:lnTo>
                  <a:cubicBezTo>
                    <a:pt x="730" y="15259"/>
                    <a:pt x="517" y="15472"/>
                    <a:pt x="305" y="15684"/>
                  </a:cubicBezTo>
                  <a:cubicBezTo>
                    <a:pt x="213" y="15776"/>
                    <a:pt x="92" y="15897"/>
                    <a:pt x="1" y="15988"/>
                  </a:cubicBezTo>
                  <a:cubicBezTo>
                    <a:pt x="92" y="16475"/>
                    <a:pt x="305" y="16931"/>
                    <a:pt x="639" y="17326"/>
                  </a:cubicBezTo>
                  <a:cubicBezTo>
                    <a:pt x="973" y="17751"/>
                    <a:pt x="1460" y="18116"/>
                    <a:pt x="2067" y="18390"/>
                  </a:cubicBezTo>
                  <a:cubicBezTo>
                    <a:pt x="2584" y="18633"/>
                    <a:pt x="3101" y="18815"/>
                    <a:pt x="3618" y="18906"/>
                  </a:cubicBezTo>
                  <a:cubicBezTo>
                    <a:pt x="4096" y="19007"/>
                    <a:pt x="4554" y="19066"/>
                    <a:pt x="4990" y="19066"/>
                  </a:cubicBezTo>
                  <a:cubicBezTo>
                    <a:pt x="5081" y="19066"/>
                    <a:pt x="5170" y="19064"/>
                    <a:pt x="5259" y="19058"/>
                  </a:cubicBezTo>
                  <a:cubicBezTo>
                    <a:pt x="6353" y="19028"/>
                    <a:pt x="7478" y="18815"/>
                    <a:pt x="8633" y="18420"/>
                  </a:cubicBezTo>
                  <a:cubicBezTo>
                    <a:pt x="10031" y="17964"/>
                    <a:pt x="11399" y="17295"/>
                    <a:pt x="12828" y="16414"/>
                  </a:cubicBezTo>
                  <a:cubicBezTo>
                    <a:pt x="13466" y="16019"/>
                    <a:pt x="14165" y="15533"/>
                    <a:pt x="14864" y="15016"/>
                  </a:cubicBezTo>
                  <a:cubicBezTo>
                    <a:pt x="15259" y="14742"/>
                    <a:pt x="15594" y="14469"/>
                    <a:pt x="15928" y="14225"/>
                  </a:cubicBezTo>
                  <a:cubicBezTo>
                    <a:pt x="16445" y="13830"/>
                    <a:pt x="16992" y="13374"/>
                    <a:pt x="17539" y="12858"/>
                  </a:cubicBezTo>
                  <a:cubicBezTo>
                    <a:pt x="18512" y="11976"/>
                    <a:pt x="19332" y="11125"/>
                    <a:pt x="20062" y="10304"/>
                  </a:cubicBezTo>
                  <a:cubicBezTo>
                    <a:pt x="20943" y="9332"/>
                    <a:pt x="21642" y="8420"/>
                    <a:pt x="22189" y="7508"/>
                  </a:cubicBezTo>
                  <a:cubicBezTo>
                    <a:pt x="22402" y="7204"/>
                    <a:pt x="22585" y="6870"/>
                    <a:pt x="22767" y="6535"/>
                  </a:cubicBezTo>
                  <a:lnTo>
                    <a:pt x="22797" y="6475"/>
                  </a:lnTo>
                  <a:cubicBezTo>
                    <a:pt x="23132" y="5897"/>
                    <a:pt x="23375" y="5380"/>
                    <a:pt x="23527" y="4864"/>
                  </a:cubicBezTo>
                  <a:lnTo>
                    <a:pt x="23588" y="4712"/>
                  </a:lnTo>
                  <a:cubicBezTo>
                    <a:pt x="23709" y="4408"/>
                    <a:pt x="23770" y="4134"/>
                    <a:pt x="23831" y="3861"/>
                  </a:cubicBezTo>
                  <a:cubicBezTo>
                    <a:pt x="23892" y="3557"/>
                    <a:pt x="23922" y="3283"/>
                    <a:pt x="23892" y="3010"/>
                  </a:cubicBezTo>
                  <a:cubicBezTo>
                    <a:pt x="23922" y="2797"/>
                    <a:pt x="23952" y="2584"/>
                    <a:pt x="23922" y="2402"/>
                  </a:cubicBezTo>
                  <a:cubicBezTo>
                    <a:pt x="23922" y="2250"/>
                    <a:pt x="23892" y="2067"/>
                    <a:pt x="23861" y="1915"/>
                  </a:cubicBezTo>
                  <a:lnTo>
                    <a:pt x="23861" y="1854"/>
                  </a:lnTo>
                  <a:cubicBezTo>
                    <a:pt x="23800" y="1429"/>
                    <a:pt x="23679" y="1064"/>
                    <a:pt x="23466" y="760"/>
                  </a:cubicBezTo>
                  <a:cubicBezTo>
                    <a:pt x="23436" y="639"/>
                    <a:pt x="23344" y="517"/>
                    <a:pt x="23284" y="396"/>
                  </a:cubicBezTo>
                  <a:cubicBezTo>
                    <a:pt x="23223" y="244"/>
                    <a:pt x="23132" y="122"/>
                    <a:pt x="23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225950" y="500300"/>
              <a:ext cx="497000" cy="350325"/>
            </a:xfrm>
            <a:custGeom>
              <a:avLst/>
              <a:gdLst/>
              <a:ahLst/>
              <a:cxnLst/>
              <a:rect l="l" t="t" r="r" b="b"/>
              <a:pathLst>
                <a:path w="19880" h="14013" extrusionOk="0">
                  <a:moveTo>
                    <a:pt x="19879" y="0"/>
                  </a:moveTo>
                  <a:lnTo>
                    <a:pt x="19879" y="0"/>
                  </a:lnTo>
                  <a:cubicBezTo>
                    <a:pt x="19424" y="639"/>
                    <a:pt x="18937" y="1247"/>
                    <a:pt x="18420" y="1855"/>
                  </a:cubicBezTo>
                  <a:cubicBezTo>
                    <a:pt x="17387" y="3101"/>
                    <a:pt x="16262" y="4286"/>
                    <a:pt x="15047" y="5320"/>
                  </a:cubicBezTo>
                  <a:cubicBezTo>
                    <a:pt x="13861" y="6353"/>
                    <a:pt x="12584" y="7235"/>
                    <a:pt x="11186" y="7964"/>
                  </a:cubicBezTo>
                  <a:cubicBezTo>
                    <a:pt x="10852" y="8116"/>
                    <a:pt x="10487" y="8298"/>
                    <a:pt x="10153" y="8450"/>
                  </a:cubicBezTo>
                  <a:cubicBezTo>
                    <a:pt x="9788" y="8633"/>
                    <a:pt x="9393" y="8815"/>
                    <a:pt x="9028" y="8998"/>
                  </a:cubicBezTo>
                  <a:cubicBezTo>
                    <a:pt x="8329" y="9301"/>
                    <a:pt x="7600" y="9636"/>
                    <a:pt x="6900" y="9940"/>
                  </a:cubicBezTo>
                  <a:cubicBezTo>
                    <a:pt x="5776" y="10457"/>
                    <a:pt x="4651" y="11004"/>
                    <a:pt x="3557" y="11581"/>
                  </a:cubicBezTo>
                  <a:cubicBezTo>
                    <a:pt x="2432" y="12159"/>
                    <a:pt x="1368" y="12827"/>
                    <a:pt x="365" y="13587"/>
                  </a:cubicBezTo>
                  <a:cubicBezTo>
                    <a:pt x="396" y="13557"/>
                    <a:pt x="396" y="13557"/>
                    <a:pt x="396" y="13557"/>
                  </a:cubicBezTo>
                  <a:lnTo>
                    <a:pt x="396" y="13557"/>
                  </a:lnTo>
                  <a:cubicBezTo>
                    <a:pt x="274" y="13648"/>
                    <a:pt x="153" y="13770"/>
                    <a:pt x="1" y="13861"/>
                  </a:cubicBezTo>
                  <a:cubicBezTo>
                    <a:pt x="578" y="13982"/>
                    <a:pt x="1156" y="14013"/>
                    <a:pt x="1642" y="14013"/>
                  </a:cubicBezTo>
                  <a:cubicBezTo>
                    <a:pt x="2736" y="13982"/>
                    <a:pt x="3861" y="13770"/>
                    <a:pt x="5016" y="13374"/>
                  </a:cubicBezTo>
                  <a:cubicBezTo>
                    <a:pt x="6414" y="12888"/>
                    <a:pt x="7782" y="12250"/>
                    <a:pt x="9211" y="11368"/>
                  </a:cubicBezTo>
                  <a:cubicBezTo>
                    <a:pt x="9879" y="10943"/>
                    <a:pt x="10548" y="10487"/>
                    <a:pt x="11277" y="9970"/>
                  </a:cubicBezTo>
                  <a:cubicBezTo>
                    <a:pt x="11642" y="9666"/>
                    <a:pt x="12007" y="9423"/>
                    <a:pt x="12341" y="9149"/>
                  </a:cubicBezTo>
                  <a:cubicBezTo>
                    <a:pt x="12858" y="8754"/>
                    <a:pt x="13375" y="8298"/>
                    <a:pt x="13922" y="7812"/>
                  </a:cubicBezTo>
                  <a:cubicBezTo>
                    <a:pt x="14925" y="6900"/>
                    <a:pt x="15746" y="6049"/>
                    <a:pt x="16475" y="5228"/>
                  </a:cubicBezTo>
                  <a:cubicBezTo>
                    <a:pt x="17326" y="4256"/>
                    <a:pt x="18025" y="3344"/>
                    <a:pt x="18603" y="2432"/>
                  </a:cubicBezTo>
                  <a:cubicBezTo>
                    <a:pt x="18816" y="2128"/>
                    <a:pt x="18998" y="1794"/>
                    <a:pt x="19150" y="1459"/>
                  </a:cubicBezTo>
                  <a:lnTo>
                    <a:pt x="19180" y="1399"/>
                  </a:lnTo>
                  <a:cubicBezTo>
                    <a:pt x="19484" y="912"/>
                    <a:pt x="19727" y="456"/>
                    <a:pt x="19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8"/>
          <p:cNvSpPr txBox="1">
            <a:spLocks noGrp="1"/>
          </p:cNvSpPr>
          <p:nvPr>
            <p:ph type="body" idx="1"/>
          </p:nvPr>
        </p:nvSpPr>
        <p:spPr>
          <a:xfrm>
            <a:off x="246500" y="1194675"/>
            <a:ext cx="9078475" cy="3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Barlow Medium"/>
                <a:ea typeface="Barlow Medium"/>
                <a:cs typeface="Barlow Medium"/>
                <a:sym typeface="Barlow Medium"/>
              </a:rPr>
              <a:t>Причина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 - перегрузка сердца большим количеством быстро влитой в венозное русло крови.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В системе полых вен и правого предсердия возникает застой крови, нарушается общий и коронарный кровоток.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Нарушение кровотока сказывается на обменных процессах, что приводит к снижению проводимости и сократимости миокарда вплоть до атонии и асистолии.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Barlow Medium"/>
                <a:ea typeface="Barlow Medium"/>
                <a:cs typeface="Barlow Medium"/>
                <a:sym typeface="Barlow Medium"/>
              </a:rPr>
              <a:t>Клиническая картина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Во время переливания крови или к концу его больной ощущает затруднение дыхания, стеснение в груди, боли в области сердца.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 Появляется цианоз губ и кожи лица, резко снижается артериальное и повышается центральное венозное давление, наблюдается тахикардия и аритмия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Barlow Medium"/>
                <a:ea typeface="Barlow Medium"/>
                <a:cs typeface="Barlow Medium"/>
                <a:sym typeface="Barlow Medium"/>
              </a:rPr>
              <a:t>Лечение 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состоит в немедленном прекращении гемотрансфузии, внутривенном введении </a:t>
            </a:r>
            <a:r>
              <a:rPr lang="ru-RU" sz="1100" dirty="0" err="1">
                <a:latin typeface="Barlow Medium"/>
                <a:ea typeface="Barlow Medium"/>
                <a:cs typeface="Barlow Medium"/>
                <a:sym typeface="Barlow Medium"/>
              </a:rPr>
              <a:t>кардиотонических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 средств (1мл 0,05% раствора строфантина или 1 мл 0,06% раствора </a:t>
            </a:r>
            <a:r>
              <a:rPr lang="ru-RU" sz="1100" dirty="0" err="1">
                <a:latin typeface="Barlow Medium"/>
                <a:ea typeface="Barlow Medium"/>
                <a:cs typeface="Barlow Medium"/>
                <a:sym typeface="Barlow Medium"/>
              </a:rPr>
              <a:t>коргликона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), </a:t>
            </a:r>
            <a:r>
              <a:rPr lang="ru-RU" sz="1100" dirty="0" err="1">
                <a:latin typeface="Barlow Medium"/>
                <a:ea typeface="Barlow Medium"/>
                <a:cs typeface="Barlow Medium"/>
                <a:sym typeface="Barlow Medium"/>
              </a:rPr>
              <a:t>вазопрессоров</a:t>
            </a:r>
            <a:r>
              <a:rPr lang="ru-RU" sz="1100" dirty="0">
                <a:latin typeface="Barlow Medium"/>
                <a:ea typeface="Barlow Medium"/>
                <a:cs typeface="Barlow Medium"/>
                <a:sym typeface="Barlow Medium"/>
              </a:rPr>
              <a:t>, придании больному возвышенного положения, согревании ног, введении диуретических средств (40 мг лазикса), дыхании увлажненным кислородом. </a:t>
            </a:r>
            <a:endParaRPr sz="11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5" name="Google Shape;1015;p38"/>
          <p:cNvSpPr txBox="1">
            <a:spLocks noGrp="1"/>
          </p:cNvSpPr>
          <p:nvPr>
            <p:ph type="title"/>
          </p:nvPr>
        </p:nvSpPr>
        <p:spPr>
          <a:xfrm>
            <a:off x="713225" y="486150"/>
            <a:ext cx="7717500" cy="706500"/>
          </a:xfrm>
          <a:prstGeom prst="rect">
            <a:avLst/>
          </a:prstGeom>
        </p:spPr>
        <p:txBody>
          <a:bodyPr spcFirstLastPara="1" wrap="square" lIns="411475" tIns="9142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Острое расширение сердца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8C901E-16F4-444E-8142-5CE19903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9" r="11556"/>
          <a:stretch/>
        </p:blipFill>
        <p:spPr>
          <a:xfrm>
            <a:off x="2724150" y="3490200"/>
            <a:ext cx="3505201" cy="1653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F47DB65-1F68-42DF-A545-4D416DC3B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Причиной</a:t>
            </a:r>
            <a:r>
              <a:rPr lang="ru-RU" dirty="0"/>
              <a:t> этого осложнения чаще всего является неправильное заполнение системы кровью, негерметичный ее монтаж. При переливании и подключичную вену возможно поступление воздуха после окончания трансфузии из-за отрицательного давления в ней на вдохе.</a:t>
            </a:r>
          </a:p>
          <a:p>
            <a:endParaRPr lang="ru-RU" dirty="0"/>
          </a:p>
          <a:p>
            <a:r>
              <a:rPr lang="ru-RU" b="1" dirty="0"/>
              <a:t>Клиническая картина </a:t>
            </a:r>
            <a:r>
              <a:rPr lang="ru-RU" dirty="0"/>
              <a:t>характеризуется внезапным ухудшением состояния больного, возбуждением, затруднением дыхания. Разливается цианоз губ, лица, шеи, снижается артериальное давление, пульс становятся нитевидным, частым. Массивная воздушная эмболия приводит к развитию клинической смерти.</a:t>
            </a:r>
          </a:p>
          <a:p>
            <a:endParaRPr lang="ru-RU" dirty="0"/>
          </a:p>
          <a:p>
            <a:r>
              <a:rPr lang="ru-RU" b="1" dirty="0"/>
              <a:t>Лечение</a:t>
            </a:r>
            <a:r>
              <a:rPr lang="ru-RU" dirty="0"/>
              <a:t> предусматривает введение сердечных средств, следует опустить головной и поднять ножной конец кровати.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C1D792-31A3-49FB-86E9-618DEE7B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Воздушная эмболия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6396B-7B3E-4A74-A3BF-DD7A1BE98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0059" r="7361" b="13841"/>
          <a:stretch/>
        </p:blipFill>
        <p:spPr>
          <a:xfrm>
            <a:off x="3600450" y="3178809"/>
            <a:ext cx="4695825" cy="19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11AFFC9-53FB-4FE5-B905-25A678F5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228675"/>
            <a:ext cx="4649350" cy="3370800"/>
          </a:xfrm>
        </p:spPr>
        <p:txBody>
          <a:bodyPr/>
          <a:lstStyle/>
          <a:p>
            <a:r>
              <a:rPr lang="ru-RU" b="1" dirty="0"/>
              <a:t>Причина</a:t>
            </a:r>
            <a:r>
              <a:rPr lang="ru-RU" dirty="0"/>
              <a:t> развития тромбозов и эмболии при гемотрансфузиях заключается в попадании в вену больного сгустков различной величины, образовавшихся из-за неправильной стабилизации донорской крови</a:t>
            </a:r>
          </a:p>
          <a:p>
            <a:r>
              <a:rPr lang="ru-RU" b="1" dirty="0"/>
              <a:t>Клиническая картина. </a:t>
            </a:r>
            <a:r>
              <a:rPr lang="ru-RU" dirty="0"/>
              <a:t>При попадании большого числа сгустков крови развивается клиническая картина тромбоэмболии ветвей легочной артерии: внезапные боли в груди, резкое усиление или возникновение одышки, появление кашля, иногда кровохарканье, бледность кожных покровов, цианоз.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8E8C95-0655-4DC5-83BF-836C3F24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4" y="331400"/>
            <a:ext cx="7717500" cy="706500"/>
          </a:xfrm>
        </p:spPr>
        <p:txBody>
          <a:bodyPr/>
          <a:lstStyle/>
          <a:p>
            <a:r>
              <a:rPr lang="ru-RU" dirty="0"/>
              <a:t>Тромбозы и эмболии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92FF9D-A115-437C-9AC7-4864F903A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6" b="5556"/>
          <a:stretch/>
        </p:blipFill>
        <p:spPr>
          <a:xfrm>
            <a:off x="5467350" y="0"/>
            <a:ext cx="3676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E4116-A021-47A4-BA02-D28AB7E3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2356350"/>
            <a:ext cx="6027817" cy="841800"/>
          </a:xfrm>
        </p:spPr>
        <p:txBody>
          <a:bodyPr/>
          <a:lstStyle/>
          <a:p>
            <a:r>
              <a:rPr lang="ru-RU" sz="3200" dirty="0"/>
              <a:t>Осложнения реактивного характера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222A90-528F-41B4-9620-E374BE928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3298037"/>
            <a:ext cx="3348412" cy="14121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Гемотрансфузионные реакции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Гемотрансфузионные осложнения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135B47-41B8-4739-B378-ACA503FE474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8266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6D03DA-DF7F-46AE-94FB-7B19582DB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u="sng" dirty="0"/>
              <a:t>Пирогенные реакции </a:t>
            </a:r>
            <a:r>
              <a:rPr lang="ru-RU" dirty="0"/>
              <a:t>– следствие образования в трансфузионной среде </a:t>
            </a:r>
            <a:r>
              <a:rPr lang="ru-RU" dirty="0" err="1"/>
              <a:t>пирогенов</a:t>
            </a:r>
            <a:r>
              <a:rPr lang="ru-RU" dirty="0"/>
              <a:t>- продуктов распада белков донорской крови или жизнедеятельности микроорганизмов, проникающих в кровь при её заготовке.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/>
              <a:t>Антигенные (</a:t>
            </a:r>
            <a:r>
              <a:rPr lang="ru-RU" b="1" u="sng" dirty="0" err="1"/>
              <a:t>негемолитические</a:t>
            </a:r>
            <a:r>
              <a:rPr lang="ru-RU" b="1" u="sng" dirty="0"/>
              <a:t>) реакции- </a:t>
            </a:r>
            <a:r>
              <a:rPr lang="ru-RU" dirty="0"/>
              <a:t>обусловлены сенсибилизацией антигенами лейкоцитов, тромбоцитов и белков плазмы в результате ранее проведенных гемотрансфузий и беременности.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/>
              <a:t>Аллергические реакции </a:t>
            </a:r>
            <a:r>
              <a:rPr lang="ru-RU" dirty="0"/>
              <a:t>– обусловлены сенсибилизацией организма к различными иммуноглобулинам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A20553-36CB-4DA4-899D-8ADA1E02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Гемотрансфузионные реакции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01AC0-F184-4631-95E6-203584541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6" b="8772"/>
          <a:stretch/>
        </p:blipFill>
        <p:spPr>
          <a:xfrm>
            <a:off x="3690085" y="3209975"/>
            <a:ext cx="3948966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C46A1D-DFE0-43B5-8E1A-22AF38378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750" y="1147050"/>
            <a:ext cx="6916300" cy="3370800"/>
          </a:xfrm>
        </p:spPr>
        <p:txBody>
          <a:bodyPr/>
          <a:lstStyle/>
          <a:p>
            <a:r>
              <a:rPr lang="ru-RU" b="1" u="sng" dirty="0"/>
              <a:t>Легкие реакции </a:t>
            </a:r>
            <a:r>
              <a:rPr lang="ru-RU" dirty="0"/>
              <a:t>сопровождаются повышением температуры тела в пределах 1° С, болями в мышцах, конечностях, головной болью, ознобом и недомоганием. Эти явления кратковременны и не требуют лечения.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u="sng" dirty="0"/>
              <a:t>Реакции средней тяжести </a:t>
            </a:r>
            <a:r>
              <a:rPr lang="ru-RU" dirty="0"/>
              <a:t>проявляются подъемом температуры тела на 1,5-2°С, нарастающим ознобом, учащением пульса и дыхания, иногда кожной сыпью.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u="sng" dirty="0"/>
              <a:t>При тяжелых реакциях </a:t>
            </a:r>
            <a:r>
              <a:rPr lang="ru-RU" dirty="0"/>
              <a:t>температура тела повышается более чем на 2°С, наблюдаются потрясающий озноб, цианоз губ, рвота, сильная головная боль, боли в мышцах и костях, одышка, крапивница или отек Квинке.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573E6A-3A4B-4DE5-9069-43AD6CDA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Гемотрансфузионные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503007604"/>
      </p:ext>
    </p:extLst>
  </p:cSld>
  <p:clrMapOvr>
    <a:masterClrMapping/>
  </p:clrMapOvr>
</p:sld>
</file>

<file path=ppt/theme/theme1.xml><?xml version="1.0" encoding="utf-8"?>
<a:theme xmlns:a="http://schemas.openxmlformats.org/drawingml/2006/main" name="Sickle Cell Anemia by Slidesgo">
  <a:themeElements>
    <a:clrScheme name="Simple Light">
      <a:dk1>
        <a:srgbClr val="6E0001"/>
      </a:dk1>
      <a:lt1>
        <a:srgbClr val="FFFFFF"/>
      </a:lt1>
      <a:dk2>
        <a:srgbClr val="FFF0E7"/>
      </a:dk2>
      <a:lt2>
        <a:srgbClr val="FB948E"/>
      </a:lt2>
      <a:accent1>
        <a:srgbClr val="E84847"/>
      </a:accent1>
      <a:accent2>
        <a:srgbClr val="AD2223"/>
      </a:accent2>
      <a:accent3>
        <a:srgbClr val="FFBCB9"/>
      </a:accent3>
      <a:accent4>
        <a:srgbClr val="DD6465"/>
      </a:accent4>
      <a:accent5>
        <a:srgbClr val="923536"/>
      </a:accent5>
      <a:accent6>
        <a:srgbClr val="FF9E9D"/>
      </a:accent6>
      <a:hlink>
        <a:srgbClr val="6E00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835</Words>
  <Application>Microsoft Office PowerPoint</Application>
  <PresentationFormat>Экран (16:9)</PresentationFormat>
  <Paragraphs>123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Rubik ExtraBold</vt:lpstr>
      <vt:lpstr>Arial</vt:lpstr>
      <vt:lpstr>Barlow Medium</vt:lpstr>
      <vt:lpstr>Roboto Condensed Light</vt:lpstr>
      <vt:lpstr>Rubik Black</vt:lpstr>
      <vt:lpstr>Barlow</vt:lpstr>
      <vt:lpstr>Sickle Cell Anemia by Slidesgo</vt:lpstr>
      <vt:lpstr>Осложнения при переливании крови и кровезаменителей.  Препараты крови и кровезаменителей. </vt:lpstr>
      <vt:lpstr>01</vt:lpstr>
      <vt:lpstr>Осложнения механического характера</vt:lpstr>
      <vt:lpstr>Острое расширение сердца</vt:lpstr>
      <vt:lpstr>Воздушная эмболия</vt:lpstr>
      <vt:lpstr>Тромбозы и эмболии</vt:lpstr>
      <vt:lpstr>Осложнения реактивного характера</vt:lpstr>
      <vt:lpstr>Гемотрансфузионные реакции</vt:lpstr>
      <vt:lpstr>Гемотрансфузионные реакции</vt:lpstr>
      <vt:lpstr>Гемотрансфузионный шок </vt:lpstr>
      <vt:lpstr>Синдром массивных гемотрансфузий</vt:lpstr>
      <vt:lpstr>Осложнения инфекционного характера</vt:lpstr>
      <vt:lpstr>Передача острых инфекционных заболеваний </vt:lpstr>
      <vt:lpstr>Препараты крови и кровезаменителей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Осложнения при переливании крови и кровезаменителей.  Препараты крови и кровезаменителей. </dc:title>
  <dc:creator>Дарья Григорьева</dc:creator>
  <cp:lastModifiedBy>Акоп Бабаджанян</cp:lastModifiedBy>
  <cp:revision>2</cp:revision>
  <dcterms:modified xsi:type="dcterms:W3CDTF">2022-01-18T14:55:30Z</dcterms:modified>
</cp:coreProperties>
</file>