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29" autoAdjust="0"/>
    <p:restoredTop sz="94660"/>
  </p:normalViewPr>
  <p:slideViewPr>
    <p:cSldViewPr>
      <p:cViewPr varScale="1">
        <p:scale>
          <a:sx n="75" d="100"/>
          <a:sy n="75" d="100"/>
        </p:scale>
        <p:origin x="118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77D7C-FE16-4A34-AE1D-6D5291AACBFD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1BF66-BEBF-48EC-8368-EF3F032ED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354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1BF66-BEBF-48EC-8368-EF3F032EDCC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365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1BF66-BEBF-48EC-8368-EF3F032EDCC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773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88D0-141D-486E-AD3B-6A143B0E0483}" type="datetime1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E241-7D71-4FBC-931D-39AAF1FCA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1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E3AE-A3DC-44A8-8C45-220D76FE831C}" type="datetime1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E241-7D71-4FBC-931D-39AAF1FCA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F505-24E9-45A8-833E-2DBA64B05A46}" type="datetime1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E241-7D71-4FBC-931D-39AAF1FCA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08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B64B-DF47-4473-9DA9-C011683295D2}" type="datetime1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E241-7D71-4FBC-931D-39AAF1FCA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73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04AE-51FD-464A-8D4C-2AF75B47A77A}" type="datetime1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E241-7D71-4FBC-931D-39AAF1FCA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241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2B37-711F-43B2-99AC-950FD4343906}" type="datetime1">
              <a:rPr lang="ru-RU" smtClean="0"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E241-7D71-4FBC-931D-39AAF1FCA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289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3A2D9-6628-434B-AD3E-126864A61F75}" type="datetime1">
              <a:rPr lang="ru-RU" smtClean="0"/>
              <a:t>09.03.2021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E241-7D71-4FBC-931D-39AAF1FCA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264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E19B-AED5-4A91-A760-D8ECC55DEBE8}" type="datetime1">
              <a:rPr lang="ru-RU" smtClean="0"/>
              <a:t>09.03.2021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E241-7D71-4FBC-931D-39AAF1FCA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9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E2BA-4F9D-449B-B105-CDE9C1202D56}" type="datetime1">
              <a:rPr lang="ru-RU" smtClean="0"/>
              <a:t>09.03.2021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E241-7D71-4FBC-931D-39AAF1FCA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666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8AC3-39B8-4B05-A383-2BDDEC9B95B4}" type="datetime1">
              <a:rPr lang="ru-RU" smtClean="0"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E241-7D71-4FBC-931D-39AAF1FCA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81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28DE4-B041-43AD-B3BA-961D5EE45A93}" type="datetime1">
              <a:rPr lang="ru-RU" smtClean="0"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E241-7D71-4FBC-931D-39AAF1FCA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781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054CD-311D-43FD-9C65-29CA42E91C1A}" type="datetime1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8E241-7D71-4FBC-931D-39AAF1FCA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12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938535"/>
          </a:xfrm>
        </p:spPr>
        <p:txBody>
          <a:bodyPr>
            <a:normAutofit/>
          </a:bodyPr>
          <a:lstStyle/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КУРСОВАЯ РАБОТА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212976"/>
            <a:ext cx="7416824" cy="1752600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аптеки по приему рецептов и отпуску наркотических лекарственных препаратов.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специальности 33.02.01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Фармация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8864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 «Красноярский государственный медицинский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 имени профессора В.Ф.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Федерации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623731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7230" y="5157192"/>
            <a:ext cx="518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Томилова Юлия Николаевна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Казакова Елена Николаевна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90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myshared.ru/10/953083/slide_3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49" t="48636" r="19414" b="6214"/>
          <a:stretch/>
        </p:blipFill>
        <p:spPr bwMode="auto">
          <a:xfrm>
            <a:off x="7026247" y="764704"/>
            <a:ext cx="2090843" cy="116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8652081" cy="546206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Список I – наркотические средства и психотропные вещества, оборот которых запрещен;</a:t>
            </a:r>
          </a:p>
          <a:p>
            <a:pPr>
              <a:lnSpc>
                <a:spcPct val="150000"/>
              </a:lnSpc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Список II – наркотические средства и психотропные вещества, оборот которых ограничен и в отношении которых установлены особые меры контроля;</a:t>
            </a:r>
          </a:p>
          <a:p>
            <a:pPr>
              <a:lnSpc>
                <a:spcPct val="150000"/>
              </a:lnSpc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Список III – психотропные вещества, оборот которых ограничен и в отношении которых допускается исключение некоторых мер контроля;</a:t>
            </a:r>
          </a:p>
          <a:p>
            <a:pPr>
              <a:lnSpc>
                <a:spcPct val="150000"/>
              </a:lnSpc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Список IV –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прекурсоры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оборот которых ограничен и в отношении которых устанавливаются меры контроля.</a:t>
            </a:r>
          </a:p>
          <a:p>
            <a:pPr lvl="0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E241-7D71-4FBC-931D-39AAF1FCA138}" type="slidenum"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66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E241-7D71-4FBC-931D-39AAF1FCA138}" type="slidenum"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0" y="1"/>
            <a:ext cx="8964488" cy="566124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пунктом 2 статьи 25 Закона № 3-ФЗ наркотические средства и психотропные вещества, внесенные в Списки II и III, отпускаются в медицинских целях только по рецепту, оформленному в установленном порядке на специальном бланке</a:t>
            </a:r>
            <a:r>
              <a:rPr lang="ru-RU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ru-RU" sz="9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</a:t>
            </a:r>
            <a:r>
              <a:rPr lang="ru-RU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отпуска психотропных и наркотических веществ есть не у всех аптечных специалистов. Его могут осуществлять только определенные работники аптек. Это в частности: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заведующий аптечной организацией;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заместитель заведующего аптечной организацией;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заведующий отделом аптечной организации;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заместитель заведующего отделом аптечной организации;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провизор аптечной организации;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фармацевт аптечной организации.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03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408"/>
            <a:ext cx="8229600" cy="994122"/>
          </a:xfrm>
        </p:spPr>
        <p:txBody>
          <a:bodyPr>
            <a:normAutofit/>
          </a:bodyPr>
          <a:lstStyle/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рецептурных бланков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1650" y="997864"/>
            <a:ext cx="9175649" cy="5860136"/>
          </a:xfrm>
        </p:spPr>
        <p:txBody>
          <a:bodyPr>
            <a:noAutofit/>
          </a:bodyPr>
          <a:lstStyle/>
          <a:p>
            <a:pPr fontAlgn="base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Форма «Специальный рецептурный бланк на наркотическое средство и психотропное вещество»;</a:t>
            </a:r>
          </a:p>
          <a:p>
            <a:pPr fontAlgn="base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Форма № 148 -1/ у-88 «Рецептурный бланк»;</a:t>
            </a:r>
          </a:p>
          <a:p>
            <a:pPr fontAlgn="base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Форма № 107 -1 /у «Рецептурный бланк»;</a:t>
            </a:r>
          </a:p>
          <a:p>
            <a:pPr fontAlgn="base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Форма № 148 -1/у - 04 (л) «Рецепт»;</a:t>
            </a:r>
          </a:p>
          <a:p>
            <a:pPr fontAlgn="base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Форма № 148 –1/у - 06 (л) « Рецепт».</a:t>
            </a:r>
          </a:p>
          <a:p>
            <a:pPr marL="0" indent="450000" algn="just">
              <a:lnSpc>
                <a:spcPct val="170000"/>
              </a:lnSpc>
              <a:spcBef>
                <a:spcPts val="0"/>
              </a:spcBef>
              <a:buNone/>
            </a:pPr>
            <a:endParaRPr lang="ru-RU" sz="2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E241-7D71-4FBC-931D-39AAF1FCA138}" type="slidenum"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https://bodyliftexpert.ru/pics/65494d708387be17743e01778ee9e45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915326"/>
            <a:ext cx="2312822" cy="2924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Рецептурный бланк. Форма 107-1/у 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7520" y="3860235"/>
            <a:ext cx="2411359" cy="29800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224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E241-7D71-4FBC-931D-39AAF1FCA138}" type="slidenum"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75656" y="260648"/>
            <a:ext cx="619268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6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-8900" y="1484784"/>
            <a:ext cx="9144000" cy="242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 приема рецептов и отпуска наркотических препаратов – очень ответственная работа, требующая огромного багажа специальных знаний и внимания. Поэтому необходимо наличие специального образования. 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09562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 !!!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E241-7D71-4FBC-931D-39AAF1FCA138}" type="slidenum"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14</a:t>
            </a:fld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98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850106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 предмет исследования</a:t>
            </a:r>
            <a:endParaRPr lang="ru-RU" sz="2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исследования: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рецептов и отпуск наркотических лекарственных препаратов.</a:t>
            </a:r>
          </a:p>
          <a:p>
            <a:pPr>
              <a:lnSpc>
                <a:spcPct val="150000"/>
              </a:lnSpc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исследования: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аптеки по приему рецептов и отпуску наркотических лекарственных препаратов.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E241-7D71-4FBC-931D-39AAF1FCA138}" type="slidenum"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77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06090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темы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352928" cy="5472608"/>
          </a:xfrm>
        </p:spPr>
        <p:txBody>
          <a:bodyPr>
            <a:normAutofit/>
          </a:bodyPr>
          <a:lstStyle/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данной работы обусловлена важностью правильного приема рецептурных бланков и порядка отпуска наркотических лекарственных препаратов так как они динамично усовершенствуются и увеличивается количество лекарственных препаратов, отпускаемых по рецептурным бланкам.</a:t>
            </a:r>
          </a:p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E241-7D71-4FBC-931D-39AAF1FCA138}" type="slidenum"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92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183925"/>
            <a:ext cx="8229600" cy="778098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работы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39" y="289301"/>
            <a:ext cx="8712968" cy="6525344"/>
          </a:xfrm>
        </p:spPr>
        <p:txBody>
          <a:bodyPr>
            <a:normAutofit fontScale="25000" lnSpcReduction="20000"/>
          </a:bodyPr>
          <a:lstStyle/>
          <a:p>
            <a:pPr marL="0" indent="45000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0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10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работы: </a:t>
            </a:r>
            <a:r>
              <a:rPr lang="ru-RU" sz="10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</a:t>
            </a:r>
            <a:r>
              <a:rPr lang="ru-RU" sz="10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работы аптеки по приему рецептов и отпуску наркотических лекарственных препаратов</a:t>
            </a:r>
            <a:r>
              <a:rPr lang="ru-RU" sz="10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000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0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работы: - </a:t>
            </a:r>
            <a:r>
              <a:rPr lang="ru-RU" sz="10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Ознакомиться </a:t>
            </a:r>
            <a:r>
              <a:rPr lang="ru-RU" sz="10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основными приказами по отпуску рецептурных лекарственных препаратов: № 148 -1/ у-88; № 107 -1 /у; № 148 -1/у - 04 (л); № 148 –1/у - 06 (л).</a:t>
            </a:r>
          </a:p>
          <a:p>
            <a:pPr lvl="0" fontAlgn="base">
              <a:lnSpc>
                <a:spcPct val="170000"/>
              </a:lnSpc>
            </a:pPr>
            <a:r>
              <a:rPr lang="ru-RU" sz="10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организацию работы аптеки по приему рецептов.</a:t>
            </a:r>
          </a:p>
          <a:p>
            <a:pPr lvl="0" fontAlgn="base">
              <a:lnSpc>
                <a:spcPct val="170000"/>
              </a:lnSpc>
            </a:pPr>
            <a:r>
              <a:rPr lang="ru-RU" sz="10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Изучения веществ, которые может реализовать аптека.</a:t>
            </a:r>
          </a:p>
          <a:p>
            <a:pPr lvl="0" fontAlgn="base">
              <a:lnSpc>
                <a:spcPct val="170000"/>
              </a:lnSpc>
            </a:pPr>
            <a:r>
              <a:rPr lang="ru-RU" sz="10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соблюдения правил при отпуске  наркотических препаратов.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E241-7D71-4FBC-931D-39AAF1FCA138}" type="slidenum"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32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210146"/>
          </a:xfrm>
        </p:spPr>
        <p:txBody>
          <a:bodyPr>
            <a:noAutofit/>
          </a:bodyPr>
          <a:lstStyle/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 РАБОТЫ АПТЕКИ ПО ПРИЕМУ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РЕЦЕПТОВ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 представляет собой письменное обращение врача к фармацевту, в котором детально указываются ингредиенты, их количество и дозы, вид лекарственной формы и способ применения лекарственного средства.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 две стандартные формы рецептурных бланков:</a:t>
            </a:r>
          </a:p>
          <a:p>
            <a:pPr indent="-360000">
              <a:lnSpc>
                <a:spcPct val="15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Рецептурный бланк формы № 1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60000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Специальный рецептурный бланк формы № 3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E241-7D71-4FBC-931D-39AAF1FCA138}" type="slidenum"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29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приеме рецепта провизор РПО обязан.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Autofit/>
          </a:bodyPr>
          <a:lstStyle/>
          <a:p>
            <a:pPr marL="0" lv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 прочесть рецепт, обратить внимание на дату выписки рецепта, правильность выписывания рецепта в соответствии с требованиями действующего законодательства, на правильность оформления рецепта (наличие штампа ЛПУ, печати и подписи лечащего врача, в некоторых случаях - других печатей и подписей), на совместимость входящих ингредиентов.</a:t>
            </a:r>
          </a:p>
          <a:p>
            <a:pPr marL="0" indent="450000" algn="just">
              <a:lnSpc>
                <a:spcPct val="160000"/>
              </a:lnSpc>
              <a:spcBef>
                <a:spcPts val="0"/>
              </a:spcBef>
              <a:buNone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E241-7D71-4FBC-931D-39AAF1FCA138}" type="slidenum"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35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13387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E241-7D71-4FBC-931D-39AAF1FCA138}" type="slidenum"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https://icqinfo.ru/800/600/https/invalid.expert/wp-content/uploads/2020/04/wsi-imageoptim-148-Forma-recepta-blank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" y="114226"/>
            <a:ext cx="4330554" cy="6589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s://icqinfo.ru/800/600/https/invalid.expert/wp-content/uploads/2020/04/wsi-imageoptim-148-Forma-recepta-blank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628" y="58315"/>
            <a:ext cx="4338612" cy="67015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302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ОТПУСК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НАРКОТИЧЕСКИХ СРЕДСТВ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824536"/>
          </a:xfrm>
        </p:spPr>
        <p:txBody>
          <a:bodyPr>
            <a:normAutofit fontScale="85000" lnSpcReduction="20000"/>
          </a:bodyPr>
          <a:lstStyle/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Наркотические средства - вещества синтетического или природного происхождения, препараты, растения, классифицированные как таковые в соответствующих международных конвенциях и включенные в национальные списки наркотических средств, психотропных веществ и их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прекурсоров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гражданский оборот которых запрещен или ограничен и подлежит контролю на территории государства в соответствии с национальным законодательством государства;</a:t>
            </a:r>
          </a:p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0278E241-7D71-4FBC-931D-39AAF1FCA138}" type="slidenum"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47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 которые может реализовать аптека.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E241-7D71-4FBC-931D-39AAF1FCA138}" type="slidenum"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745594"/>
              </p:ext>
            </p:extLst>
          </p:nvPr>
        </p:nvGraphicFramePr>
        <p:xfrm>
          <a:off x="0" y="980729"/>
          <a:ext cx="9056915" cy="49685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7181">
                  <a:extLst>
                    <a:ext uri="{9D8B030D-6E8A-4147-A177-3AD203B41FA5}">
                      <a16:colId xmlns:a16="http://schemas.microsoft.com/office/drawing/2014/main" val="1988354039"/>
                    </a:ext>
                  </a:extLst>
                </a:gridCol>
                <a:gridCol w="2126578">
                  <a:extLst>
                    <a:ext uri="{9D8B030D-6E8A-4147-A177-3AD203B41FA5}">
                      <a16:colId xmlns:a16="http://schemas.microsoft.com/office/drawing/2014/main" val="928658986"/>
                    </a:ext>
                  </a:extLst>
                </a:gridCol>
                <a:gridCol w="2126578">
                  <a:extLst>
                    <a:ext uri="{9D8B030D-6E8A-4147-A177-3AD203B41FA5}">
                      <a16:colId xmlns:a16="http://schemas.microsoft.com/office/drawing/2014/main" val="2764019875"/>
                    </a:ext>
                  </a:extLst>
                </a:gridCol>
                <a:gridCol w="2126578">
                  <a:extLst>
                    <a:ext uri="{9D8B030D-6E8A-4147-A177-3AD203B41FA5}">
                      <a16:colId xmlns:a16="http://schemas.microsoft.com/office/drawing/2014/main" val="4049392912"/>
                    </a:ext>
                  </a:extLst>
                </a:gridCol>
              </a:tblGrid>
              <a:tr h="117539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Список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 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Список II 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Список III 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Список IV 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024123"/>
                  </a:ext>
                </a:extLst>
              </a:tr>
              <a:tr h="379315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НП</a:t>
                      </a:r>
                    </a:p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-Гашиш(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анаша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смола 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каннабиса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Дезоморфин</a:t>
                      </a:r>
                      <a:endParaRPr lang="ru-RU" sz="24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-Героин </a:t>
                      </a:r>
                    </a:p>
                    <a:p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Катинон</a:t>
                      </a:r>
                      <a:endParaRPr lang="ru-RU" sz="24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Метаквалон</a:t>
                      </a:r>
                      <a:endParaRPr lang="ru-RU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НП</a:t>
                      </a:r>
                    </a:p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-Кодеин</a:t>
                      </a:r>
                    </a:p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-Кокаин</a:t>
                      </a:r>
                    </a:p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Омнопон</a:t>
                      </a:r>
                      <a:endParaRPr lang="ru-RU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</a:t>
                      </a:r>
                    </a:p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Кетамин</a:t>
                      </a:r>
                      <a:endParaRPr lang="ru-RU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Этаминал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натрия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НП</a:t>
                      </a:r>
                    </a:p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Галазепам</a:t>
                      </a:r>
                      <a:endParaRPr lang="ru-RU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Тарен</a:t>
                      </a:r>
                      <a:endParaRPr lang="ru-RU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Апрофен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НП</a:t>
                      </a:r>
                    </a:p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-Эфедрин</a:t>
                      </a:r>
                    </a:p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-Эрготамин</a:t>
                      </a:r>
                    </a:p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-Ангидрид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уксусной кислоты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1014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36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563</Words>
  <Application>Microsoft Office PowerPoint</Application>
  <PresentationFormat>Экран (4:3)</PresentationFormat>
  <Paragraphs>96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КУРСОВАЯ РАБОТА</vt:lpstr>
      <vt:lpstr>Объект и предмет исследования</vt:lpstr>
      <vt:lpstr>Актуальность темы</vt:lpstr>
      <vt:lpstr>Цель и задачи работы</vt:lpstr>
      <vt:lpstr>ОРГАНИЗАЦИЯ  РАБОТЫ АПТЕКИ ПО ПРИЕМУ РЕЦЕПТОВ</vt:lpstr>
      <vt:lpstr>При приеме рецепта провизор РПО обязан.</vt:lpstr>
      <vt:lpstr>Презентация PowerPoint</vt:lpstr>
      <vt:lpstr>ОТПУСК НАРКОТИЧЕСКИХ СРЕДСТВ</vt:lpstr>
      <vt:lpstr>Вещества которые может реализовать аптека.</vt:lpstr>
      <vt:lpstr>Презентация PowerPoint</vt:lpstr>
      <vt:lpstr>Презентация PowerPoint</vt:lpstr>
      <vt:lpstr>Формы рецептурных бланков</vt:lpstr>
      <vt:lpstr>Презентация PowerPoint</vt:lpstr>
      <vt:lpstr>Спасибо за внимание 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КУРСОВАЯ РАБОТА</dc:title>
  <dc:creator>PC</dc:creator>
  <cp:lastModifiedBy>Юлия</cp:lastModifiedBy>
  <cp:revision>21</cp:revision>
  <dcterms:created xsi:type="dcterms:W3CDTF">2021-03-09T12:04:10Z</dcterms:created>
  <dcterms:modified xsi:type="dcterms:W3CDTF">2021-03-09T17:33:38Z</dcterms:modified>
</cp:coreProperties>
</file>