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15" r:id="rId3"/>
    <p:sldId id="329" r:id="rId4"/>
    <p:sldId id="301" r:id="rId5"/>
    <p:sldId id="258" r:id="rId6"/>
    <p:sldId id="307" r:id="rId7"/>
    <p:sldId id="325" r:id="rId8"/>
    <p:sldId id="308" r:id="rId9"/>
    <p:sldId id="330" r:id="rId10"/>
    <p:sldId id="309" r:id="rId11"/>
    <p:sldId id="326" r:id="rId12"/>
    <p:sldId id="310" r:id="rId13"/>
    <p:sldId id="311" r:id="rId14"/>
    <p:sldId id="312" r:id="rId15"/>
    <p:sldId id="294" r:id="rId16"/>
    <p:sldId id="295" r:id="rId17"/>
    <p:sldId id="327" r:id="rId18"/>
    <p:sldId id="296" r:id="rId19"/>
    <p:sldId id="297" r:id="rId20"/>
    <p:sldId id="298" r:id="rId21"/>
    <p:sldId id="331" r:id="rId22"/>
    <p:sldId id="302" r:id="rId23"/>
    <p:sldId id="328" r:id="rId24"/>
    <p:sldId id="303" r:id="rId25"/>
    <p:sldId id="332" r:id="rId26"/>
    <p:sldId id="304" r:id="rId27"/>
    <p:sldId id="305" r:id="rId28"/>
    <p:sldId id="306" r:id="rId29"/>
    <p:sldId id="313" r:id="rId30"/>
    <p:sldId id="314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16" r:id="rId4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FD7ECB-D813-421E-905C-ECB15167664F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CC924-D27D-40CD-8AF8-C84F9C5B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1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5480" y="620688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«КРАСНОЯРСКИЙ ГОСУДАРСТВЕННЫЙ МЕДИЦИНСКИЙ УНИВЕРСИТЕТ ИМЕНИ ПРОФЕССОРА  В.Ф.ВОЙНО-ЯСЕНЕЦКОГО» МИНИСТЕРСТВА ЗДРАВООХРАНЕНИЯ РОССИЙСКОЙ ФЕДЕРАЦИИ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3552" y="2636912"/>
            <a:ext cx="8064896" cy="39604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лечебно-профилактической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населению.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по специальности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34.02.01-Сестринское дело</a:t>
            </a: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Корман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Я.В.</a:t>
            </a: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2018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4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607429"/>
            <a:ext cx="1181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в стационаре начинается в приёмном отделении. Приёмный покой – важное лечебно-диагностическое отделение, предназначенное для регистрации, приёма, первичного осмотра, антропометрии санитарно- гигиенической обработки поступивших больных и оказания квалифицированной (неотложной) медицинской помощи. От того, насколько профессионально, быстро и организованно действует медицинский персонал этого отделения, в определённой степени зависит успех последующего лечения больного, а при неотложных (ургентных) состояниях – и его жизнь. Каждый поступающий больной должен почувствовать в приёмном отделении заботливое и приветливое к себе отношение. Тогда он проникнется доверием к учреждению, где будет лечиться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45771"/>
            <a:ext cx="1158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Стационар: функции, организационная структура. Порядок поступления и выписки больных. Приемное отделение: структура, организация работы. Основные отделения стационара, функции и организация работы врачей, медицинских сестер и младшего медицинского персонала. </a:t>
            </a:r>
          </a:p>
        </p:txBody>
      </p:sp>
    </p:spTree>
    <p:extLst>
      <p:ext uri="{BB962C8B-B14F-4D97-AF65-F5344CB8AC3E}">
        <p14:creationId xmlns:p14="http://schemas.microsoft.com/office/powerpoint/2010/main" val="31937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685800"/>
            <a:ext cx="10287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функциями приёмного отделения выступают следующие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регистрация больных.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Врачебный осмотр пациентов.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экстренной медицинской помощи.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стационара для госпитализации больных.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больных.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медицинской документации.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приёмного отделения протекает в строгой последовательности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больных;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врачебный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санитарно-гигиеническая обработка.</a:t>
            </a:r>
          </a:p>
        </p:txBody>
      </p:sp>
    </p:spTree>
    <p:extLst>
      <p:ext uri="{BB962C8B-B14F-4D97-AF65-F5344CB8AC3E}">
        <p14:creationId xmlns:p14="http://schemas.microsoft.com/office/powerpoint/2010/main" val="302357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11658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приёмного отделения больницы зависит от профиля стационара. Как правило, приёмное отделение состоит из следующих кабинетов: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 (в нём находятся больные, не нуждающиеся в постельном режиме, и сопровождающие пациентов лица). Здесь должны стоять стол и достаточное количество стульев. На стенах вывешивают сведения о режиме работы лечебных отделений, часах беседы с лечащим врачом, перечне продуктов, разрешённых для передачи больным.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помещении проводят регистрацию поступающих больных и оформление необходимой документации.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Смотровой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(один или несколько). Предназначен для врачебного осмотра больных с целью постановки предварительного диагноза и определением вида санитарно-гигиенической обработки, необходимости антропометрии, термометрии и других исследований, например, электрокардиографии (ЭКГ).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Санпропускник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душевой (ванной) комнатой и комнатой для переодевания.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– для больных с неустановленным диагнозом.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(бокс) – для больных, у которых подозревается инфекционное заболевание.</a:t>
            </a:r>
          </a:p>
        </p:txBody>
      </p:sp>
    </p:spTree>
    <p:extLst>
      <p:ext uri="{BB962C8B-B14F-4D97-AF65-F5344CB8AC3E}">
        <p14:creationId xmlns:p14="http://schemas.microsoft.com/office/powerpoint/2010/main" val="6757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084" y="457200"/>
            <a:ext cx="107491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– для оказания экстренной помощи.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(перевязочная) – для оказания экстренной помощи.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дежурного врача.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 приёмным отделением.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Туалетная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одежды поступивших больных.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многопрофильных стационарах в приёмном отделении могут быть также и другие кабинеты, например травматологический, реанимационный, кардиологический (для больных с инфарктом миокарда) и др.</a:t>
            </a:r>
          </a:p>
        </p:txBody>
      </p:sp>
    </p:spTree>
    <p:extLst>
      <p:ext uri="{BB962C8B-B14F-4D97-AF65-F5344CB8AC3E}">
        <p14:creationId xmlns:p14="http://schemas.microsoft.com/office/powerpoint/2010/main" val="14151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52400"/>
            <a:ext cx="10820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и регистрация больных. В приёмное отделение больные могут быть доставлены следующими способами: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скорой медицинской помощи: при несчастных случаях, травмах, острых заболеваниях и обострении хронических заболеваний.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участкового врача в случае неэффективного лечения в амбулаторных условиях, перед проведением экспертизы медико- реабилитационной экспертной комиссии (МРЭК), а так же по направлению военкомата.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других лечебно-профилактических учреждений (по договорённости с администрацией).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самостоятельном обращении больного в случае ухудшения его самочувствия на улице недалеко от больницы.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способа доставки больного в больницу и его состояния различают три вида госпитализации пациентов: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плановая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госпитализация;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госпитализация при самостоятельном обращении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2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173" y="1905000"/>
            <a:ext cx="1074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приема больных;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отказов от госпитализации;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санитарной обработки больных;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лиц, выявленных с Ф-20 и чесоткой;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насильственных травм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стационарных больных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веществ.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0200" y="411900"/>
            <a:ext cx="9646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32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приёмного отделения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1158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отделением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стационара организует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обеспечивает: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и лечение больных на уровне современных достижений медицинской науки и практики;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расстановку и организацию труда, а также проведение мероприятий по плановому повышению квалификации врачебного, среднего и младшего медицинского персонала;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имеющейся диагностической и лечебной аппаратуры, инструментария и другого медицинского оборудования, технически грамотную их эксплуатацию;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мер, направленных на сокращение сроков обследования больных и более рациональное использование имеющегося коечного фонда; </a:t>
            </a:r>
          </a:p>
        </p:txBody>
      </p:sp>
    </p:spTree>
    <p:extLst>
      <p:ext uri="{BB962C8B-B14F-4D97-AF65-F5344CB8AC3E}">
        <p14:creationId xmlns:p14="http://schemas.microsoft.com/office/powerpoint/2010/main" val="23854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57200"/>
            <a:ext cx="10591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практику работы отделения новых методов и средств диагностики и лечения, своевременное ознакомление и обучение с методикой их применения врачей-ординаторов и среднего медицинского персонала;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применение в деятельности отделения комбинированных и комплексных методов обследования и лечения больных, включая и широко используя в комплексном лечении принципы лечебно-охранительного режима, лечебное питание. физические методы и лечебную физкультуру, трудовую терапию и другие методы восстановительного лечения;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тесное взаимодействие и контакт в работе с заведующим поликлиническим отделением больницы по вопросам ответственности в обслуживании больных, подготовки их к госпитализации, внедрения единых методов обследования и лечения; согласования графиков пребывания поликлинических врачей в стационаре.</a:t>
            </a:r>
          </a:p>
        </p:txBody>
      </p:sp>
    </p:spTree>
    <p:extLst>
      <p:ext uri="{BB962C8B-B14F-4D97-AF65-F5344CB8AC3E}">
        <p14:creationId xmlns:p14="http://schemas.microsoft.com/office/powerpoint/2010/main" val="1841971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6368"/>
            <a:ext cx="11277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обязанности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палатной сестры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все виды ухода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больными: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больного из приемного отделения,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санитарной обработки,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до кровати,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режимом и основными положениями внутреннего распорядка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чистотой, порядком и тишиной в палатах,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больными правил личной гигиены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своевременный прием ими гигиенических ванн,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нательного и постельного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белья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в температурные листы,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раздача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лекарств, наблюдение за их приемом,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инъекций,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вливаний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манипуляций,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для лабораторных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артериального давления,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к различным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исследованиям,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к операции </a:t>
            </a:r>
          </a:p>
        </p:txBody>
      </p:sp>
    </p:spTree>
    <p:extLst>
      <p:ext uri="{BB962C8B-B14F-4D97-AF65-F5344CB8AC3E}">
        <p14:creationId xmlns:p14="http://schemas.microsoft.com/office/powerpoint/2010/main" val="2059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11125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Постовая медицинская сестра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врачебном обходе, фиксирует и выполняет назначения врача,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об общем состоянии, поведении, выполнении режима, жалобах, аппетите, физиологических отправлениях лежачих больных.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оказание помощи и уход за больными и тяжелобольными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больными санитарно-просветительную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младшим персоналом, больными и посетителями правил внутреннего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больными назначенного лечебного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на лекарства и предметы ухода,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медицинского и хозяйственного инвентаря,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 и палат,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 движения больных. </a:t>
            </a:r>
          </a:p>
        </p:txBody>
      </p:sp>
    </p:spTree>
    <p:extLst>
      <p:ext uri="{BB962C8B-B14F-4D97-AF65-F5344CB8AC3E}">
        <p14:creationId xmlns:p14="http://schemas.microsoft.com/office/powerpoint/2010/main" val="2585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239" y="629459"/>
            <a:ext cx="10896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учреждений: многопрофильные больницы, специализированные.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функции, организационная структура. Порядок поступления и выписки больных. Приемное отделение: структура, организация работы. Основные отделения стационара, функции и организация работы врачей, медицинских сестер и младшего медицинского персонала.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Санитарно-противоэпидемический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больницы.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борьбе с внутри больничными инфекциями. Альтернативные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стационарозамещающие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формы медицинской помощи: дневные стационары, стационары на дому, центры амбулаторной хирургии.</a:t>
            </a:r>
          </a:p>
        </p:txBody>
      </p:sp>
    </p:spTree>
    <p:extLst>
      <p:ext uri="{BB962C8B-B14F-4D97-AF65-F5344CB8AC3E}">
        <p14:creationId xmlns:p14="http://schemas.microsoft.com/office/powerpoint/2010/main" val="23764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81000"/>
            <a:ext cx="10591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санитарки-уборщицы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указаний палатных медицинских сестер, уборка палат и подсобных помещений.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в чистоте и опрятности больных и помещения.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хранения и использования предметов ухода за больными.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суден и мочеприемников, вынос и обработка их, мойка плевательниц.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сестре при смене белья, перестилании постели, умывании и гигиенической обработке, купании больных, при переноске больных в операционную, на рентген, приготовлении гигиенических и лекарственных ванн.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грязного белья сестре-хозяйке.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сестре при выписке больных (получает и приносит им одежду, сопровождает их до выхода из больницы).</a:t>
            </a:r>
          </a:p>
        </p:txBody>
      </p:sp>
    </p:spTree>
    <p:extLst>
      <p:ext uri="{BB962C8B-B14F-4D97-AF65-F5344CB8AC3E}">
        <p14:creationId xmlns:p14="http://schemas.microsoft.com/office/powerpoint/2010/main" val="5198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ÐµÐ½ÑÑÐ°Ð»ÑÐ½Ð¾Ðµ ÑÑÐµÑÐ¸Ð»Ð¸Ð·Ð°ÑÐ¸Ð¾Ð½Ð½Ð¾Ðµ Ð¾ÑÐ´ÐµÐ»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8134602" cy="54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2200" y="152400"/>
            <a:ext cx="8115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ентральное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стерилизационное отделение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07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690" y="990600"/>
            <a:ext cx="116586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Санитарно-эпидемиологические правила и нормативы (далее - санитарные правила) устанавливают санитарно-эпидемиологические требования к размещению, устройству, оборудованию, содержанию, противоэпидемическому режиму, профилактическим и противоэпидемическим мероприятиям, условиям труда персонала, организации питания пациентов и персонала организаций, осуществляющих медицинскую деятельность (далее - ООМД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Санитарные правила предназначены для индивидуальных предпринимателей и юридических лиц независимо от их организационно-правовой формы и формы собственности, осуществляющих медицинскую деятельность, и обязательны для исполнения на территории Российской Федерации. Проектирование, строительство, реконструкция, капитальный ремонт, перепланировка, эксплуатация объектов здравоохранения осуществляются в соответствии с настоящими санитарными правилами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52400"/>
            <a:ext cx="1104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правила и нормативы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2.1.3.2630-10</a:t>
            </a:r>
          </a:p>
        </p:txBody>
      </p:sp>
    </p:spTree>
    <p:extLst>
      <p:ext uri="{BB962C8B-B14F-4D97-AF65-F5344CB8AC3E}">
        <p14:creationId xmlns:p14="http://schemas.microsoft.com/office/powerpoint/2010/main" val="29105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628" y="304800"/>
            <a:ext cx="108177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Медицинская деятельность подлежит лицензированию в соответствии с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Федерации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Обязательным условием для принятия решения о выдаче лицензии является представление соискателем лицензии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санитарно-эпидемиологического заключения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 соответствии санитарным правилам зданий, строений, сооружений, помещений, оборудования и иного имущества, которые соискатель лицензии предполагает использовать для осуществления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 выполнением настоящих санитарных правил проводится органами, уполномоченными осуществлять государственный санитарно-эпидемиологический надзор.</a:t>
            </a:r>
          </a:p>
          <a:p>
            <a:pPr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 Ответственность за соблюдение требований настоящих санитарных правил возлагается на индивидуальных предпринимателей, юридических и должностных лиц.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68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889844"/>
            <a:ext cx="1120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Медицинская техника, мебель, оборудование, дезинфекционные средства, изделия медицинского назначения, строительные и отделочные материалы, а также используемые медицинские технологии должны быть разрешены к применению на территории Российской Федерации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1.7. Администрация ООМД обязана организовать производственный контроль за соблюдением санитарно-гигиенического и противоэпидемического режимов с проведением лабораторно-инструментальных исследований и измерений в соответствии с действующими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нормативными документами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46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52400"/>
            <a:ext cx="1036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борьбе с внутри больничными инфекциями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ÐÐ°ÑÑÐ¸Ð½ÐºÐ¸ Ð¿Ð¾ Ð·Ð°Ð¿ÑÐ¾ÑÑ Ð³ÐµÐ½ÐµÑÐ°Ð»ÑÐ½Ð°Ñ ÑÐ±Ð¾ÑÐºÐ° Ð¿ÑÐ¾ÑÐµÐ´ÑÑÐ½Ð¾Ð³Ð¾ ÐºÐ°Ð±Ð¸Ð½Ðµ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72" y="1524000"/>
            <a:ext cx="6634655" cy="495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36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00" y="152400"/>
            <a:ext cx="1097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борьбе с внутри больничными инфекциями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697656"/>
            <a:ext cx="1143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по профилактике внутрибольничных инфекций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206024"/>
            <a:ext cx="1135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Внутрибольничная инфекция (далее - ВБИ) представляет собой любое клинически выраженное заболевание микробного происхождения, которое поражает больного в результате его поступления в больницу или обращения за лечебной помощью вне зависимости от появления симптомов заболевания у пациента во время пребывания в стационаре или после его выписки, а также инфекционное заболевание сотрудника лечебной организации вследствие его инфицирования при работе в данной организации.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В целях предупреждения возникновения и распространения внутрибольничных инфекций в лечебных организациях должны своевременно и в полном объеме проводиться предусмотренные данными санитарными правилами и иными актами Российской Федерации профилактические и санитарно-противоэпидемические мероприятия.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Ответственным за организацию и выполнение профилактических и санитарно-противоэпидемических мероприятий в лечебной организации является руководитель данной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1855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942" y="152399"/>
            <a:ext cx="11811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Организацию противоэпидемических и профилактических мероприятий по профилактике внутрибольничных инфекций осуществляет врач-эпидемиолог (заместитель руководителя лечебной организации по эпидемиологической работе) и/или помощник врача-эпидемиолога, имеющие специальную подготовку (далее - врач-эпидемиолог).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целью контроля внутрибольничных инфекций в лечебной организации создается комиссия по профилактике ВБИ, полномочия которой распространяются на все подразделения и службы лечебной организации.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состав комиссии входят: председатель - заместитель руководителя лечебной организации по эпидемиологической работе (при его отсутствии - один из заместителей руководителя лечебной организации по лечебной работе), врач-эпидемиолог и/или помощник врача-эпидемиолога, главная медицинская сестра, врач-хирург (заведующий одним из хирургических отделений), врач анестезиолог-реаниматолог (заведующий реанимационным отделением), врач-бактериолог (заведующий лабораторией), заведующий аптекой, врач-инфекционист, патологоанатом, другие специалисты. </a:t>
            </a:r>
          </a:p>
        </p:txBody>
      </p:sp>
    </p:spTree>
    <p:extLst>
      <p:ext uri="{BB962C8B-B14F-4D97-AF65-F5344CB8AC3E}">
        <p14:creationId xmlns:p14="http://schemas.microsoft.com/office/powerpoint/2010/main" val="22489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11658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2.7. Основными задачами комиссии являются: принятие управленческих решений по результатам эпидемиологического анализа, разработка программ и планов эпидемиологического надзора в лечебной организации, координация мероприятий с руководством лечебной организации; обеспечение взаимодействия всех служб стационара (отделения), а также взаимодействие с органами и учреждениями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Инструктаж по проведению санитарно-противоэпидемических мероприятий для медицинских работников проводит сотрудник лечебной организации (заместитель руководителя лечебной организации по эпидемиологической работе, врач-эпидемиолог и/или помощник врача-эпидемиолога, заведующий отделением, старшая медицинская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сестра)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поступлении на работу в стационары (отделения) хирургического профиля медицинские работники проходят предварительный медицинский осмотр врачей: терапевта, невролога, гинеколога,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отоларинголога, офтальмолога.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465" y="914400"/>
            <a:ext cx="1127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2.11. Плановое обследование медицинского персонала хирургических стационаров (отделений) на носительство золотистого стафилококка не проводят. Обследование медицинского персонала на носительство условно-патогенных микроорганизмов проводят только по эпидемиологическим показаниям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2.12. Персонал стационаров (отделений) хирургического профиля подлежит профилактической иммунизации против гепатита В - в обязательном порядке при поступлении на работу в случае отсутствия данных о прививке. Один раз в 10 лет персоналу проводится прививка против дифтерии и столбняка. В связи с задачей ликвидации кори в стране проводится дополнительная иммунизация лиц до 35 лет, не болевших корью и не привитых живой коревой вакциной или привитых однократно. </a:t>
            </a:r>
          </a:p>
        </p:txBody>
      </p:sp>
    </p:spTree>
    <p:extLst>
      <p:ext uri="{BB962C8B-B14F-4D97-AF65-F5344CB8AC3E}">
        <p14:creationId xmlns:p14="http://schemas.microsoft.com/office/powerpoint/2010/main" val="26639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ÑÐ°ÑÐ¸Ð¾Ð½Ð°Ñ Ð·Ð´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9372600" cy="48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12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839579"/>
            <a:ext cx="1104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2.13. В хирургических стационарах (отделениях) должен быть налажен учет травм и чрезвычайных ситуаций (порезы, уколы, попадание крови на видимые слизистые, поврежденные кожные покровы и др.), связанных с профессиональной деятельностью персонала, с указанием проведенных профилактических мероприятий (экстренная профилактика).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Весь персонал должен проходить ежегодное диспансерное наблюдение для своевременного выявления заболеваний и проведения соответствующих лечебных мероприятий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2.15. Результаты периодических осмотров, лечения, сведения о профилактических прививках заносятся в контрольную карту диспансерного наблюдения и доводятся до сведения лица, ответственного за организацию и проведение мероприятий по профилактике ВБИ.</a:t>
            </a:r>
          </a:p>
        </p:txBody>
      </p:sp>
    </p:spTree>
    <p:extLst>
      <p:ext uri="{BB962C8B-B14F-4D97-AF65-F5344CB8AC3E}">
        <p14:creationId xmlns:p14="http://schemas.microsoft.com/office/powerpoint/2010/main" val="38476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59218"/>
            <a:ext cx="7976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Альтернативные формы стационарной помощи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239" y="582438"/>
            <a:ext cx="11734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положительных аспектов реформирования поликлиники является внедрение новых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малозатратных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и развитие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стационарозамещающей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населению, которые представлены в основном тремя основными формами: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дневные стационары,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стационары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амбулаторной хирургии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вамбулаторно-поликлиническихучреждениях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структурными подразделениями: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амбулаторий,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диспансеров,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МСЧ,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женских консультаций.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проведения профилактических, диагностических, лечебных и реабилитационных мероприятий больным, не требующим круглосуточного медицинского наблюдения, с применением современных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малозатратных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медицинских технологий в соответствии со стандартами и протоколами ведения больных.</a:t>
            </a:r>
          </a:p>
        </p:txBody>
      </p:sp>
    </p:spTree>
    <p:extLst>
      <p:ext uri="{BB962C8B-B14F-4D97-AF65-F5344CB8AC3E}">
        <p14:creationId xmlns:p14="http://schemas.microsoft.com/office/powerpoint/2010/main" val="33153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914400"/>
            <a:ext cx="1120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работы дневных стационаров является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организации и повышение качества оказания медицинской помощи в амбулаторных условиях;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экономической эффективности деятельности лечебно- профилактических учреждений на основе внедрения и широкого использования современных медицинских технологий профилактики, диагностики, лечения и реабилитации.</a:t>
            </a:r>
          </a:p>
        </p:txBody>
      </p:sp>
    </p:spTree>
    <p:extLst>
      <p:ext uri="{BB962C8B-B14F-4D97-AF65-F5344CB8AC3E}">
        <p14:creationId xmlns:p14="http://schemas.microsoft.com/office/powerpoint/2010/main" val="42858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703" y="206477"/>
            <a:ext cx="11430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этой целью дневной стационар осуществляет следующие функции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комплексных профилактических и оздоровительных мероприятий лицам из групп риска повышенной заболеваемости, в том числе профессиональной, а также длительно и часто болеющим.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сложных и комплексных диагностических исследований и лечебных процедур, связанных с необходимостью специальной подготовки больных и краткосрочного медицинского наблюдения после проведения указанных лечебных и диагностических мероприятий.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адекватной терапии больным с впервые установленным диагнозом заболевания или хроническим больным при изменении тяжести заболевания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комплексного курсового лечения с применением современных медицинских технологий больным, не требующим круглосуточного медицинского наблюдения.</a:t>
            </a:r>
          </a:p>
        </p:txBody>
      </p:sp>
    </p:spTree>
    <p:extLst>
      <p:ext uri="{BB962C8B-B14F-4D97-AF65-F5344CB8AC3E}">
        <p14:creationId xmlns:p14="http://schemas.microsoft.com/office/powerpoint/2010/main" val="3065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33400"/>
            <a:ext cx="10744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амбулаторной хирургии (ЦАХ)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штатное лечебно- профилактическое подразделение в составе лечебного учреждения или существующее самостоятельно, предназначенное для оказания амбулаторной квалифицированной и специализированной помощи в расширенном объеме больным хирургического профиля.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формы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профилизации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ЦАХ: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Центры амбулаторной плановой хирургии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хирургическими стационарами.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Центры амбулаторной специализированной хирургии с дневными хирургическими стационарами.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Многопрофильные Центры амбулаторной специализированной хирургии с дневными хирургическими стационарами и стационарами кратковременного пребывания.</a:t>
            </a:r>
          </a:p>
        </p:txBody>
      </p:sp>
    </p:spTree>
    <p:extLst>
      <p:ext uri="{BB962C8B-B14F-4D97-AF65-F5344CB8AC3E}">
        <p14:creationId xmlns:p14="http://schemas.microsoft.com/office/powerpoint/2010/main" val="6230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928" y="838200"/>
            <a:ext cx="105524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создания ЦАХ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расширение объема и совершенствование хирургической помощи населению в лечебных учреждениях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звена. В результате этого происходит: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сроков проведения больным плановых операций;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Высвобождение значительного числа коек в хирургических стационарах для проведения сложных оперативных вмешательств;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снижение материальных и финансовых затрат на лечение больных;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реализация результатов диспансеризации населения;</a:t>
            </a:r>
          </a:p>
        </p:txBody>
      </p:sp>
    </p:spTree>
    <p:extLst>
      <p:ext uri="{BB962C8B-B14F-4D97-AF65-F5344CB8AC3E}">
        <p14:creationId xmlns:p14="http://schemas.microsoft.com/office/powerpoint/2010/main" val="3848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57200"/>
            <a:ext cx="11201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деятельности ЦАХ: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отбор больных, определение показаний к операции, оперативное и консервативное лечение и реабилитация пациентов с хирургическими заболеваниями.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внедрение в повседневную практическую деятельность хирургических отделений поликлиник прогрессивных, экономически обоснованных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оправданных методов диагностики и специализированного лечения больных с хирургическим и заболеваниями.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экспертной и консультативной помощи амбулаторно- поликлиническим учреждениям.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подготовке кадров, повышении квалификации медицинских работников.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разработок и программ совместно с научно- исследовательскими учреждениями города, медицинскими вузами и соответствующими структурами здравоохранения.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12565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077" y="228600"/>
            <a:ext cx="11277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стационарных учреждений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приемного отделения стационара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по борьбе с внутрибольничной инфекцией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альтернативные формы медицинской помощи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внестационарной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поступления и выписки больных из стационара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 работе стационара представляются в годовом отчете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первичную учетную документацию стационара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городской больницы для взрослых.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обязанности главной медицинской сестры городской больницы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приемного отделения городской больницы для взрослых?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обязанности старшей медицинской сестры приемного отделения городской больницы для взрослых. </a:t>
            </a:r>
          </a:p>
        </p:txBody>
      </p:sp>
    </p:spTree>
    <p:extLst>
      <p:ext uri="{BB962C8B-B14F-4D97-AF65-F5344CB8AC3E}">
        <p14:creationId xmlns:p14="http://schemas.microsoft.com/office/powerpoint/2010/main" val="26109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11201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buFont typeface="+mj-lt"/>
              <a:buAutoNum type="arabicPeriod" startAt="1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медицинской сестры приемного отделения городской больницы для взрослых?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1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обязанности старшей медицинской сестры отделения городской больницы для взрослых.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1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обязанности палатной медицинской сестры городской больницы для взрослых.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1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обязанности младшей медицинской сестры по уходу за больным городской больницы для взрослых.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1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лечебно-охранительный режим и каковы его основные элементы?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1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стационарзамещающие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организации лечебно-профилактической помощи населению вы знаете?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1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выполняет дневной стационар?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1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структура дневного стационара?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1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работы стационара на дому?</a:t>
            </a:r>
          </a:p>
        </p:txBody>
      </p:sp>
    </p:spTree>
    <p:extLst>
      <p:ext uri="{BB962C8B-B14F-4D97-AF65-F5344CB8AC3E}">
        <p14:creationId xmlns:p14="http://schemas.microsoft.com/office/powerpoint/2010/main" val="22910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728452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8288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профилю - общей, многопрофильной или специализированной;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организации - объединенной или необъединенной с поликлиникой;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 деятельности - различной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(коечкой мощности).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292387"/>
            <a:ext cx="6421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стационарных учреждений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44281" y="30831"/>
            <a:ext cx="11280973" cy="9848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sz="32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</a:t>
            </a:r>
            <a:r>
              <a:rPr sz="32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r>
              <a:rPr sz="32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32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многопрофильные</a:t>
            </a:r>
            <a:r>
              <a:rPr sz="32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</a:t>
            </a:r>
            <a:r>
              <a:rPr sz="32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7197">
              <a:lnSpc>
                <a:spcPct val="100000"/>
              </a:lnSpc>
            </a:pPr>
            <a:r>
              <a:rPr sz="32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38658" y="903633"/>
            <a:ext cx="11410816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стационарного типа учреждениям относятся: больницы, клиники, родильные дома, </a:t>
            </a:r>
            <a:endParaRPr lang="ru-RU" sz="2400" spc="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</a:t>
            </a:r>
            <a:r>
              <a:rPr sz="2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санатории</a:t>
            </a:r>
            <a:r>
              <a:rPr sz="2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хосписы.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57533" y="1642297"/>
            <a:ext cx="10825912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Стационарную медицинскую помощь оказывают больным, которым </a:t>
            </a:r>
            <a:r>
              <a:rPr sz="24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spc="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истематическое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сложные методы исследования и лечения: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63239" y="2418498"/>
            <a:ext cx="9073189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больница (может быть многопрофильной и специализированной);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49384" y="2857378"/>
            <a:ext cx="9339416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госпиталь (больница для лечения военнослужащих или инвалидов);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14748" y="3241144"/>
            <a:ext cx="10431317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клиника (больница, где ведется научно-исследовательская работа, </a:t>
            </a:r>
            <a:r>
              <a:rPr sz="24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spc="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</a:t>
            </a:r>
            <a:r>
              <a:rPr sz="2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sz="2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персонала);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28602" y="4014444"/>
            <a:ext cx="9523441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санаторий (профилакторий) - учреждение, где проводят </a:t>
            </a:r>
            <a:r>
              <a:rPr sz="24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долечивание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spc="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38658" y="4753108"/>
            <a:ext cx="2588722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родильные дома</a:t>
            </a:r>
            <a:r>
              <a:rPr sz="1960" spc="10" dirty="0">
                <a:latin typeface="Arial"/>
                <a:cs typeface="Arial"/>
              </a:rPr>
              <a:t>;</a:t>
            </a:r>
            <a:endParaRPr sz="1900" dirty="0">
              <a:latin typeface="Arial"/>
              <a:cs typeface="Arial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1" y="5316925"/>
            <a:ext cx="2908958" cy="15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³Ð¾ÑÐ¿Ð¸ÑÐ°Ð»Ñ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15" y="4531976"/>
            <a:ext cx="3438902" cy="218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ºÐ»Ð¸Ð½Ð¸ÐºÐ° ÐºÑÐ°ÑÐ½Ð¾ÑÑÑÐ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798" y="4456978"/>
            <a:ext cx="3490243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838200"/>
            <a:ext cx="11430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хоспис - учреждение для оказания паллиативной (симптоматической) медицинской и медико</a:t>
            </a:r>
            <a:r>
              <a:rPr lang="ru-RU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помощи неизлечимым онкологическим больным</a:t>
            </a:r>
            <a:r>
              <a:rPr lang="ru-RU" sz="2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по количеству, возможностям и спектру лечебно-диагностических мероприятий.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многопрофильные (специализированные) стационары, предназначенные для лечения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каким-либо одним заболеванием (например, туберкулезом). Многопрофильные, в состав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входят отделения различного профиля (например: терапевтические, хирургические,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неврологические, </a:t>
            </a:r>
            <a:r>
              <a:rPr lang="ru-RU" sz="2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spc="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17693"/>
            <a:ext cx="11201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стационарные учреждения госпитализируют больных, которые нуждаются в экстренной и специализированной медицинской помощи, а также пациентов, за которыми необходимо постоянное наблюдение (оценка клинического состояния больного, повторные рентгенологическое, электрокардиографическое, эндоскопическое исследования, анализы крови, мочи и т.д.) или применение таких методов лечения, которые невозможны или затруднительны в амбулаторных условиях - на дому в поликлинике (операции, частые внутривенные, внутримышечные, подкожные и другие инъекции, переливание крови и кровезаменителей, физиотерапия и т.п.)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 представляет собой медицинское учреждение, оснащенное необходимой лечебно-диагностической аппаратурой и оборудованием. Основными структурными подразделениями стационара являются: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(терапевтическое, хирургическое, урологическое и т.д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профиля стационара),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(лаборатория, кабинеты УЗИ, рентгенографии, ЭФГДС и т.д.),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отделение,</a:t>
            </a:r>
          </a:p>
        </p:txBody>
      </p:sp>
    </p:spTree>
    <p:extLst>
      <p:ext uri="{BB962C8B-B14F-4D97-AF65-F5344CB8AC3E}">
        <p14:creationId xmlns:p14="http://schemas.microsoft.com/office/powerpoint/2010/main" val="2271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2290"/>
            <a:ext cx="9982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пищеблок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административно-хозяйственная часть (администрация, гараж, кислородная, прачечная и т.д.).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лечебного отделения входят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лечебные палаты,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 медицинской сестры,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процедурные,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перевязочные кабинеты,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заведующего отделением,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ординаторская,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буфет,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холл для отдыха,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 для среднего и младшего медицинского персонала,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подсобные помещения (санузел, ванная, туалет, бельевая).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приемного покоя (приемного отделения) Приемное отделение является важнейшим лечебно-диагностическим отделением больницы.</a:t>
            </a:r>
          </a:p>
        </p:txBody>
      </p:sp>
    </p:spTree>
    <p:extLst>
      <p:ext uri="{BB962C8B-B14F-4D97-AF65-F5344CB8AC3E}">
        <p14:creationId xmlns:p14="http://schemas.microsoft.com/office/powerpoint/2010/main" val="11082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ÑÐ°ÑÐ¸Ð¾Ð½Ð°Ñ Ð¿ÑÐ¸ÑÐ¼Ð½Ð¾Ðµ Ð¾ÑÐ´ÐµÐ»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5372713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ÑÐ°ÑÐ¸Ð¾Ð½Ð°Ñ Ð¿Ð¾ÑÑ Ð¼ÐµÐ´ÑÐµÑÑÑÑ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45324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740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2899</Words>
  <Application>Microsoft Office PowerPoint</Application>
  <PresentationFormat>Широкоэкранный</PresentationFormat>
  <Paragraphs>244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ФЕДЕРАЛЬНОЕ ГОСУДАРСТВЕННОЕ БЮДЖЕТНОЕ ОБРАЗОВАТЕЛЬНОЕ УЧРЕЖДЕНИЕ ВЫСШЕГО ОБРАЗОВАНИЯ  «КРАСНОЯРСКИЙ ГОСУДАРСТВЕННЫЙ МЕДИЦИНСКИЙ УНИВЕРСИТЕТ ИМЕНИ ПРОФЕССОРА  В.Ф.ВОЙНО-ЯСЕНЕЦКОГО» МИНИСТЕРСТВА ЗДРАВООХРАНЕНИЯ РОССИЙСКОЙ ФЕДЕРАЦИИ  ФАРМАЦЕВТИЧЕСКИЙ КОЛЛЕДЖ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777</cp:lastModifiedBy>
  <cp:revision>30</cp:revision>
  <dcterms:created xsi:type="dcterms:W3CDTF">2018-05-16T09:26:41Z</dcterms:created>
  <dcterms:modified xsi:type="dcterms:W3CDTF">2018-07-03T16:22:47Z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2018-05-16T00:00:00Z</vt:filetime>
  </property>
  <property fmtid="{D5CDD505-2E9C-101B-9397-08002B2CF9AE}" pid="3" name="LastSaved">
    <vt:filetime>2018-05-16T00:00:00Z</vt:filetime>
  </property>
</Properties>
</file>