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7123"/>
            <a:ext cx="8229600" cy="1828800"/>
          </a:xfrm>
        </p:spPr>
        <p:txBody>
          <a:bodyPr/>
          <a:lstStyle/>
          <a:p>
            <a:r>
              <a:rPr lang="ru-RU" dirty="0" smtClean="0"/>
              <a:t>ШТИФТОВЫЕ КОНСТРУКЦИИ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21076"/>
            <a:ext cx="4896544" cy="3318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41502"/>
            <a:ext cx="3240360" cy="3163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705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Характеристика различных видов штифтовых конструкций.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Штифтовый зуб с кольцом по Ричмонду. В настоящее время используется крайне редко. Данная конструкция состоит из кольца, </a:t>
            </a:r>
            <a:r>
              <a:rPr lang="ru-RU" dirty="0" err="1"/>
              <a:t>надкорневой</a:t>
            </a:r>
            <a:r>
              <a:rPr lang="ru-RU" dirty="0"/>
              <a:t> защитной пластинки и штифта. Ее можно изготовить, если </a:t>
            </a:r>
            <a:r>
              <a:rPr lang="ru-RU" dirty="0" err="1"/>
              <a:t>коронковая</a:t>
            </a:r>
            <a:r>
              <a:rPr lang="ru-RU" dirty="0"/>
              <a:t> часть выступает над десной на 2-3 мм. Измеряют окружность корня тонкой проволокой или </a:t>
            </a:r>
            <a:r>
              <a:rPr lang="ru-RU" dirty="0" err="1"/>
              <a:t>дентиметром</a:t>
            </a:r>
            <a:r>
              <a:rPr lang="ru-RU" dirty="0"/>
              <a:t>. Соответственно этой длине изготавливают кольцо из золотого сплава 900 пробы, толщиной 0,25-0,28 мм, высотой - 4-4,5 мм, к которому припаивают пластинку для получения колпачка. После припасовки колпачка на корне в пластинке делают отверстие, через которое припасовывают штифт из золотоплатинового сплава, снимают слепок, получают модель, на которой штифт золотым припоем соединяется с колпачком, и вновь его накладывают на культю. Получают полные оттиски с зубных рядов обеих челюстей, модели </a:t>
            </a:r>
            <a:r>
              <a:rPr lang="ru-RU" dirty="0" err="1"/>
              <a:t>загипсовывают</a:t>
            </a:r>
            <a:r>
              <a:rPr lang="ru-RU" dirty="0"/>
              <a:t> в </a:t>
            </a:r>
            <a:r>
              <a:rPr lang="ru-RU" dirty="0" err="1"/>
              <a:t>окклюдатор</a:t>
            </a:r>
            <a:r>
              <a:rPr lang="ru-RU" dirty="0"/>
              <a:t>. Моделируют из воска будущее металлическое ложе для фасетки, отливают его и спаивают с колпачком. Затем пришлифовывают и присоединяют к колпачку и металлическому ложу фарфоровую фасетку или изготавливают пластмассовую облицовку. После этого штифтовый зуб припасовывают и укрепляют цементом. </a:t>
            </a:r>
          </a:p>
          <a:p>
            <a:pPr marL="137160" indent="0">
              <a:buNone/>
            </a:pPr>
            <a:endParaRPr lang="ru-RU" dirty="0"/>
          </a:p>
          <a:p>
            <a:r>
              <a:rPr lang="ru-RU" dirty="0"/>
              <a:t>В связи со сложностью изготовления паяного колпачка распространение получила конструкция со штампованным стальным колпачком - штифтовый зуб по Ричмонду в модификации ММСИ. Защитный колпачок является главным достоинством конструкции штифтового зуба по Ричмонду: кольцо обеспечивает надежную защиту выступающей над десной части корня от попадания слюны, развития кариеса и </a:t>
            </a:r>
            <a:r>
              <a:rPr lang="ru-RU" dirty="0" err="1"/>
              <a:t>расцементирования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24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Положительные качества: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- возможность применения  при тонких стенках корня зуба, укрепляет их кольцом;</a:t>
            </a:r>
          </a:p>
          <a:p>
            <a:endParaRPr lang="ru-RU" dirty="0"/>
          </a:p>
          <a:p>
            <a:r>
              <a:rPr lang="ru-RU" dirty="0"/>
              <a:t>- колпачок препятствует  попаданию слюны и </a:t>
            </a:r>
            <a:r>
              <a:rPr lang="ru-RU" dirty="0" err="1"/>
              <a:t>расцементировке</a:t>
            </a:r>
            <a:r>
              <a:rPr lang="ru-RU" dirty="0"/>
              <a:t> штифтовой конструкции;</a:t>
            </a:r>
          </a:p>
          <a:p>
            <a:endParaRPr lang="ru-RU" dirty="0"/>
          </a:p>
          <a:p>
            <a:r>
              <a:rPr lang="ru-RU" dirty="0"/>
              <a:t>- может применяться как  опора мостовидного протеза.</a:t>
            </a:r>
          </a:p>
          <a:p>
            <a:endParaRPr lang="ru-RU" dirty="0"/>
          </a:p>
          <a:p>
            <a:pPr marL="137160" indent="0">
              <a:buNone/>
            </a:pPr>
            <a:r>
              <a:rPr lang="ru-RU" b="1" dirty="0"/>
              <a:t>Отрицательные качества:</a:t>
            </a:r>
          </a:p>
          <a:p>
            <a:endParaRPr lang="ru-RU" dirty="0"/>
          </a:p>
          <a:p>
            <a:r>
              <a:rPr lang="ru-RU" dirty="0"/>
              <a:t>- просвечивание металла  в области шейки зуба, пластмасса  быстро изменяет цвет.</a:t>
            </a:r>
          </a:p>
        </p:txBody>
      </p:sp>
    </p:spTree>
    <p:extLst>
      <p:ext uri="{BB962C8B-B14F-4D97-AF65-F5344CB8AC3E}">
        <p14:creationId xmlns:p14="http://schemas.microsoft.com/office/powerpoint/2010/main" val="1394514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Принципы подготовки зуба к протезированию с помощью штифтовой конструкции.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 всех конструкциях штифтовых зубов необходимо подготовить </a:t>
            </a:r>
            <a:r>
              <a:rPr lang="ru-RU" dirty="0" err="1"/>
              <a:t>наддесневую</a:t>
            </a:r>
            <a:r>
              <a:rPr lang="ru-RU" dirty="0"/>
              <a:t> часть зуба, расширить корневой канал. Подготовку культи зуба следует начинать с иссечения размягченного дентина, тонких стенок и выступов коронки зуба с использованием шаровидных, </a:t>
            </a:r>
            <a:r>
              <a:rPr lang="ru-RU" dirty="0" err="1"/>
              <a:t>фиссурных</a:t>
            </a:r>
            <a:r>
              <a:rPr lang="ru-RU" dirty="0"/>
              <a:t>, пламевидных боров, фасонных головок и сепарационных дисков. С целью предотвращения развития вторичного кариеса и прочного соединения поверхности культи зуба и штифтовой конструкции необходимо </a:t>
            </a:r>
            <a:r>
              <a:rPr lang="ru-RU" dirty="0" err="1"/>
              <a:t>сошлифовывание</a:t>
            </a:r>
            <a:r>
              <a:rPr lang="ru-RU" dirty="0"/>
              <a:t> пораженных твердых тканей зуба до здоровых тканей.</a:t>
            </a:r>
          </a:p>
          <a:p>
            <a:endParaRPr lang="ru-RU" dirty="0"/>
          </a:p>
          <a:p>
            <a:r>
              <a:rPr lang="ru-RU" dirty="0"/>
              <a:t>С помощью эндодонтического набора, боров, корневых </a:t>
            </a:r>
            <a:r>
              <a:rPr lang="ru-RU" dirty="0" err="1"/>
              <a:t>сверел</a:t>
            </a:r>
            <a:r>
              <a:rPr lang="ru-RU" dirty="0"/>
              <a:t>, </a:t>
            </a:r>
            <a:r>
              <a:rPr lang="ru-RU" dirty="0" err="1"/>
              <a:t>римеров</a:t>
            </a:r>
            <a:r>
              <a:rPr lang="ru-RU" dirty="0"/>
              <a:t> формируют ложе для штифта так, чтобы штифт погружался в канал на 2/3 - 1/2 длины корня, при этом </a:t>
            </a:r>
            <a:r>
              <a:rPr lang="ru-RU" dirty="0" err="1"/>
              <a:t>внутрикорневая</a:t>
            </a:r>
            <a:r>
              <a:rPr lang="ru-RU" dirty="0"/>
              <a:t> часть штифтового зуба должна быть несколько длиннее или равной </a:t>
            </a:r>
            <a:r>
              <a:rPr lang="ru-RU" dirty="0" err="1"/>
              <a:t>надкорневой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Расширение корневого канала нужно осуществлять под контролем рентгенограммы. В процессе разработки канала корня его стенки должны иметь толщину не менее 1-1,5 мм.</a:t>
            </a:r>
          </a:p>
          <a:p>
            <a:pPr marL="137160" indent="0">
              <a:buNone/>
            </a:pPr>
            <a:endParaRPr lang="ru-RU" dirty="0"/>
          </a:p>
          <a:p>
            <a:r>
              <a:rPr lang="ru-RU" dirty="0"/>
              <a:t>Расширение канала проводят с учетом анатомического строения корня и толщины его стенок. Для исключения вращения штифта устье канала следует формировать овальной формы. У передних зубов нужно избегать истончения губной стенки в </a:t>
            </a:r>
            <a:r>
              <a:rPr lang="ru-RU" dirty="0" err="1"/>
              <a:t>придесневой</a:t>
            </a:r>
            <a:r>
              <a:rPr lang="ru-RU" dirty="0"/>
              <a:t> трети корня, а у нижних - наоборот язычной, находящихся под значительным давлением при смыкании зубов.</a:t>
            </a:r>
          </a:p>
        </p:txBody>
      </p:sp>
    </p:spTree>
    <p:extLst>
      <p:ext uri="{BB962C8B-B14F-4D97-AF65-F5344CB8AC3E}">
        <p14:creationId xmlns:p14="http://schemas.microsoft.com/office/powerpoint/2010/main" val="334509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Чем толще и длиннее штифт, тем больше площадь его поверхности, а следовательно, и больше сцепление между штифтом и корнем, осуществляемое посредством цемента. При расширении канала не рекомендуется истончать стенку корня менее 1,5 мм, исключение допустимо для нижних резцов и вторых </a:t>
            </a:r>
            <a:r>
              <a:rPr lang="ru-RU" dirty="0" err="1"/>
              <a:t>премоляров</a:t>
            </a:r>
            <a:r>
              <a:rPr lang="ru-RU" dirty="0"/>
              <a:t>. Для увеличения толщины штифта и для предупреждения его вращения устье канала расширяют с учетом как формы самого канала, так и направления сил, которые действуют на зуб во время центральной и других окклюзий. Для сплюснутых корней устье можно расширить в вестибулярном направлении с образованием дополнительной полости в устье канала, но глубиной не более 2 мм. </a:t>
            </a:r>
          </a:p>
          <a:p>
            <a:pPr marL="137160" indent="0">
              <a:buNone/>
            </a:pPr>
            <a:endParaRPr lang="ru-RU" dirty="0"/>
          </a:p>
          <a:p>
            <a:r>
              <a:rPr lang="ru-RU" dirty="0"/>
              <a:t>Угол схождения (конвергенция) также имеет значение для устойчивости штифта. Лучшими свойствами в этом отношении обладают цилиндрические штифты, однако несмотря на удобство описанной формы, конические штифты продолжают широко применяться, поскольку они соответствуют форме корневых каналов и легко в него вводятся. </a:t>
            </a:r>
          </a:p>
        </p:txBody>
      </p:sp>
    </p:spTree>
    <p:extLst>
      <p:ext uri="{BB962C8B-B14F-4D97-AF65-F5344CB8AC3E}">
        <p14:creationId xmlns:p14="http://schemas.microsoft.com/office/powerpoint/2010/main" val="55764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Последовательность этапов изготовления штифтовой вкладки с дополнительным </a:t>
            </a:r>
            <a:r>
              <a:rPr lang="ru-RU" sz="2000" dirty="0" err="1"/>
              <a:t>внутрикультевым</a:t>
            </a:r>
            <a:r>
              <a:rPr lang="ru-RU" sz="2000" dirty="0"/>
              <a:t> каналом для </a:t>
            </a:r>
            <a:r>
              <a:rPr lang="ru-RU" sz="2000" dirty="0" err="1"/>
              <a:t>многокорневых</a:t>
            </a:r>
            <a:r>
              <a:rPr lang="ru-RU" sz="2000" dirty="0"/>
              <a:t> зубов непрямым методом: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Подготовка  корней;</a:t>
            </a:r>
          </a:p>
          <a:p>
            <a:endParaRPr lang="ru-RU" dirty="0"/>
          </a:p>
          <a:p>
            <a:r>
              <a:rPr lang="ru-RU" dirty="0"/>
              <a:t>        2. Снятие  оттиска;</a:t>
            </a:r>
          </a:p>
          <a:p>
            <a:endParaRPr lang="ru-RU" dirty="0"/>
          </a:p>
          <a:p>
            <a:r>
              <a:rPr lang="ru-RU" dirty="0"/>
              <a:t>        3. Изготовление  огнеупорной модели;</a:t>
            </a:r>
          </a:p>
          <a:p>
            <a:endParaRPr lang="ru-RU" dirty="0"/>
          </a:p>
          <a:p>
            <a:r>
              <a:rPr lang="ru-RU" dirty="0"/>
              <a:t>        4. Припасовка  дополнительного металлического  штифта;</a:t>
            </a:r>
          </a:p>
          <a:p>
            <a:endParaRPr lang="ru-RU" dirty="0"/>
          </a:p>
          <a:p>
            <a:r>
              <a:rPr lang="ru-RU" dirty="0"/>
              <a:t>        5. Введение  воска, моделирование восковой композиции; </a:t>
            </a:r>
          </a:p>
          <a:p>
            <a:endParaRPr lang="ru-RU" dirty="0"/>
          </a:p>
          <a:p>
            <a:r>
              <a:rPr lang="ru-RU" dirty="0"/>
              <a:t>        6. Создание  </a:t>
            </a:r>
            <a:r>
              <a:rPr lang="ru-RU" dirty="0" err="1"/>
              <a:t>внутрикультевого</a:t>
            </a:r>
            <a:r>
              <a:rPr lang="ru-RU" dirty="0"/>
              <a:t> канала посредством введения дополнительного металлического штифта в восковую композицию; </a:t>
            </a:r>
          </a:p>
          <a:p>
            <a:endParaRPr lang="ru-RU" dirty="0"/>
          </a:p>
          <a:p>
            <a:r>
              <a:rPr lang="ru-RU" dirty="0"/>
              <a:t>        7. Выведение  дополнительного металлического  штифта из восковой композиции  и введение в </a:t>
            </a:r>
            <a:r>
              <a:rPr lang="ru-RU" dirty="0" err="1"/>
              <a:t>внутрикультевой</a:t>
            </a:r>
            <a:r>
              <a:rPr lang="ru-RU" dirty="0"/>
              <a:t> канал трубчатой заготовки;</a:t>
            </a:r>
          </a:p>
          <a:p>
            <a:endParaRPr lang="ru-RU" dirty="0"/>
          </a:p>
          <a:p>
            <a:r>
              <a:rPr lang="ru-RU" dirty="0"/>
              <a:t>        8. Замещение  восковой композиции на металл;</a:t>
            </a:r>
          </a:p>
          <a:p>
            <a:endParaRPr lang="ru-RU" dirty="0"/>
          </a:p>
          <a:p>
            <a:r>
              <a:rPr lang="ru-RU" dirty="0"/>
              <a:t>        9. Припасовка  и фиксация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336560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Основные этапы подготовки корневого канала перед установкой штифтов с использованием инструментов, поставляемых в наборах: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 этап. Обследование больного. Рентгенологическое исследование  для определения состояния </a:t>
            </a:r>
            <a:r>
              <a:rPr lang="ru-RU" dirty="0" err="1"/>
              <a:t>периапикальных</a:t>
            </a:r>
            <a:r>
              <a:rPr lang="ru-RU" dirty="0"/>
              <a:t> тканей и направления корневого канала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 этап. Выравнивание выступающей  над десной части корня с  одновременным удалением размягченных  твердых тканей зуба и острых  краев при помощи инструментов</a:t>
            </a:r>
            <a:r>
              <a:rPr lang="ru-RU" dirty="0" smtClean="0"/>
              <a:t>.</a:t>
            </a:r>
          </a:p>
          <a:p>
            <a:r>
              <a:rPr lang="ru-RU" dirty="0"/>
              <a:t>3 этап. </a:t>
            </a:r>
            <a:r>
              <a:rPr lang="ru-RU" dirty="0" err="1"/>
              <a:t>Распломбирование</a:t>
            </a:r>
            <a:r>
              <a:rPr lang="ru-RU" dirty="0"/>
              <a:t>, расширение канала корня с одновременным созданием направления для </a:t>
            </a:r>
            <a:r>
              <a:rPr lang="ru-RU" dirty="0" err="1"/>
              <a:t>внутрикорневой</a:t>
            </a:r>
            <a:r>
              <a:rPr lang="ru-RU" dirty="0"/>
              <a:t> части штифта с использованием проходных сверл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4 этап. Создание дополнительного  посадочного ложа под опорное основание культи штифта у входа в корневой канал с использованием специальной торцевой фрезы с направляющим стержнем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5 этап. Окончательное расширение  и сглаживание стенок корневого  канала до полного его соответствия  размерам </a:t>
            </a:r>
            <a:r>
              <a:rPr lang="ru-RU" dirty="0" err="1"/>
              <a:t>внутрикорневой</a:t>
            </a:r>
            <a:r>
              <a:rPr lang="ru-RU" dirty="0"/>
              <a:t> части штифта при помощи развертки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6 этап. Перед установкой  штифта подготовленную часть  канала промывают физиологическим  раствором и высушивают бумажными  штифтами. Устанавливаемый штифт  заранее стерилизуется и очищается  от жировой пленки при помощи  стерилизующих спреев или путем погружения в спирт на 2—3 минуты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7 этап. Введение и фиксация  штифта в подготовленное посадочное  ложе в корне зуба на </a:t>
            </a:r>
            <a:r>
              <a:rPr lang="ru-RU" dirty="0" err="1"/>
              <a:t>стеклоиономерный</a:t>
            </a:r>
            <a:r>
              <a:rPr lang="ru-RU" dirty="0"/>
              <a:t> цемент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8 этап. Формирование культи  из композитного материала на  корневой части штифта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9 этап. Рентгенографический 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2902740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Брагин Е.А., </a:t>
            </a:r>
            <a:r>
              <a:rPr lang="ru-RU" dirty="0" err="1"/>
              <a:t>Скрыль</a:t>
            </a:r>
            <a:r>
              <a:rPr lang="ru-RU" dirty="0"/>
              <a:t> А.В. Основы </a:t>
            </a:r>
            <a:r>
              <a:rPr lang="ru-RU" dirty="0" err="1"/>
              <a:t>микропротезирования</a:t>
            </a:r>
            <a:r>
              <a:rPr lang="ru-RU" dirty="0"/>
              <a:t>. Штифтовые конструкции зубных протезов, вкладки, </a:t>
            </a:r>
            <a:r>
              <a:rPr lang="ru-RU" dirty="0" err="1"/>
              <a:t>виниры</a:t>
            </a:r>
            <a:r>
              <a:rPr lang="ru-RU" dirty="0"/>
              <a:t>, искусственные коронки, декоративные зубные накладки. – Мед. книга, 2009. – 508с</a:t>
            </a:r>
            <a:r>
              <a:rPr lang="ru-RU" dirty="0" smtClean="0"/>
              <a:t>.</a:t>
            </a:r>
          </a:p>
          <a:p>
            <a:r>
              <a:rPr lang="ru-RU" dirty="0" err="1"/>
              <a:t>Массирони</a:t>
            </a:r>
            <a:r>
              <a:rPr lang="ru-RU" dirty="0"/>
              <a:t> Д., </a:t>
            </a:r>
            <a:r>
              <a:rPr lang="ru-RU" dirty="0" err="1"/>
              <a:t>Пасчетта</a:t>
            </a:r>
            <a:r>
              <a:rPr lang="ru-RU" dirty="0"/>
              <a:t> Р., Ромео Дж. Точность и эстетика. Клинические и зуботехнические этапы протезирования зубов. – М.: «Азбука», 2008. </a:t>
            </a:r>
            <a:r>
              <a:rPr lang="ru-RU"/>
              <a:t>– 464с.</a:t>
            </a:r>
          </a:p>
        </p:txBody>
      </p:sp>
    </p:spTree>
    <p:extLst>
      <p:ext uri="{BB962C8B-B14F-4D97-AF65-F5344CB8AC3E}">
        <p14:creationId xmlns:p14="http://schemas.microsoft.com/office/powerpoint/2010/main" val="3338406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5013176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выполнил</a:t>
            </a:r>
            <a:r>
              <a:rPr lang="en-US" dirty="0" smtClean="0"/>
              <a:t>:</a:t>
            </a:r>
            <a:r>
              <a:rPr lang="ru-RU" dirty="0" smtClean="0"/>
              <a:t> Ординатор 2 года обучения</a:t>
            </a:r>
            <a:r>
              <a:rPr lang="en-US" dirty="0" smtClean="0"/>
              <a:t>,</a:t>
            </a:r>
            <a:r>
              <a:rPr lang="ru-RU" dirty="0" smtClean="0"/>
              <a:t> стоматологического института</a:t>
            </a:r>
            <a:r>
              <a:rPr lang="en-US" dirty="0" smtClean="0"/>
              <a:t>:</a:t>
            </a:r>
            <a:r>
              <a:rPr lang="ru-RU" dirty="0" err="1" smtClean="0"/>
              <a:t>Циглер</a:t>
            </a:r>
            <a:r>
              <a:rPr lang="ru-RU" dirty="0" smtClean="0"/>
              <a:t> М.М.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4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Различная по своему происхождению патология (кариес, повышенная </a:t>
            </a:r>
            <a:r>
              <a:rPr lang="ru-RU" dirty="0" err="1"/>
              <a:t>стираемость</a:t>
            </a:r>
            <a:r>
              <a:rPr lang="ru-RU" dirty="0"/>
              <a:t> тканей зубов, травма) часто приводят к полному разрушению </a:t>
            </a:r>
            <a:r>
              <a:rPr lang="ru-RU" dirty="0" err="1"/>
              <a:t>коронковой</a:t>
            </a:r>
            <a:r>
              <a:rPr lang="ru-RU" dirty="0"/>
              <a:t> части зуба с сохранением его корня. Ортопедическое лечение зубов с разрушенными коронками позволяет восстановить непрерывность зубных рядов, возвратить им утраченное единство и одновременно до конца использовать сохранившийся пародонт. Корень может быть использован и в качестве опоры мостовидного протеза, и для фиксации съемных протезов.</a:t>
            </a:r>
          </a:p>
          <a:p>
            <a:endParaRPr lang="ru-RU" dirty="0"/>
          </a:p>
          <a:p>
            <a:r>
              <a:rPr lang="ru-RU" dirty="0"/>
              <a:t>Восстановление коронки зуба при ее отсутствии осуществляется с помощью штифтового зуба. Предложено большое количество конструкций этих протезов, но обязательными частями их являются штифт, входящий в корневой канал, и искусственная коронка.</a:t>
            </a:r>
          </a:p>
          <a:p>
            <a:endParaRPr lang="ru-RU" dirty="0"/>
          </a:p>
          <a:p>
            <a:r>
              <a:rPr lang="ru-RU" dirty="0"/>
              <a:t>Штифтовый зуб – это несъемный протез, который полностью замещают коронку зуба и укрепляется в  корневом канале при помощи штифта.</a:t>
            </a:r>
          </a:p>
          <a:p>
            <a:endParaRPr lang="ru-RU" dirty="0"/>
          </a:p>
          <a:p>
            <a:r>
              <a:rPr lang="ru-RU" dirty="0"/>
              <a:t>Данный вид протеза применяется при субтотальном или полном разрушении естественной коронки зуба, как самостоятельный протез, а также для фиксации несъемных протезов, например мостовидных.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4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556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Классификация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1.        Штифтовые  конструкции, в которых </a:t>
            </a:r>
            <a:r>
              <a:rPr lang="ru-RU" dirty="0" err="1"/>
              <a:t>надкорневая</a:t>
            </a:r>
            <a:r>
              <a:rPr lang="ru-RU" dirty="0"/>
              <a:t> часть только соприкасается с культей зуба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а)        пластмассовый штифтовый зуб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б)        стандартные штифтовые конструкции (</a:t>
            </a:r>
            <a:r>
              <a:rPr lang="ru-RU" dirty="0" err="1"/>
              <a:t>Логана</a:t>
            </a:r>
            <a:r>
              <a:rPr lang="ru-RU" dirty="0"/>
              <a:t>, Дэвиса, </a:t>
            </a:r>
            <a:r>
              <a:rPr lang="ru-RU" dirty="0" err="1"/>
              <a:t>Дюваля</a:t>
            </a:r>
            <a:r>
              <a:rPr lang="ru-RU" dirty="0"/>
              <a:t>, </a:t>
            </a:r>
            <a:r>
              <a:rPr lang="ru-RU" dirty="0" err="1"/>
              <a:t>Бонвиля</a:t>
            </a:r>
            <a:r>
              <a:rPr lang="ru-RU" dirty="0"/>
              <a:t>, Форстера, Стиля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в)        паяный штифтовый зуб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г)        литой штифтовый зуб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Недостатком этих конструкций является доступ ротовой жидкости в корневой канал из-за отсутствия герметичности.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2.        Штифтовые  зубы, при которых устье корневого канала герметично закрывается вкладкой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а)        по Ильиной-Маркосян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б)        по Цитрину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в)        штифтовая культевая вкладка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г)        по Штейнбергу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д)        по Константинову.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3.        Штифтовые  конструкции, которые герметически  за­крывают культю зуба не только </a:t>
            </a:r>
            <a:r>
              <a:rPr lang="ru-RU" dirty="0" err="1"/>
              <a:t>надкорневой</a:t>
            </a:r>
            <a:r>
              <a:rPr lang="ru-RU" dirty="0"/>
              <a:t> пластинкой, но дополнительно кольцом или полукольцом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а)        по </a:t>
            </a:r>
            <a:r>
              <a:rPr lang="ru-RU" dirty="0" err="1"/>
              <a:t>Катцу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б)        </a:t>
            </a:r>
            <a:r>
              <a:rPr lang="ru-RU" dirty="0" err="1"/>
              <a:t>поАхмедову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в)        по Шаровой с соавторами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г)        по </a:t>
            </a:r>
            <a:r>
              <a:rPr lang="ru-RU" dirty="0" err="1"/>
              <a:t>Ортону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85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современных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Штифтовые конструкции, применяемые для ургентной помощи как для временного, так и для постоянного восстановления </a:t>
            </a:r>
            <a:r>
              <a:rPr lang="ru-RU" dirty="0" err="1"/>
              <a:t>коронковой</a:t>
            </a:r>
            <a:r>
              <a:rPr lang="ru-RU" dirty="0"/>
              <a:t> части зуба (пластмассовый штифтовый зуб, штифтовый зуб по </a:t>
            </a:r>
            <a:r>
              <a:rPr lang="ru-RU" dirty="0" err="1"/>
              <a:t>Ширакой</a:t>
            </a:r>
            <a:r>
              <a:rPr lang="ru-RU" dirty="0"/>
              <a:t> и др.). </a:t>
            </a:r>
          </a:p>
          <a:p>
            <a:endParaRPr lang="ru-RU" dirty="0"/>
          </a:p>
          <a:p>
            <a:r>
              <a:rPr lang="ru-RU" dirty="0"/>
              <a:t>2. Универсальные, индивидуально  изготавливаемые цельнолитые штифтовые  конструкции (культевая штифтовая  коронка по Копейкину, культевой  штифтовый зуб, составные культевые  штифтовые вкладки). </a:t>
            </a:r>
          </a:p>
          <a:p>
            <a:endParaRPr lang="ru-RU" dirty="0"/>
          </a:p>
          <a:p>
            <a:r>
              <a:rPr lang="ru-RU" dirty="0"/>
              <a:t>3. Промышленно изготовленные  штифты и культевые вкладки (RADIX-ANKER, CYTCO, MOOSER, IKADENT, C-POST и др.) </a:t>
            </a:r>
          </a:p>
          <a:p>
            <a:endParaRPr lang="ru-RU" dirty="0"/>
          </a:p>
          <a:p>
            <a:r>
              <a:rPr lang="ru-RU" dirty="0"/>
              <a:t>4. Композитные культевые  вкладки, армированные полимерными  волокнами ("</a:t>
            </a:r>
            <a:r>
              <a:rPr lang="ru-RU" dirty="0" err="1"/>
              <a:t>Ribbond</a:t>
            </a:r>
            <a:r>
              <a:rPr lang="ru-RU" dirty="0"/>
              <a:t>" и др.) </a:t>
            </a:r>
          </a:p>
          <a:p>
            <a:endParaRPr lang="ru-RU" dirty="0"/>
          </a:p>
          <a:p>
            <a:r>
              <a:rPr lang="ru-RU" dirty="0"/>
              <a:t>5. Штифтовые конструкции  для лечения переломов корней (литая культевая штифтовая вкладка  с </a:t>
            </a:r>
            <a:r>
              <a:rPr lang="ru-RU" dirty="0" err="1"/>
              <a:t>внутрикультевым</a:t>
            </a:r>
            <a:r>
              <a:rPr lang="ru-RU" dirty="0"/>
              <a:t> каналом и резьбовым штифтом Брагина Е.А. с </a:t>
            </a:r>
            <a:r>
              <a:rPr lang="ru-RU" dirty="0" err="1"/>
              <a:t>соавт</a:t>
            </a:r>
            <a:r>
              <a:rPr lang="ru-RU" dirty="0"/>
              <a:t>., </a:t>
            </a:r>
            <a:r>
              <a:rPr lang="ru-RU" dirty="0" err="1"/>
              <a:t>внутрикорневые</a:t>
            </a:r>
            <a:r>
              <a:rPr lang="ru-RU" dirty="0"/>
              <a:t> штифты и апикальная титановая вкладка </a:t>
            </a:r>
            <a:r>
              <a:rPr lang="ru-RU" dirty="0" err="1"/>
              <a:t>Грибана</a:t>
            </a:r>
            <a:r>
              <a:rPr lang="ru-RU" dirty="0"/>
              <a:t> А.М. с </a:t>
            </a:r>
            <a:r>
              <a:rPr lang="ru-RU" dirty="0" err="1"/>
              <a:t>соавт</a:t>
            </a:r>
            <a:r>
              <a:rPr lang="ru-RU" dirty="0"/>
              <a:t>.)</a:t>
            </a:r>
          </a:p>
          <a:p>
            <a:endParaRPr lang="ru-RU" dirty="0"/>
          </a:p>
          <a:p>
            <a:r>
              <a:rPr lang="ru-RU" dirty="0"/>
              <a:t>6. </a:t>
            </a:r>
            <a:r>
              <a:rPr lang="ru-RU" dirty="0" err="1"/>
              <a:t>Трансдентальные</a:t>
            </a:r>
            <a:r>
              <a:rPr lang="ru-RU" dirty="0"/>
              <a:t> штифты (</a:t>
            </a:r>
            <a:r>
              <a:rPr lang="ru-RU" dirty="0" err="1"/>
              <a:t>эндодонто-эндооссальные</a:t>
            </a:r>
            <a:r>
              <a:rPr lang="ru-RU" dirty="0"/>
              <a:t> имплантаты) и </a:t>
            </a:r>
            <a:r>
              <a:rPr lang="ru-RU" dirty="0" err="1"/>
              <a:t>парапульпарные</a:t>
            </a:r>
            <a:r>
              <a:rPr lang="ru-RU" dirty="0"/>
              <a:t> штифты.</a:t>
            </a:r>
          </a:p>
        </p:txBody>
      </p:sp>
    </p:spTree>
    <p:extLst>
      <p:ext uri="{BB962C8B-B14F-4D97-AF65-F5344CB8AC3E}">
        <p14:creationId xmlns:p14="http://schemas.microsoft.com/office/powerpoint/2010/main" val="392918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Показания к применению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Штифтовые зубы применяют  для восстановления </a:t>
            </a:r>
            <a:r>
              <a:rPr lang="ru-RU" dirty="0" err="1"/>
              <a:t>коронковой</a:t>
            </a:r>
            <a:r>
              <a:rPr lang="ru-RU" dirty="0"/>
              <a:t> части зуба при полном ее отсутствии или значительном разрушении (индекс разрушения </a:t>
            </a:r>
            <a:r>
              <a:rPr lang="ru-RU" dirty="0" err="1"/>
              <a:t>окклюзионной</a:t>
            </a:r>
            <a:r>
              <a:rPr lang="ru-RU" dirty="0"/>
              <a:t> поверхности зуба 0,8 и более). </a:t>
            </a:r>
          </a:p>
          <a:p>
            <a:endParaRPr lang="ru-RU" dirty="0"/>
          </a:p>
          <a:p>
            <a:r>
              <a:rPr lang="ru-RU" dirty="0"/>
              <a:t>2. В качестве опоры  мостовидного протеза. </a:t>
            </a:r>
          </a:p>
          <a:p>
            <a:endParaRPr lang="ru-RU" dirty="0"/>
          </a:p>
          <a:p>
            <a:r>
              <a:rPr lang="ru-RU" dirty="0"/>
              <a:t>3. Штифтовые конструкции  в комбинации с другими элементами  для </a:t>
            </a:r>
            <a:r>
              <a:rPr lang="ru-RU" dirty="0" err="1"/>
              <a:t>шинирования</a:t>
            </a:r>
            <a:r>
              <a:rPr lang="ru-RU" dirty="0"/>
              <a:t> зубов при заболеваниях пародонта. </a:t>
            </a:r>
          </a:p>
          <a:p>
            <a:endParaRPr lang="ru-RU" dirty="0"/>
          </a:p>
          <a:p>
            <a:r>
              <a:rPr lang="ru-RU" dirty="0"/>
              <a:t>4. Для армирования </a:t>
            </a:r>
            <a:r>
              <a:rPr lang="ru-RU" dirty="0" err="1"/>
              <a:t>депульпированных</a:t>
            </a:r>
            <a:r>
              <a:rPr lang="ru-RU" dirty="0"/>
              <a:t> зубов. </a:t>
            </a:r>
          </a:p>
          <a:p>
            <a:endParaRPr lang="ru-RU" dirty="0"/>
          </a:p>
          <a:p>
            <a:r>
              <a:rPr lang="ru-RU" dirty="0"/>
              <a:t>5. Штифты для </a:t>
            </a:r>
            <a:r>
              <a:rPr lang="ru-RU" dirty="0" err="1"/>
              <a:t>реплантируемых</a:t>
            </a:r>
            <a:r>
              <a:rPr lang="ru-RU" dirty="0"/>
              <a:t> зубов.</a:t>
            </a:r>
          </a:p>
        </p:txBody>
      </p:sp>
    </p:spTree>
    <p:extLst>
      <p:ext uri="{BB962C8B-B14F-4D97-AF65-F5344CB8AC3E}">
        <p14:creationId xmlns:p14="http://schemas.microsoft.com/office/powerpoint/2010/main" val="307841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Противопоказания к применению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Некупированные патологические  изменения в </a:t>
            </a:r>
            <a:r>
              <a:rPr lang="ru-RU" dirty="0" err="1"/>
              <a:t>периапикальных</a:t>
            </a:r>
            <a:r>
              <a:rPr lang="ru-RU" dirty="0"/>
              <a:t> тканях. </a:t>
            </a:r>
          </a:p>
          <a:p>
            <a:endParaRPr lang="ru-RU" dirty="0"/>
          </a:p>
          <a:p>
            <a:r>
              <a:rPr lang="ru-RU" dirty="0"/>
              <a:t>2. Непроходимость корневых  каналов. </a:t>
            </a:r>
          </a:p>
          <a:p>
            <a:endParaRPr lang="ru-RU" dirty="0"/>
          </a:p>
          <a:p>
            <a:r>
              <a:rPr lang="ru-RU" dirty="0"/>
              <a:t>3. Короткие корни с  истонченными стенками. </a:t>
            </a:r>
          </a:p>
          <a:p>
            <a:endParaRPr lang="ru-RU" dirty="0"/>
          </a:p>
          <a:p>
            <a:r>
              <a:rPr lang="ru-RU" dirty="0"/>
              <a:t>4. Атрофия костной ткани  альвеолярного отростка у корня  на 3/4 и более. </a:t>
            </a:r>
          </a:p>
          <a:p>
            <a:endParaRPr lang="ru-RU" dirty="0"/>
          </a:p>
          <a:p>
            <a:r>
              <a:rPr lang="ru-RU" dirty="0"/>
              <a:t>5. Разрушение корня более  чем на 1/4 его длины. </a:t>
            </a:r>
          </a:p>
          <a:p>
            <a:endParaRPr lang="ru-RU" dirty="0"/>
          </a:p>
          <a:p>
            <a:r>
              <a:rPr lang="ru-RU" dirty="0"/>
              <a:t>6. Дефект какой-либо из  стенок корня равный или больший 1/4 величины корня.</a:t>
            </a:r>
          </a:p>
          <a:p>
            <a:endParaRPr lang="ru-RU" dirty="0"/>
          </a:p>
          <a:p>
            <a:r>
              <a:rPr lang="ru-RU" dirty="0"/>
              <a:t>В блоках, объединяющих большую группу зубов, а также для </a:t>
            </a:r>
            <a:r>
              <a:rPr lang="ru-RU" dirty="0" err="1"/>
              <a:t>кламмерной</a:t>
            </a:r>
            <a:r>
              <a:rPr lang="ru-RU" dirty="0"/>
              <a:t> фиксации, не рекомендуется использовать корни со значительными кистозными изменениями </a:t>
            </a:r>
            <a:r>
              <a:rPr lang="ru-RU" dirty="0" err="1"/>
              <a:t>периапикальных</a:t>
            </a:r>
            <a:r>
              <a:rPr lang="ru-RU" dirty="0"/>
              <a:t> тканей, даже при успешно проведенном их лечении.</a:t>
            </a:r>
          </a:p>
        </p:txBody>
      </p:sp>
    </p:spTree>
    <p:extLst>
      <p:ext uri="{BB962C8B-B14F-4D97-AF65-F5344CB8AC3E}">
        <p14:creationId xmlns:p14="http://schemas.microsoft.com/office/powerpoint/2010/main" val="335318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Требования, предъявляемые к корням зубов, служащих опорой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1. </a:t>
            </a:r>
            <a:r>
              <a:rPr lang="ru-RU" dirty="0"/>
              <a:t>Канал корня должен  быть хорошо проходим на протяжении, равном длине штифта. </a:t>
            </a:r>
          </a:p>
          <a:p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dirty="0" err="1"/>
              <a:t>Околоверхушечная</a:t>
            </a:r>
            <a:r>
              <a:rPr lang="ru-RU" dirty="0"/>
              <a:t> часть корневого канала должна быть хорошо запломбирована и верхушечный пародонт лишен признаков острого или хронического воспаления (гранулема, </a:t>
            </a:r>
            <a:r>
              <a:rPr lang="ru-RU" dirty="0" err="1"/>
              <a:t>кистогранулема</a:t>
            </a:r>
            <a:r>
              <a:rPr lang="ru-RU" dirty="0"/>
              <a:t>, киста и пр.). При наличии </a:t>
            </a:r>
            <a:r>
              <a:rPr lang="ru-RU" dirty="0" err="1"/>
              <a:t>околоверхушечных</a:t>
            </a:r>
            <a:r>
              <a:rPr lang="ru-RU" dirty="0"/>
              <a:t> изменений, если они не носят обширного характера, отсутствии свищей и хорошем пломбировании верхушки корня допустимо протезирование штифтовым зубом. При значительном поражении пародонта верхушки корня протезирование штифтовым зубом может быть осуществлено после резекции корня, если остается достаточная длина корня. </a:t>
            </a:r>
          </a:p>
          <a:p>
            <a:r>
              <a:rPr lang="ru-RU" b="1" dirty="0"/>
              <a:t>3.</a:t>
            </a:r>
            <a:r>
              <a:rPr lang="ru-RU" dirty="0"/>
              <a:t> Корень должен иметь  длину большую, чем высота будущей  коронки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4. </a:t>
            </a:r>
            <a:r>
              <a:rPr lang="ru-RU" dirty="0"/>
              <a:t>Стенки должны иметь  достаточную толщину (не менее 2 мм), чтобы противостоять жевательному  давлению, передаваемому через штифт, а выступающая часть - твердой, не  пораженной кариесом. </a:t>
            </a:r>
          </a:p>
          <a:p>
            <a:r>
              <a:rPr lang="ru-RU" b="1" dirty="0"/>
              <a:t>5.</a:t>
            </a:r>
            <a:r>
              <a:rPr lang="ru-RU" dirty="0"/>
              <a:t> Культя корня должна  быть открытой. Если она прикрыта  десной, то производят </a:t>
            </a:r>
            <a:r>
              <a:rPr lang="ru-RU" dirty="0" err="1"/>
              <a:t>гингивэктомию</a:t>
            </a:r>
            <a:r>
              <a:rPr lang="ru-RU" dirty="0"/>
              <a:t>. </a:t>
            </a:r>
          </a:p>
          <a:p>
            <a:r>
              <a:rPr lang="ru-RU" b="1" dirty="0"/>
              <a:t>6.</a:t>
            </a:r>
            <a:r>
              <a:rPr lang="ru-RU" dirty="0"/>
              <a:t> Корень должен быть  устойчивым.</a:t>
            </a:r>
          </a:p>
        </p:txBody>
      </p:sp>
    </p:spTree>
    <p:extLst>
      <p:ext uri="{BB962C8B-B14F-4D97-AF65-F5344CB8AC3E}">
        <p14:creationId xmlns:p14="http://schemas.microsoft.com/office/powerpoint/2010/main" val="251557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Исходя из клинического состояния </a:t>
            </a:r>
            <a:r>
              <a:rPr lang="ru-RU" sz="2000" dirty="0" err="1"/>
              <a:t>надальвеолярной</a:t>
            </a:r>
            <a:r>
              <a:rPr lang="ru-RU" sz="2000" dirty="0"/>
              <a:t> части можно выделить 4 типа корней, которые можно использовать в качестве опоры при восстановлении </a:t>
            </a:r>
            <a:r>
              <a:rPr lang="ru-RU" sz="2000" dirty="0" err="1"/>
              <a:t>коронковой</a:t>
            </a:r>
            <a:r>
              <a:rPr lang="ru-RU" sz="2000" dirty="0"/>
              <a:t> части зубов (Ф.Н. </a:t>
            </a:r>
            <a:r>
              <a:rPr lang="ru-RU" sz="2000" dirty="0" err="1"/>
              <a:t>Цуканова</a:t>
            </a:r>
            <a:r>
              <a:rPr lang="ru-RU" sz="2000" dirty="0"/>
              <a:t>, 1986):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I тип - корни с сохранившейся  </a:t>
            </a:r>
            <a:r>
              <a:rPr lang="ru-RU" dirty="0" err="1"/>
              <a:t>наддесневой</a:t>
            </a:r>
            <a:r>
              <a:rPr lang="ru-RU" dirty="0"/>
              <a:t> частью (2 мм и более); </a:t>
            </a:r>
          </a:p>
          <a:p>
            <a:endParaRPr lang="ru-RU" dirty="0"/>
          </a:p>
          <a:p>
            <a:r>
              <a:rPr lang="ru-RU" dirty="0"/>
              <a:t>II тип - корни на уровне  десны с сохранением стенок; </a:t>
            </a:r>
          </a:p>
          <a:p>
            <a:endParaRPr lang="ru-RU" dirty="0"/>
          </a:p>
          <a:p>
            <a:r>
              <a:rPr lang="ru-RU" dirty="0"/>
              <a:t>III тип - корни, края которых  скрыты под десной; </a:t>
            </a:r>
          </a:p>
          <a:p>
            <a:endParaRPr lang="ru-RU" dirty="0"/>
          </a:p>
          <a:p>
            <a:r>
              <a:rPr lang="ru-RU" dirty="0"/>
              <a:t>IV тип - корни с разрушением  бифуркации. </a:t>
            </a:r>
          </a:p>
        </p:txBody>
      </p:sp>
    </p:spTree>
    <p:extLst>
      <p:ext uri="{BB962C8B-B14F-4D97-AF65-F5344CB8AC3E}">
        <p14:creationId xmlns:p14="http://schemas.microsoft.com/office/powerpoint/2010/main" val="266084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9046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Выбор конструкции штифтового зуба зависит от величины сохранившейся </a:t>
            </a:r>
            <a:r>
              <a:rPr lang="ru-RU" dirty="0" err="1"/>
              <a:t>наддесневой</a:t>
            </a:r>
            <a:r>
              <a:rPr lang="ru-RU" dirty="0"/>
              <a:t> части корня зуба, вида прикуса и других условий. Так, при глубоком прикусе для восстановления передних зубов можно применять только цельнолитые штифтовые зубы с пластмассовой или керамической облицовкой. В тех случаях, когда часть передних зубов выступает над десной на 1-2 мм (I тип), показаны штифтовые зубы по Ричмонду, </a:t>
            </a:r>
            <a:r>
              <a:rPr lang="ru-RU" dirty="0" err="1"/>
              <a:t>Катцу</a:t>
            </a:r>
            <a:r>
              <a:rPr lang="ru-RU" dirty="0"/>
              <a:t>, Шаргородскому, Ахмедову, Ильиной-Маркосян, </a:t>
            </a:r>
            <a:r>
              <a:rPr lang="ru-RU" dirty="0" err="1"/>
              <a:t>Девису</a:t>
            </a:r>
            <a:r>
              <a:rPr lang="ru-RU" dirty="0"/>
              <a:t>, </a:t>
            </a:r>
            <a:r>
              <a:rPr lang="ru-RU" dirty="0" err="1"/>
              <a:t>Логану</a:t>
            </a:r>
            <a:r>
              <a:rPr lang="ru-RU" dirty="0"/>
              <a:t>, или культевая штифтовая вкладка по Копейкину, а в группе боковых зубов - только культевая штифтовая коронка по Копейкину или культевой штифтовый зуб. При II типе корней могут быть применены штифтовые зубы по Ильиной-Маркосян, Цитрину, </a:t>
            </a:r>
            <a:r>
              <a:rPr lang="ru-RU" dirty="0" err="1"/>
              <a:t>Ортону</a:t>
            </a:r>
            <a:r>
              <a:rPr lang="ru-RU" dirty="0"/>
              <a:t>, </a:t>
            </a:r>
            <a:r>
              <a:rPr lang="ru-RU" dirty="0" err="1"/>
              <a:t>Логану</a:t>
            </a:r>
            <a:r>
              <a:rPr lang="ru-RU" dirty="0"/>
              <a:t>, </a:t>
            </a:r>
            <a:r>
              <a:rPr lang="ru-RU" dirty="0" err="1"/>
              <a:t>Девису</a:t>
            </a:r>
            <a:r>
              <a:rPr lang="ru-RU" dirty="0"/>
              <a:t>, Копейкину, пластмассовый штифтовый зуб.</a:t>
            </a:r>
          </a:p>
          <a:p>
            <a:endParaRPr lang="ru-RU" dirty="0"/>
          </a:p>
          <a:p>
            <a:r>
              <a:rPr lang="ru-RU" dirty="0"/>
              <a:t>При III и IV типах корней показана культевая штифтовая вкладка по Копейкину, кроме того, восстановление </a:t>
            </a:r>
            <a:r>
              <a:rPr lang="ru-RU" dirty="0" err="1"/>
              <a:t>коронковой</a:t>
            </a:r>
            <a:r>
              <a:rPr lang="ru-RU" dirty="0"/>
              <a:t> части таких зубов можно произвести при помощи анкерных штифтов с последующим покрытием цельнолитыми коронками. </a:t>
            </a:r>
          </a:p>
        </p:txBody>
      </p:sp>
    </p:spTree>
    <p:extLst>
      <p:ext uri="{BB962C8B-B14F-4D97-AF65-F5344CB8AC3E}">
        <p14:creationId xmlns:p14="http://schemas.microsoft.com/office/powerpoint/2010/main" val="1588466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2050</Words>
  <Application>Microsoft Office PowerPoint</Application>
  <PresentationFormat>Экран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ШТИФТОВЫЕ КОНСТРУКЦИИ</vt:lpstr>
      <vt:lpstr>Введение</vt:lpstr>
      <vt:lpstr>Классификация штифтовых конструкций:</vt:lpstr>
      <vt:lpstr>Классификация современных штифтовых конструкций:</vt:lpstr>
      <vt:lpstr>Показания к применению штифтовых конструкций:</vt:lpstr>
      <vt:lpstr>Противопоказания к применению штифтовых конструкций:</vt:lpstr>
      <vt:lpstr>Требования, предъявляемые к корням зубов, служащих опорой штифтовых конструкций:</vt:lpstr>
      <vt:lpstr>Исходя из клинического состояния надальвеолярной части можно выделить 4 типа корней, которые можно использовать в качестве опоры при восстановлении коронковой части зубов (Ф.Н. Цуканова, 1986): </vt:lpstr>
      <vt:lpstr>Презентация PowerPoint</vt:lpstr>
      <vt:lpstr>Характеристика различных видов штифтовых конструкций.</vt:lpstr>
      <vt:lpstr>Положительные качества:</vt:lpstr>
      <vt:lpstr>Принципы подготовки зуба к протезированию с помощью штифтовой конструкции.</vt:lpstr>
      <vt:lpstr>Презентация PowerPoint</vt:lpstr>
      <vt:lpstr>Последовательность этапов изготовления штифтовой вкладки с дополнительным внутрикультевым каналом для многокорневых зубов непрямым методом: </vt:lpstr>
      <vt:lpstr>Основные этапы подготовки корневого канала перед установкой штифтов с использованием инструментов, поставляемых в наборах:</vt:lpstr>
      <vt:lpstr>Список литературы.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ШТИФТОВЫЕ КОНСТРУКЦИИ</dc:title>
  <dc:creator>ваав</dc:creator>
  <cp:lastModifiedBy>Admin</cp:lastModifiedBy>
  <cp:revision>5</cp:revision>
  <dcterms:created xsi:type="dcterms:W3CDTF">2017-04-04T15:40:25Z</dcterms:created>
  <dcterms:modified xsi:type="dcterms:W3CDTF">2019-04-16T06:16:29Z</dcterms:modified>
</cp:coreProperties>
</file>