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CE42A6-3D92-4483-93B0-93D1A7D32FBF}" type="doc">
      <dgm:prSet loTypeId="urn:microsoft.com/office/officeart/2005/8/layout/cycle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8F721B7-10FD-41B7-805F-88E63F7C494D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АТЕРОСКЛЕРОЗ</a:t>
          </a:r>
          <a:endParaRPr lang="ru-RU" b="1" dirty="0">
            <a:solidFill>
              <a:schemeClr val="tx2">
                <a:lumMod val="75000"/>
              </a:schemeClr>
            </a:solidFill>
          </a:endParaRPr>
        </a:p>
      </dgm:t>
    </dgm:pt>
    <dgm:pt modelId="{A291E4F2-FC28-4380-A601-EE71BE216FF2}" type="parTrans" cxnId="{D116B9ED-2F2E-4B39-8E99-CA7C040B85FE}">
      <dgm:prSet/>
      <dgm:spPr/>
      <dgm:t>
        <a:bodyPr/>
        <a:lstStyle/>
        <a:p>
          <a:endParaRPr lang="ru-RU"/>
        </a:p>
      </dgm:t>
    </dgm:pt>
    <dgm:pt modelId="{A1684170-5AD7-46CA-9462-D526633DDECD}" type="sibTrans" cxnId="{D116B9ED-2F2E-4B39-8E99-CA7C040B85FE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>
        <a:ln>
          <a:noFill/>
        </a:ln>
      </dgm:spPr>
      <dgm:t>
        <a:bodyPr/>
        <a:lstStyle/>
        <a:p>
          <a:endParaRPr lang="ru-RU"/>
        </a:p>
      </dgm:t>
    </dgm:pt>
    <dgm:pt modelId="{8836EED2-A595-4C18-A51D-62804E5B5B41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В ПРОЦЕССЕ ВЫЗДОРОВЛЕНИЯ ПОСЛЕ ИНФЕКЦИОННЫХ И ПРОСТУДНЫХ ЗАБОЛЕВАНИЯХ</a:t>
          </a:r>
          <a:endParaRPr lang="ru-RU" b="1" dirty="0">
            <a:solidFill>
              <a:schemeClr val="tx2">
                <a:lumMod val="75000"/>
              </a:schemeClr>
            </a:solidFill>
          </a:endParaRPr>
        </a:p>
      </dgm:t>
    </dgm:pt>
    <dgm:pt modelId="{C52FBEDD-14B9-4AC9-860A-475A0184CE28}" type="parTrans" cxnId="{CB55CBA0-3823-4D1E-8BF4-C1E8DB121F23}">
      <dgm:prSet/>
      <dgm:spPr/>
      <dgm:t>
        <a:bodyPr/>
        <a:lstStyle/>
        <a:p>
          <a:endParaRPr lang="ru-RU"/>
        </a:p>
      </dgm:t>
    </dgm:pt>
    <dgm:pt modelId="{0FE6E279-2DAA-4C64-ABC8-63C91C4303A0}" type="sibTrans" cxnId="{CB55CBA0-3823-4D1E-8BF4-C1E8DB121F23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7DECFBB9-0AB1-48D3-A00C-B0F642933B10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РЕЦЕДИВОВ ЯЗВЕННОЙ БОЛЕЗНИ ЖЕЛУДКА И 12-ПЕРСНОЙ КИШКИ</a:t>
          </a:r>
          <a:endParaRPr lang="ru-RU" b="1" dirty="0">
            <a:solidFill>
              <a:schemeClr val="tx2">
                <a:lumMod val="75000"/>
              </a:schemeClr>
            </a:solidFill>
          </a:endParaRPr>
        </a:p>
      </dgm:t>
    </dgm:pt>
    <dgm:pt modelId="{3B233E52-C42A-496B-9023-EED7B8EEA6A7}" type="parTrans" cxnId="{CFD8B020-8751-4587-83C7-46A1ED74475F}">
      <dgm:prSet/>
      <dgm:spPr/>
      <dgm:t>
        <a:bodyPr/>
        <a:lstStyle/>
        <a:p>
          <a:endParaRPr lang="ru-RU"/>
        </a:p>
      </dgm:t>
    </dgm:pt>
    <dgm:pt modelId="{AE6A5B13-4479-4837-8A38-A8E952F23D0A}" type="sibTrans" cxnId="{CFD8B020-8751-4587-83C7-46A1ED74475F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AE6190C7-ED25-4FE2-9F59-0BDB2DB37DDD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ФУНКЦИОНАЛЬНЫХ РАСТРОЙСТВ ЦЕНТРАЛЬНОЙ НЕНРВНОЙ СИСТЕМЫ</a:t>
          </a:r>
          <a:endParaRPr lang="ru-RU" b="1" dirty="0">
            <a:solidFill>
              <a:schemeClr val="tx2">
                <a:lumMod val="75000"/>
              </a:schemeClr>
            </a:solidFill>
          </a:endParaRPr>
        </a:p>
      </dgm:t>
    </dgm:pt>
    <dgm:pt modelId="{D00B0399-9711-4DCF-9A58-CDDDAC725227}" type="parTrans" cxnId="{C5BE1759-80D1-4D84-AA88-0620F2F1AF6C}">
      <dgm:prSet/>
      <dgm:spPr/>
      <dgm:t>
        <a:bodyPr/>
        <a:lstStyle/>
        <a:p>
          <a:endParaRPr lang="ru-RU"/>
        </a:p>
      </dgm:t>
    </dgm:pt>
    <dgm:pt modelId="{94402455-3EED-42AE-AE55-086B41AC7A29}" type="sibTrans" cxnId="{C5BE1759-80D1-4D84-AA88-0620F2F1AF6C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A00686E3-D219-4E0F-A59A-0F10042721B2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НОРМАЛИЗАЦИИ ФУНКЦИИ ЩИТОВИДНОЙ ЖЕЛЕЗЫ И ПОЛОВЫХ ЖЕЛЕЗ</a:t>
          </a:r>
          <a:endParaRPr lang="ru-RU" b="1" dirty="0">
            <a:solidFill>
              <a:schemeClr val="tx2">
                <a:lumMod val="75000"/>
              </a:schemeClr>
            </a:solidFill>
          </a:endParaRPr>
        </a:p>
      </dgm:t>
    </dgm:pt>
    <dgm:pt modelId="{67859E0C-99A7-4125-A60D-1094B11042A2}" type="parTrans" cxnId="{82BDB499-3579-4FCC-A9E4-D8DB9B84DFD3}">
      <dgm:prSet/>
      <dgm:spPr/>
      <dgm:t>
        <a:bodyPr/>
        <a:lstStyle/>
        <a:p>
          <a:endParaRPr lang="ru-RU"/>
        </a:p>
      </dgm:t>
    </dgm:pt>
    <dgm:pt modelId="{D0ECD03F-239A-4035-B8FA-ACAAC7049DC0}" type="sibTrans" cxnId="{82BDB499-3579-4FCC-A9E4-D8DB9B84DFD3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8D3A142B-8A8D-47F7-9CF2-6466C0A912AC}">
      <dgm:prSet/>
      <dgm:spPr/>
      <dgm:t>
        <a:bodyPr/>
        <a:lstStyle/>
        <a:p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ПРЕДУПРЕЖДЕНИЕ ПРЕЖДЕВРЕМЕННОГО СТАРЕНИЯ</a:t>
          </a:r>
          <a:endParaRPr lang="ru-RU" b="1" dirty="0">
            <a:solidFill>
              <a:schemeClr val="tx2">
                <a:lumMod val="75000"/>
              </a:schemeClr>
            </a:solidFill>
          </a:endParaRPr>
        </a:p>
      </dgm:t>
    </dgm:pt>
    <dgm:pt modelId="{8A3D1E2F-9957-4AAF-812F-DFAA9D0EE084}" type="parTrans" cxnId="{D44C160A-5542-40D7-ACB5-2D03D7A09A8F}">
      <dgm:prSet/>
      <dgm:spPr/>
      <dgm:t>
        <a:bodyPr/>
        <a:lstStyle/>
        <a:p>
          <a:endParaRPr lang="ru-RU"/>
        </a:p>
      </dgm:t>
    </dgm:pt>
    <dgm:pt modelId="{A05A1868-7A6C-4925-B5D8-D3D685F96E2E}" type="sibTrans" cxnId="{D44C160A-5542-40D7-ACB5-2D03D7A09A8F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70DF0A79-3DE8-41F5-A0C8-4B9EBB2BC1E3}" type="pres">
      <dgm:prSet presAssocID="{AFCE42A6-3D92-4483-93B0-93D1A7D32FBF}" presName="cycle" presStyleCnt="0">
        <dgm:presLayoutVars>
          <dgm:dir/>
          <dgm:resizeHandles val="exact"/>
        </dgm:presLayoutVars>
      </dgm:prSet>
      <dgm:spPr/>
    </dgm:pt>
    <dgm:pt modelId="{E2A01700-4CEE-4CA3-9654-75920E6BE28B}" type="pres">
      <dgm:prSet presAssocID="{48F721B7-10FD-41B7-805F-88E63F7C494D}" presName="node" presStyleLbl="node1" presStyleIdx="0" presStyleCnt="6" custScaleX="124323" custScaleY="114080" custRadScaleRad="95506" custRadScaleInc="-10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CECCA-25EF-46FE-BB2C-4B8D14E59A80}" type="pres">
      <dgm:prSet presAssocID="{48F721B7-10FD-41B7-805F-88E63F7C494D}" presName="spNode" presStyleCnt="0"/>
      <dgm:spPr/>
    </dgm:pt>
    <dgm:pt modelId="{33446BE0-DCD5-4D86-B6E4-F6FDAE43B350}" type="pres">
      <dgm:prSet presAssocID="{A1684170-5AD7-46CA-9462-D526633DDECD}" presName="sibTrans" presStyleLbl="sibTrans1D1" presStyleIdx="0" presStyleCnt="6"/>
      <dgm:spPr/>
    </dgm:pt>
    <dgm:pt modelId="{100F8C9E-34ED-4506-8B1C-91EAED975051}" type="pres">
      <dgm:prSet presAssocID="{8836EED2-A595-4C18-A51D-62804E5B5B41}" presName="node" presStyleLbl="node1" presStyleIdx="1" presStyleCnt="6" custScaleX="184695" custScaleY="147546" custRadScaleRad="117513" custRadScaleInc="78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504185-E1E9-4CDD-80B3-33C179F29082}" type="pres">
      <dgm:prSet presAssocID="{8836EED2-A595-4C18-A51D-62804E5B5B41}" presName="spNode" presStyleCnt="0"/>
      <dgm:spPr/>
    </dgm:pt>
    <dgm:pt modelId="{F9FC1D3F-5AE8-4719-93AA-1919E71FB6B5}" type="pres">
      <dgm:prSet presAssocID="{0FE6E279-2DAA-4C64-ABC8-63C91C4303A0}" presName="sibTrans" presStyleLbl="sibTrans1D1" presStyleIdx="1" presStyleCnt="6"/>
      <dgm:spPr/>
    </dgm:pt>
    <dgm:pt modelId="{E86C6160-B9DF-47C5-8D16-D7ADA2FA08CD}" type="pres">
      <dgm:prSet presAssocID="{7DECFBB9-0AB1-48D3-A00C-B0F642933B10}" presName="node" presStyleLbl="node1" presStyleIdx="2" presStyleCnt="6" custScaleX="170450" custScaleY="169532" custRadScaleRad="106359" custRadScaleInc="-76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492B56-9798-47D3-85CD-4BAD0E6AF771}" type="pres">
      <dgm:prSet presAssocID="{7DECFBB9-0AB1-48D3-A00C-B0F642933B10}" presName="spNode" presStyleCnt="0"/>
      <dgm:spPr/>
    </dgm:pt>
    <dgm:pt modelId="{AC9743AD-F083-4E39-80FB-8D42AB665060}" type="pres">
      <dgm:prSet presAssocID="{AE6A5B13-4479-4837-8A38-A8E952F23D0A}" presName="sibTrans" presStyleLbl="sibTrans1D1" presStyleIdx="2" presStyleCnt="6"/>
      <dgm:spPr/>
    </dgm:pt>
    <dgm:pt modelId="{A782A349-FB59-4BDF-B35D-B7EFC7EBF5CF}" type="pres">
      <dgm:prSet presAssocID="{AE6190C7-ED25-4FE2-9F59-0BDB2DB37DDD}" presName="node" presStyleLbl="node1" presStyleIdx="3" presStyleCnt="6" custScaleX="179844" custScaleY="130262" custRadScaleRad="90922" custRadScaleInc="179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1EB3F0-0379-48DE-A0EC-6E80A8954B7F}" type="pres">
      <dgm:prSet presAssocID="{AE6190C7-ED25-4FE2-9F59-0BDB2DB37DDD}" presName="spNode" presStyleCnt="0"/>
      <dgm:spPr/>
    </dgm:pt>
    <dgm:pt modelId="{D6CB89A9-B674-4868-B3BC-E51231DACBFC}" type="pres">
      <dgm:prSet presAssocID="{94402455-3EED-42AE-AE55-086B41AC7A29}" presName="sibTrans" presStyleLbl="sibTrans1D1" presStyleIdx="3" presStyleCnt="6"/>
      <dgm:spPr/>
    </dgm:pt>
    <dgm:pt modelId="{0472D59F-7B73-4722-9EDB-CBD7CB0A32D6}" type="pres">
      <dgm:prSet presAssocID="{A00686E3-D219-4E0F-A59A-0F10042721B2}" presName="node" presStyleLbl="node1" presStyleIdx="4" presStyleCnt="6" custScaleX="149408" custScaleY="148077" custRadScaleRad="113631" custRadScaleInc="88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D02963-ED71-4BCA-8259-D4BDE399016B}" type="pres">
      <dgm:prSet presAssocID="{A00686E3-D219-4E0F-A59A-0F10042721B2}" presName="spNode" presStyleCnt="0"/>
      <dgm:spPr/>
    </dgm:pt>
    <dgm:pt modelId="{0063E0D2-0D8D-4EA2-88DE-7C666BAF0F98}" type="pres">
      <dgm:prSet presAssocID="{D0ECD03F-239A-4035-B8FA-ACAAC7049DC0}" presName="sibTrans" presStyleLbl="sibTrans1D1" presStyleIdx="4" presStyleCnt="6"/>
      <dgm:spPr/>
    </dgm:pt>
    <dgm:pt modelId="{3DDB18CD-9B8E-4919-ADBC-D42039201710}" type="pres">
      <dgm:prSet presAssocID="{8D3A142B-8A8D-47F7-9CF2-6466C0A912AC}" presName="node" presStyleLbl="node1" presStyleIdx="5" presStyleCnt="6" custScaleX="152876" custScaleY="180912" custRadScaleRad="115850" custRadScaleInc="-83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8CEB55-CF3E-4982-AE8E-26CD691663AE}" type="pres">
      <dgm:prSet presAssocID="{8D3A142B-8A8D-47F7-9CF2-6466C0A912AC}" presName="spNode" presStyleCnt="0"/>
      <dgm:spPr/>
    </dgm:pt>
    <dgm:pt modelId="{BC7A12BC-CA53-4F0B-A4EE-0627AB25B19A}" type="pres">
      <dgm:prSet presAssocID="{A05A1868-7A6C-4925-B5D8-D3D685F96E2E}" presName="sibTrans" presStyleLbl="sibTrans1D1" presStyleIdx="5" presStyleCnt="6"/>
      <dgm:spPr/>
    </dgm:pt>
  </dgm:ptLst>
  <dgm:cxnLst>
    <dgm:cxn modelId="{1ECDAAC7-F10D-4399-8CD0-1177B9B2BEE8}" type="presOf" srcId="{7DECFBB9-0AB1-48D3-A00C-B0F642933B10}" destId="{E86C6160-B9DF-47C5-8D16-D7ADA2FA08CD}" srcOrd="0" destOrd="0" presId="urn:microsoft.com/office/officeart/2005/8/layout/cycle6"/>
    <dgm:cxn modelId="{C5BE1759-80D1-4D84-AA88-0620F2F1AF6C}" srcId="{AFCE42A6-3D92-4483-93B0-93D1A7D32FBF}" destId="{AE6190C7-ED25-4FE2-9F59-0BDB2DB37DDD}" srcOrd="3" destOrd="0" parTransId="{D00B0399-9711-4DCF-9A58-CDDDAC725227}" sibTransId="{94402455-3EED-42AE-AE55-086B41AC7A29}"/>
    <dgm:cxn modelId="{E3E56091-8AAD-4931-A429-1BAF1082695C}" type="presOf" srcId="{D0ECD03F-239A-4035-B8FA-ACAAC7049DC0}" destId="{0063E0D2-0D8D-4EA2-88DE-7C666BAF0F98}" srcOrd="0" destOrd="0" presId="urn:microsoft.com/office/officeart/2005/8/layout/cycle6"/>
    <dgm:cxn modelId="{47539E8B-3E06-439D-ABE9-A066DAEC5560}" type="presOf" srcId="{A1684170-5AD7-46CA-9462-D526633DDECD}" destId="{33446BE0-DCD5-4D86-B6E4-F6FDAE43B350}" srcOrd="0" destOrd="0" presId="urn:microsoft.com/office/officeart/2005/8/layout/cycle6"/>
    <dgm:cxn modelId="{824313DA-C501-47C2-AEFE-30344673052B}" type="presOf" srcId="{A00686E3-D219-4E0F-A59A-0F10042721B2}" destId="{0472D59F-7B73-4722-9EDB-CBD7CB0A32D6}" srcOrd="0" destOrd="0" presId="urn:microsoft.com/office/officeart/2005/8/layout/cycle6"/>
    <dgm:cxn modelId="{D116B9ED-2F2E-4B39-8E99-CA7C040B85FE}" srcId="{AFCE42A6-3D92-4483-93B0-93D1A7D32FBF}" destId="{48F721B7-10FD-41B7-805F-88E63F7C494D}" srcOrd="0" destOrd="0" parTransId="{A291E4F2-FC28-4380-A601-EE71BE216FF2}" sibTransId="{A1684170-5AD7-46CA-9462-D526633DDECD}"/>
    <dgm:cxn modelId="{F7E90F73-9F0B-4436-B0D7-E1F438B96238}" type="presOf" srcId="{8D3A142B-8A8D-47F7-9CF2-6466C0A912AC}" destId="{3DDB18CD-9B8E-4919-ADBC-D42039201710}" srcOrd="0" destOrd="0" presId="urn:microsoft.com/office/officeart/2005/8/layout/cycle6"/>
    <dgm:cxn modelId="{A24C8A2B-0E1C-44AF-8D77-720F3F705D84}" type="presOf" srcId="{0FE6E279-2DAA-4C64-ABC8-63C91C4303A0}" destId="{F9FC1D3F-5AE8-4719-93AA-1919E71FB6B5}" srcOrd="0" destOrd="0" presId="urn:microsoft.com/office/officeart/2005/8/layout/cycle6"/>
    <dgm:cxn modelId="{CFD8B020-8751-4587-83C7-46A1ED74475F}" srcId="{AFCE42A6-3D92-4483-93B0-93D1A7D32FBF}" destId="{7DECFBB9-0AB1-48D3-A00C-B0F642933B10}" srcOrd="2" destOrd="0" parTransId="{3B233E52-C42A-496B-9023-EED7B8EEA6A7}" sibTransId="{AE6A5B13-4479-4837-8A38-A8E952F23D0A}"/>
    <dgm:cxn modelId="{82BDB499-3579-4FCC-A9E4-D8DB9B84DFD3}" srcId="{AFCE42A6-3D92-4483-93B0-93D1A7D32FBF}" destId="{A00686E3-D219-4E0F-A59A-0F10042721B2}" srcOrd="4" destOrd="0" parTransId="{67859E0C-99A7-4125-A60D-1094B11042A2}" sibTransId="{D0ECD03F-239A-4035-B8FA-ACAAC7049DC0}"/>
    <dgm:cxn modelId="{BE153A74-4FF9-40D1-9576-BAD24A09DB45}" type="presOf" srcId="{AE6A5B13-4479-4837-8A38-A8E952F23D0A}" destId="{AC9743AD-F083-4E39-80FB-8D42AB665060}" srcOrd="0" destOrd="0" presId="urn:microsoft.com/office/officeart/2005/8/layout/cycle6"/>
    <dgm:cxn modelId="{CC9F772A-D0BA-4C30-8BD7-C42FAC9F5C77}" type="presOf" srcId="{8836EED2-A595-4C18-A51D-62804E5B5B41}" destId="{100F8C9E-34ED-4506-8B1C-91EAED975051}" srcOrd="0" destOrd="0" presId="urn:microsoft.com/office/officeart/2005/8/layout/cycle6"/>
    <dgm:cxn modelId="{948AA790-CEF9-473A-9CCF-0A8053F6F51C}" type="presOf" srcId="{A05A1868-7A6C-4925-B5D8-D3D685F96E2E}" destId="{BC7A12BC-CA53-4F0B-A4EE-0627AB25B19A}" srcOrd="0" destOrd="0" presId="urn:microsoft.com/office/officeart/2005/8/layout/cycle6"/>
    <dgm:cxn modelId="{A9C5FE5F-09E2-4D6D-BAEF-46D65CCDEE96}" type="presOf" srcId="{48F721B7-10FD-41B7-805F-88E63F7C494D}" destId="{E2A01700-4CEE-4CA3-9654-75920E6BE28B}" srcOrd="0" destOrd="0" presId="urn:microsoft.com/office/officeart/2005/8/layout/cycle6"/>
    <dgm:cxn modelId="{D44C160A-5542-40D7-ACB5-2D03D7A09A8F}" srcId="{AFCE42A6-3D92-4483-93B0-93D1A7D32FBF}" destId="{8D3A142B-8A8D-47F7-9CF2-6466C0A912AC}" srcOrd="5" destOrd="0" parTransId="{8A3D1E2F-9957-4AAF-812F-DFAA9D0EE084}" sibTransId="{A05A1868-7A6C-4925-B5D8-D3D685F96E2E}"/>
    <dgm:cxn modelId="{FE5A6B7E-99A7-48F0-85DC-6EB0C5D55B3B}" type="presOf" srcId="{AE6190C7-ED25-4FE2-9F59-0BDB2DB37DDD}" destId="{A782A349-FB59-4BDF-B35D-B7EFC7EBF5CF}" srcOrd="0" destOrd="0" presId="urn:microsoft.com/office/officeart/2005/8/layout/cycle6"/>
    <dgm:cxn modelId="{17031A32-C68E-4B1A-9A67-8E96290AF1AB}" type="presOf" srcId="{94402455-3EED-42AE-AE55-086B41AC7A29}" destId="{D6CB89A9-B674-4868-B3BC-E51231DACBFC}" srcOrd="0" destOrd="0" presId="urn:microsoft.com/office/officeart/2005/8/layout/cycle6"/>
    <dgm:cxn modelId="{CB55CBA0-3823-4D1E-8BF4-C1E8DB121F23}" srcId="{AFCE42A6-3D92-4483-93B0-93D1A7D32FBF}" destId="{8836EED2-A595-4C18-A51D-62804E5B5B41}" srcOrd="1" destOrd="0" parTransId="{C52FBEDD-14B9-4AC9-860A-475A0184CE28}" sibTransId="{0FE6E279-2DAA-4C64-ABC8-63C91C4303A0}"/>
    <dgm:cxn modelId="{CF6B88CE-AA2A-4CE1-BFDA-0F80D75C237D}" type="presOf" srcId="{AFCE42A6-3D92-4483-93B0-93D1A7D32FBF}" destId="{70DF0A79-3DE8-41F5-A0C8-4B9EBB2BC1E3}" srcOrd="0" destOrd="0" presId="urn:microsoft.com/office/officeart/2005/8/layout/cycle6"/>
    <dgm:cxn modelId="{89C6FD5D-158F-4F9B-A198-4E47CDC666A6}" type="presParOf" srcId="{70DF0A79-3DE8-41F5-A0C8-4B9EBB2BC1E3}" destId="{E2A01700-4CEE-4CA3-9654-75920E6BE28B}" srcOrd="0" destOrd="0" presId="urn:microsoft.com/office/officeart/2005/8/layout/cycle6"/>
    <dgm:cxn modelId="{E9C2A186-D02E-41F1-A2ED-A31313D52B94}" type="presParOf" srcId="{70DF0A79-3DE8-41F5-A0C8-4B9EBB2BC1E3}" destId="{10ACECCA-25EF-46FE-BB2C-4B8D14E59A80}" srcOrd="1" destOrd="0" presId="urn:microsoft.com/office/officeart/2005/8/layout/cycle6"/>
    <dgm:cxn modelId="{C87F5644-A609-427D-9588-9E84AAD5D711}" type="presParOf" srcId="{70DF0A79-3DE8-41F5-A0C8-4B9EBB2BC1E3}" destId="{33446BE0-DCD5-4D86-B6E4-F6FDAE43B350}" srcOrd="2" destOrd="0" presId="urn:microsoft.com/office/officeart/2005/8/layout/cycle6"/>
    <dgm:cxn modelId="{ACDE370C-A1AA-482A-8505-4B502989F459}" type="presParOf" srcId="{70DF0A79-3DE8-41F5-A0C8-4B9EBB2BC1E3}" destId="{100F8C9E-34ED-4506-8B1C-91EAED975051}" srcOrd="3" destOrd="0" presId="urn:microsoft.com/office/officeart/2005/8/layout/cycle6"/>
    <dgm:cxn modelId="{1A4C54DC-92E7-4731-B361-F0CC1078506E}" type="presParOf" srcId="{70DF0A79-3DE8-41F5-A0C8-4B9EBB2BC1E3}" destId="{AF504185-E1E9-4CDD-80B3-33C179F29082}" srcOrd="4" destOrd="0" presId="urn:microsoft.com/office/officeart/2005/8/layout/cycle6"/>
    <dgm:cxn modelId="{75D56C26-1D76-4EC7-96CF-1BA02D7DEE62}" type="presParOf" srcId="{70DF0A79-3DE8-41F5-A0C8-4B9EBB2BC1E3}" destId="{F9FC1D3F-5AE8-4719-93AA-1919E71FB6B5}" srcOrd="5" destOrd="0" presId="urn:microsoft.com/office/officeart/2005/8/layout/cycle6"/>
    <dgm:cxn modelId="{9AECDF45-B0F5-4D9E-BC24-FDDD64C5F40D}" type="presParOf" srcId="{70DF0A79-3DE8-41F5-A0C8-4B9EBB2BC1E3}" destId="{E86C6160-B9DF-47C5-8D16-D7ADA2FA08CD}" srcOrd="6" destOrd="0" presId="urn:microsoft.com/office/officeart/2005/8/layout/cycle6"/>
    <dgm:cxn modelId="{EE300CC0-A966-4FFD-AAFC-8664751091B8}" type="presParOf" srcId="{70DF0A79-3DE8-41F5-A0C8-4B9EBB2BC1E3}" destId="{9E492B56-9798-47D3-85CD-4BAD0E6AF771}" srcOrd="7" destOrd="0" presId="urn:microsoft.com/office/officeart/2005/8/layout/cycle6"/>
    <dgm:cxn modelId="{8446171B-903B-4DC0-96A9-D0C3D3B800D5}" type="presParOf" srcId="{70DF0A79-3DE8-41F5-A0C8-4B9EBB2BC1E3}" destId="{AC9743AD-F083-4E39-80FB-8D42AB665060}" srcOrd="8" destOrd="0" presId="urn:microsoft.com/office/officeart/2005/8/layout/cycle6"/>
    <dgm:cxn modelId="{D8289E54-20EF-4539-ACB3-B448E191F39C}" type="presParOf" srcId="{70DF0A79-3DE8-41F5-A0C8-4B9EBB2BC1E3}" destId="{A782A349-FB59-4BDF-B35D-B7EFC7EBF5CF}" srcOrd="9" destOrd="0" presId="urn:microsoft.com/office/officeart/2005/8/layout/cycle6"/>
    <dgm:cxn modelId="{6E715E57-EF68-4D94-9995-93E7CEEEF08B}" type="presParOf" srcId="{70DF0A79-3DE8-41F5-A0C8-4B9EBB2BC1E3}" destId="{6D1EB3F0-0379-48DE-A0EC-6E80A8954B7F}" srcOrd="10" destOrd="0" presId="urn:microsoft.com/office/officeart/2005/8/layout/cycle6"/>
    <dgm:cxn modelId="{6DF82E9A-A238-4101-9E17-5FA42ECEFBE1}" type="presParOf" srcId="{70DF0A79-3DE8-41F5-A0C8-4B9EBB2BC1E3}" destId="{D6CB89A9-B674-4868-B3BC-E51231DACBFC}" srcOrd="11" destOrd="0" presId="urn:microsoft.com/office/officeart/2005/8/layout/cycle6"/>
    <dgm:cxn modelId="{FE6FCA48-7139-46A2-8734-ADA8BC493B12}" type="presParOf" srcId="{70DF0A79-3DE8-41F5-A0C8-4B9EBB2BC1E3}" destId="{0472D59F-7B73-4722-9EDB-CBD7CB0A32D6}" srcOrd="12" destOrd="0" presId="urn:microsoft.com/office/officeart/2005/8/layout/cycle6"/>
    <dgm:cxn modelId="{52657635-C721-40C7-B113-B2E4E0CD390E}" type="presParOf" srcId="{70DF0A79-3DE8-41F5-A0C8-4B9EBB2BC1E3}" destId="{B4D02963-ED71-4BCA-8259-D4BDE399016B}" srcOrd="13" destOrd="0" presId="urn:microsoft.com/office/officeart/2005/8/layout/cycle6"/>
    <dgm:cxn modelId="{F9264CFF-1980-4C13-B427-6033C5156E04}" type="presParOf" srcId="{70DF0A79-3DE8-41F5-A0C8-4B9EBB2BC1E3}" destId="{0063E0D2-0D8D-4EA2-88DE-7C666BAF0F98}" srcOrd="14" destOrd="0" presId="urn:microsoft.com/office/officeart/2005/8/layout/cycle6"/>
    <dgm:cxn modelId="{71B6004A-BD8D-40F7-B713-DC715A13803D}" type="presParOf" srcId="{70DF0A79-3DE8-41F5-A0C8-4B9EBB2BC1E3}" destId="{3DDB18CD-9B8E-4919-ADBC-D42039201710}" srcOrd="15" destOrd="0" presId="urn:microsoft.com/office/officeart/2005/8/layout/cycle6"/>
    <dgm:cxn modelId="{F027AC6D-84CE-4680-82F6-96F2949D8CFD}" type="presParOf" srcId="{70DF0A79-3DE8-41F5-A0C8-4B9EBB2BC1E3}" destId="{E78CEB55-CF3E-4982-AE8E-26CD691663AE}" srcOrd="16" destOrd="0" presId="urn:microsoft.com/office/officeart/2005/8/layout/cycle6"/>
    <dgm:cxn modelId="{7F38C6CD-6348-4166-A6C8-95D826C61A36}" type="presParOf" srcId="{70DF0A79-3DE8-41F5-A0C8-4B9EBB2BC1E3}" destId="{BC7A12BC-CA53-4F0B-A4EE-0627AB25B19A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A01700-4CEE-4CA3-9654-75920E6BE28B}">
      <dsp:nvSpPr>
        <dsp:cNvPr id="0" name=""/>
        <dsp:cNvSpPr/>
      </dsp:nvSpPr>
      <dsp:spPr>
        <a:xfrm>
          <a:off x="3226713" y="-4024"/>
          <a:ext cx="2220331" cy="132430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2">
                  <a:lumMod val="75000"/>
                </a:schemeClr>
              </a:solidFill>
            </a:rPr>
            <a:t>АТЕРОСКЛЕРОЗ</a:t>
          </a:r>
          <a:endParaRPr lang="ru-RU" sz="19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226713" y="-4024"/>
        <a:ext cx="2220331" cy="1324308"/>
      </dsp:txXfrm>
    </dsp:sp>
    <dsp:sp modelId="{33446BE0-DCD5-4D86-B6E4-F6FDAE43B350}">
      <dsp:nvSpPr>
        <dsp:cNvPr id="0" name=""/>
        <dsp:cNvSpPr/>
      </dsp:nvSpPr>
      <dsp:spPr>
        <a:xfrm>
          <a:off x="3236290" y="812139"/>
          <a:ext cx="5468277" cy="5468277"/>
        </a:xfrm>
        <a:custGeom>
          <a:avLst/>
          <a:gdLst/>
          <a:ahLst/>
          <a:cxnLst/>
          <a:rect l="0" t="0" r="0" b="0"/>
          <a:pathLst>
            <a:path>
              <a:moveTo>
                <a:pt x="2221891" y="48413"/>
              </a:moveTo>
              <a:arcTo wR="2734138" hR="2734138" stAng="15552102" swAng="1408043"/>
            </a:path>
          </a:pathLst>
        </a:custGeom>
        <a:noFill/>
        <a:ln w="38100" cap="rnd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100F8C9E-34ED-4506-8B1C-91EAED975051}">
      <dsp:nvSpPr>
        <dsp:cNvPr id="0" name=""/>
        <dsp:cNvSpPr/>
      </dsp:nvSpPr>
      <dsp:spPr>
        <a:xfrm>
          <a:off x="5605890" y="881218"/>
          <a:ext cx="3298537" cy="1712801"/>
        </a:xfrm>
        <a:prstGeom prst="roundRect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2">
                  <a:lumMod val="75000"/>
                </a:schemeClr>
              </a:solidFill>
            </a:rPr>
            <a:t>В ПРОЦЕССЕ ВЫЗДОРОВЛЕНИЯ ПОСЛЕ ИНФЕКЦИОННЫХ И ПРОСТУДНЫХ ЗАБОЛЕВАНИЯХ</a:t>
          </a:r>
          <a:endParaRPr lang="ru-RU" sz="19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5605890" y="881218"/>
        <a:ext cx="3298537" cy="1712801"/>
      </dsp:txXfrm>
    </dsp:sp>
    <dsp:sp modelId="{F9FC1D3F-5AE8-4719-93AA-1919E71FB6B5}">
      <dsp:nvSpPr>
        <dsp:cNvPr id="0" name=""/>
        <dsp:cNvSpPr/>
      </dsp:nvSpPr>
      <dsp:spPr>
        <a:xfrm>
          <a:off x="2352133" y="-1279985"/>
          <a:ext cx="5468277" cy="5468277"/>
        </a:xfrm>
        <a:custGeom>
          <a:avLst/>
          <a:gdLst/>
          <a:ahLst/>
          <a:cxnLst/>
          <a:rect l="0" t="0" r="0" b="0"/>
          <a:pathLst>
            <a:path>
              <a:moveTo>
                <a:pt x="5217286" y="3878468"/>
              </a:moveTo>
              <a:arcTo wR="2734138" hR="2734138" stAng="1484524" swAng="606133"/>
            </a:path>
          </a:pathLst>
        </a:custGeom>
        <a:noFill/>
        <a:ln w="9525" cap="rnd" cmpd="sng" algn="ctr">
          <a:noFill/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6C6160-B9DF-47C5-8D16-D7ADA2FA08CD}">
      <dsp:nvSpPr>
        <dsp:cNvPr id="0" name=""/>
        <dsp:cNvSpPr/>
      </dsp:nvSpPr>
      <dsp:spPr>
        <a:xfrm>
          <a:off x="5721032" y="3020326"/>
          <a:ext cx="3044130" cy="1968028"/>
        </a:xfrm>
        <a:prstGeom prst="roundRect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2">
                  <a:lumMod val="75000"/>
                </a:schemeClr>
              </a:solidFill>
            </a:rPr>
            <a:t>РЕЦЕДИВОВ ЯЗВЕННОЙ БОЛЕЗНИ ЖЕЛУДКА И 12-ПЕРСНОЙ КИШКИ</a:t>
          </a:r>
          <a:endParaRPr lang="ru-RU" sz="19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5721032" y="3020326"/>
        <a:ext cx="3044130" cy="1968028"/>
      </dsp:txXfrm>
    </dsp:sp>
    <dsp:sp modelId="{AC9743AD-F083-4E39-80FB-8D42AB665060}">
      <dsp:nvSpPr>
        <dsp:cNvPr id="0" name=""/>
        <dsp:cNvSpPr/>
      </dsp:nvSpPr>
      <dsp:spPr>
        <a:xfrm>
          <a:off x="2740528" y="-151303"/>
          <a:ext cx="5468277" cy="5468277"/>
        </a:xfrm>
        <a:custGeom>
          <a:avLst/>
          <a:gdLst/>
          <a:ahLst/>
          <a:cxnLst/>
          <a:rect l="0" t="0" r="0" b="0"/>
          <a:pathLst>
            <a:path>
              <a:moveTo>
                <a:pt x="4025451" y="5144123"/>
              </a:moveTo>
              <a:arcTo wR="2734138" hR="2734138" stAng="3709009" swAng="1167219"/>
            </a:path>
          </a:pathLst>
        </a:custGeom>
        <a:noFill/>
        <a:ln w="9525" cap="rnd" cmpd="sng" algn="ctr">
          <a:noFill/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82A349-FB59-4BDF-B35D-B7EFC7EBF5CF}">
      <dsp:nvSpPr>
        <dsp:cNvPr id="0" name=""/>
        <dsp:cNvSpPr/>
      </dsp:nvSpPr>
      <dsp:spPr>
        <a:xfrm>
          <a:off x="2668408" y="4992719"/>
          <a:ext cx="3211901" cy="1512158"/>
        </a:xfrm>
        <a:prstGeom prst="roundRect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2">
                  <a:lumMod val="75000"/>
                </a:schemeClr>
              </a:solidFill>
            </a:rPr>
            <a:t>ФУНКЦИОНАЛЬНЫХ РАСТРОЙСТВ ЦЕНТРАЛЬНОЙ НЕНРВНОЙ СИСТЕМЫ</a:t>
          </a:r>
          <a:endParaRPr lang="ru-RU" sz="19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668408" y="4992719"/>
        <a:ext cx="3211901" cy="1512158"/>
      </dsp:txXfrm>
    </dsp:sp>
    <dsp:sp modelId="{D6CB89A9-B674-4868-B3BC-E51231DACBFC}">
      <dsp:nvSpPr>
        <dsp:cNvPr id="0" name=""/>
        <dsp:cNvSpPr/>
      </dsp:nvSpPr>
      <dsp:spPr>
        <a:xfrm>
          <a:off x="92910" y="-441824"/>
          <a:ext cx="5468277" cy="5468277"/>
        </a:xfrm>
        <a:custGeom>
          <a:avLst/>
          <a:gdLst/>
          <a:ahLst/>
          <a:cxnLst/>
          <a:rect l="0" t="0" r="0" b="0"/>
          <a:pathLst>
            <a:path>
              <a:moveTo>
                <a:pt x="2565799" y="5463090"/>
              </a:moveTo>
              <a:arcTo wR="2734138" hR="2734138" stAng="5611794" swAng="1203785"/>
            </a:path>
          </a:pathLst>
        </a:custGeom>
        <a:noFill/>
        <a:ln w="9525" cap="rnd" cmpd="sng" algn="ctr">
          <a:noFill/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72D59F-7B73-4722-9EDB-CBD7CB0A32D6}">
      <dsp:nvSpPr>
        <dsp:cNvPr id="0" name=""/>
        <dsp:cNvSpPr/>
      </dsp:nvSpPr>
      <dsp:spPr>
        <a:xfrm>
          <a:off x="61333" y="3075040"/>
          <a:ext cx="2668333" cy="1718965"/>
        </a:xfrm>
        <a:prstGeom prst="roundRect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2">
                  <a:lumMod val="75000"/>
                </a:schemeClr>
              </a:solidFill>
            </a:rPr>
            <a:t>НОРМАЛИЗАЦИИ ФУНКЦИИ ЩИТОВИДНОЙ ЖЕЛЕЗЫ И ПОЛОВЫХ ЖЕЛЕЗ</a:t>
          </a:r>
          <a:endParaRPr lang="ru-RU" sz="19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61333" y="3075040"/>
        <a:ext cx="2668333" cy="1718965"/>
      </dsp:txXfrm>
    </dsp:sp>
    <dsp:sp modelId="{0063E0D2-0D8D-4EA2-88DE-7C666BAF0F98}">
      <dsp:nvSpPr>
        <dsp:cNvPr id="0" name=""/>
        <dsp:cNvSpPr/>
      </dsp:nvSpPr>
      <dsp:spPr>
        <a:xfrm>
          <a:off x="1285655" y="-144488"/>
          <a:ext cx="5468277" cy="5468277"/>
        </a:xfrm>
        <a:custGeom>
          <a:avLst/>
          <a:gdLst/>
          <a:ahLst/>
          <a:cxnLst/>
          <a:rect l="0" t="0" r="0" b="0"/>
          <a:pathLst>
            <a:path>
              <a:moveTo>
                <a:pt x="42966" y="3216947"/>
              </a:moveTo>
              <a:arcTo wR="2734138" hR="2734138" stAng="10189745" swAng="323306"/>
            </a:path>
          </a:pathLst>
        </a:custGeom>
        <a:noFill/>
        <a:ln w="9525" cap="rnd" cmpd="sng" algn="ctr">
          <a:noFill/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DB18CD-9B8E-4919-ADBC-D42039201710}">
      <dsp:nvSpPr>
        <dsp:cNvPr id="0" name=""/>
        <dsp:cNvSpPr/>
      </dsp:nvSpPr>
      <dsp:spPr>
        <a:xfrm>
          <a:off x="276499" y="714857"/>
          <a:ext cx="2730269" cy="2100133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2">
                  <a:lumMod val="75000"/>
                </a:schemeClr>
              </a:solidFill>
            </a:rPr>
            <a:t>ПРЕДУПРЕЖДЕНИЕ ПРЕЖДЕВРЕМЕННОГО СТАРЕНИЯ</a:t>
          </a:r>
          <a:endParaRPr lang="ru-RU" sz="19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76499" y="714857"/>
        <a:ext cx="2730269" cy="2100133"/>
      </dsp:txXfrm>
    </dsp:sp>
    <dsp:sp modelId="{BC7A12BC-CA53-4F0B-A4EE-0627AB25B19A}">
      <dsp:nvSpPr>
        <dsp:cNvPr id="0" name=""/>
        <dsp:cNvSpPr/>
      </dsp:nvSpPr>
      <dsp:spPr>
        <a:xfrm>
          <a:off x="-739557" y="656833"/>
          <a:ext cx="5468277" cy="5468277"/>
        </a:xfrm>
        <a:custGeom>
          <a:avLst/>
          <a:gdLst/>
          <a:ahLst/>
          <a:cxnLst/>
          <a:rect l="0" t="0" r="0" b="0"/>
          <a:pathLst>
            <a:path>
              <a:moveTo>
                <a:pt x="3301394" y="59491"/>
              </a:moveTo>
              <a:arcTo wR="2734138" hR="2734138" stAng="16918453" swAng="879710"/>
            </a:path>
          </a:pathLst>
        </a:custGeom>
        <a:noFill/>
        <a:ln w="9525" cap="rnd" cmpd="sng" algn="ctr">
          <a:noFill/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5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29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0.jpeg"/><Relationship Id="rId7" Type="http://schemas.openxmlformats.org/officeDocument/2006/relationships/diagramData" Target="../diagrams/data1.xml"/><Relationship Id="rId12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microsoft.com/office/2007/relationships/diagramDrawing" Target="../diagrams/drawing1.xml"/><Relationship Id="rId5" Type="http://schemas.openxmlformats.org/officeDocument/2006/relationships/image" Target="../media/image12.jpeg"/><Relationship Id="rId10" Type="http://schemas.openxmlformats.org/officeDocument/2006/relationships/diagramColors" Target="../diagrams/colors1.xml"/><Relationship Id="rId4" Type="http://schemas.openxmlformats.org/officeDocument/2006/relationships/image" Target="../media/image11.jpeg"/><Relationship Id="rId9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&amp;Kcy;&amp;acy;&amp;rcy;&amp;tcy;&amp;icy;&amp;ncy;&amp;acy;/&amp;Pcy;&amp;lcy;&amp;acy;&amp;kcy;&amp;acy;&amp;tcy; &amp;scy;&amp;chcy;&amp;acy;&amp;scy;&amp;tcy;&amp;lcy;&amp;icy;&amp;vcy;&amp;acy;&amp;yacy; &amp;scy;&amp;iecy;&amp;mcy;&amp;softcy;&amp;yacy; - &amp;zcy;&amp;ucy;&amp;bcy;&amp;ncy;&amp;ocy;&amp;jcy; * PIXERS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509519"/>
            <a:ext cx="6096000" cy="43484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7400" y="762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Международное Философско-оздоровительное Движение </a:t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«СЧАСТЬЕ ЖИЗНИ»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971800"/>
            <a:ext cx="4800600" cy="1905000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Программы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очищения организма, оздоровления и омоложения</a:t>
            </a:r>
          </a:p>
          <a:p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&amp;Zcy;&amp;ncy;&amp;acy;&amp;kcy;&amp;ocy;&amp;mcy;&amp;scy;&amp;tcy;&amp;vcy;&amp;ocy; &amp;scy; &amp;kcy;&amp;ocy;&amp;mcy;&amp;pcy;&amp;acy;&amp;ncy;&amp;icy;&amp;iecy;&amp;jcy; &amp;Mcy;&amp;Fcy;&amp;Ocy;&amp;Dcy; &quot;&amp;scy;&amp;chcy;&amp;acy;&amp;scy;&amp;tcy;&amp;softcy;&amp;iecy; &amp;zhcy;&amp;icy;&amp;zcy;&amp;ncy;&amp;icy;&quot;.. . &amp;Vcy;&amp;icy;&amp;dcy;&amp;iecy;&amp;ocy;&amp;gcy;&amp;acy;&amp;lcy;&amp;iecy;&amp;rcy;&amp;iecy;&amp;yacy; &amp;kcy;&amp;ocy;&amp;mcy;&amp;pcy;&amp;acy;&amp;ncy;&amp;icy;&amp;icy; &amp;Icy;&amp;ncy;&amp;tcy;&amp;iecy;&amp;rcy;&amp;ncy;&amp;iecy;&amp;tcy; &amp;mcy;&amp;acy;&amp;gcy;&amp;acy;&amp;zcy;&amp;icy;&amp;ncy; &quot;&amp;Vcy;&amp;acy;&amp;shcy;&amp;iecy; &amp;Zcy;&amp;dcy;&amp;ocy;&amp;rcy;&amp;ocy;&amp;vcy;&amp;softcy;&amp;iecy;&quot;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5176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u="sng" dirty="0" smtClean="0">
                <a:solidFill>
                  <a:schemeClr val="accent2">
                    <a:lumMod val="75000"/>
                  </a:schemeClr>
                </a:solidFill>
              </a:rPr>
              <a:t>Нормализация гормонального фона и коррекция иммунного статуса женщины</a:t>
            </a:r>
            <a:br>
              <a:rPr lang="ru-RU" sz="2800" b="1" i="1" u="sng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2800" b="1" i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2530" name="Picture 2" descr="http://www.fodsg.ru/files/products/big/006-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28956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048000" y="1295400"/>
            <a:ext cx="5867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Показания: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Нормализация женского гормонального баланса и обмена веществ, эмоциональная стабильность, облегчение критических дней, регуляция деятельности ЖКТ.</a:t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Состав: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Ламинария, фукус, корневища дягиля лекарственного, крапива двудомная, ромашка аптечная, исландский мох, корень солодки, пастушья сумка, шишки хмеля обыкновенного, трава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репешка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обыкновенного, экстракт травы овса, плоды шиповника.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2" name="Picture 4" descr="&amp;Mcy;&amp;ocy;&amp;rcy;&amp;scy;&amp;kcy;&amp;icy;&amp;iecy; &amp;vcy;&amp;ocy;&amp;dcy;&amp;ocy;&amp;rcy;&amp;ocy;&amp;scy;&amp;lcy;&amp;icy;, &amp;lcy;&amp;acy;&amp;mcy;&amp;icy;&amp;ncy;&amp;acy;&amp;rcy;&amp;icy;&amp;yacy; &amp;scy;&amp;acy;&amp;khcy;&amp;acy;&amp;rcy;&amp;icy;&amp;scy;&amp;tcy;&amp;acy;&amp;yacy; &amp;pcy;&amp;ocy;&amp;lcy;&amp;iecy;&amp;zcy;&amp;ncy;&amp;ycy;&amp;iecy; &amp;scy;&amp;vcy;&amp;ocy;&amp;jcy;&amp;scy;&amp;tcy;&amp;vcy;&amp;acy;, &amp;vcy;&amp;ycy;&amp;vcy;&amp;ocy;&amp;dcy; &amp;tcy;&amp;yacy;&amp;zhcy;&amp;iecy;&amp;lcy;&amp;ycy;&amp;khcy; &amp;mcy;&amp;iecy;&amp;tcy;&amp;acy;&amp;lcy;&amp;ocy;&amp;vcy; &amp;icy; &amp;rcy;&amp;acy;&amp;dcy;&amp;icy;&amp;ocy;&amp;ncy;&amp;ucy;&amp;kcy;&amp;lcy;&amp;icy;&amp;dcy;&amp;ocy;&amp;vcy; &amp;kcy;&amp;ocy;&amp;ncy;&amp;tscy;&amp;icy;&amp;rcy;&amp;ocy;&amp;gcy;&amp;iecy;&amp;ncy;&amp;ocy;&amp;vcy;, &amp;rcy;&amp;acy;&amp;dcy;&amp;icy;&amp;ocy;&amp;pcy;&amp;rcy;&amp;ocy;&amp;tcy;&amp;iecy;&amp;kcy;&amp;tcy;&amp;ocy;&amp;rcy;&amp;ncy;&amp;ycy;&amp;ie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800600"/>
            <a:ext cx="3505200" cy="1695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4" name="Picture 6" descr="&amp;Scy;&amp;pcy;&amp;icy;&amp;scy;&amp;ocy;&amp;kcy; &amp;ocy;&amp;scy;&amp;ncy;&amp;ocy;&amp;vcy;&amp;ncy;&amp;ycy;&amp;khcy; &amp;kcy;&amp;ocy;&amp;mcy;&amp;pcy;&amp;ocy;&amp;ncy;&amp;iecy;&amp;ncy;&amp;tcy;&amp;ocy;&amp;v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4648200"/>
            <a:ext cx="2647293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6" name="Picture 8" descr="&amp;Icy;&amp;scy;&amp;lcy;&amp;acy;&amp;ncy;&amp;dcy;&amp;scy;&amp;kcy;&amp;icy;&amp;jcy; &amp;mcy;&amp;ocy;&amp;khcy; - &amp;ocy;&amp;pcy;&amp;icy;&amp;scy;&amp;acy;&amp;ncy;&amp;icy;&amp;iecy;, &amp;scy;&amp;vcy;&amp;ocy;&amp;jcy;&amp;scy;&amp;tcy;&amp;vcy;&amp;acy;, &amp;pcy;&amp;rcy;&amp;ocy;&amp;tcy;&amp;icy;&amp;vcy;&amp;ocy;&amp;pcy;&amp;ocy;&amp;kcy;&amp;acy;&amp;zcy;&amp;acy;&amp;ncy;&amp;icy;&amp;yacy;, &amp;fcy;&amp;ocy;&amp;tcy;&amp;ocy;. . &amp;Gcy;&amp;ocy;&amp;tcy;&amp;ocy;&amp;vcy;&amp;ycy;&amp;iecy; &amp;ocy;&amp;tcy;&amp;vcy;&amp;iecy;&amp;tcy;&amp;y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3962400"/>
            <a:ext cx="28956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b="1" dirty="0" smtClean="0"/>
              <a:t>«</a:t>
            </a:r>
            <a:r>
              <a:rPr lang="ru-RU" b="1" dirty="0" err="1" smtClean="0"/>
              <a:t>Фемина</a:t>
            </a:r>
            <a:r>
              <a:rPr lang="ru-RU" b="1" dirty="0" smtClean="0"/>
              <a:t> </a:t>
            </a:r>
            <a:r>
              <a:rPr lang="ru-RU" b="1" dirty="0" err="1" smtClean="0"/>
              <a:t>Альга</a:t>
            </a:r>
            <a:r>
              <a:rPr lang="ru-RU" b="1" dirty="0" smtClean="0"/>
              <a:t> »</a:t>
            </a:r>
            <a:endParaRPr lang="ru-RU" b="1" dirty="0"/>
          </a:p>
        </p:txBody>
      </p:sp>
      <p:pic>
        <p:nvPicPr>
          <p:cNvPr id="23554" name="Picture 2" descr="&amp;Pcy;&amp;iecy;&amp;rcy;&amp;icy;&amp;ocy;&amp;dcy; &amp;kcy;&amp;lcy;&amp;icy;&amp;mcy;&amp;acy;&amp;kcy;&amp;scy;&amp;acy;: &amp;vcy;&amp;ycy;&amp;zhcy;&amp;icy;&amp;tcy;&amp;softcy; &amp;icy;&amp;lcy;&amp;icy; &amp;pcy;&amp;rcy;&amp;ocy;&amp;zhcy;&amp;icy;&amp;tcy;&amp;softcy; &amp;scy; &amp;ucy;&amp;dcy;&amp;ocy;&amp;vcy;&amp;ocy;&amp;lcy;&amp;softcy;&amp;scy;&amp;tcy;&amp;vcy;&amp;icy;&amp;iecy;&amp;mcy;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90600"/>
            <a:ext cx="2438400" cy="301474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00400" y="990600"/>
            <a:ext cx="5638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Показания: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регулирует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функцию щитовидной железы и гормональный баланс женщин зрелого возраста. Поддерживает женщин в период менопаузы, улучшает обменные процессы, способствует нормализации веса. Также оказывает успокаивающее действие, нормализует сон.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00400" y="2743200"/>
            <a:ext cx="5486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Состав: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слоевища ламинарии сахаристой и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пальчаторассечённой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слоевища фукуса, раковины мидий, плоды шиповника, трава пустырника, кукурузные рыльца,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сенна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листья малины, фенхель, лабазник, листья толокнянки,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фолиевая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кислота. 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6" name="Picture 4" descr="&amp;Scy;&amp;iecy;&amp;kcy;&amp;rcy;&amp;iecy;&amp;tcy;&amp;ycy; &amp;pcy;&amp;rcy;&amp;icy;&amp;gcy;&amp;ocy;&amp;tcy;&amp;ocy;&amp;vcy;&amp;lcy;&amp;iecy;&amp;ncy;&amp;icy;&amp;yacy; &amp;mcy;&amp;icy;&amp;dcy;&amp;icy;&amp;j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90999"/>
            <a:ext cx="2667000" cy="2667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8" descr="&amp;Zcy;&amp;ncy;&amp;acy;&amp;chcy;&amp;iecy;&amp;ncy;&amp;icy;&amp;iecy; &amp;icy; &amp;tcy;&amp;ocy;&amp;lcy;&amp;kcy;&amp;ocy;&amp;vcy;&amp;acy;&amp;ncy;&amp;icy;&amp;iecy; &amp;scy;&amp;lcy;&amp;ocy;&amp;vcy;&amp;acy; &amp;Fcy;&amp;Ucy;&amp;Kcy;&amp;Ucy;&amp;S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4267200"/>
            <a:ext cx="1691268" cy="1432686"/>
          </a:xfrm>
          <a:prstGeom prst="rect">
            <a:avLst/>
          </a:prstGeom>
          <a:noFill/>
        </p:spPr>
      </p:pic>
      <p:pic>
        <p:nvPicPr>
          <p:cNvPr id="9" name="Picture 4" descr="&amp;Mcy;&amp;ocy;&amp;rcy;&amp;scy;&amp;kcy;&amp;icy;&amp;iecy; &amp;vcy;&amp;ocy;&amp;dcy;&amp;ocy;&amp;rcy;&amp;ocy;&amp;scy;&amp;lcy;&amp;icy;, &amp;lcy;&amp;acy;&amp;mcy;&amp;icy;&amp;ncy;&amp;acy;&amp;rcy;&amp;icy;&amp;yacy; &amp;scy;&amp;acy;&amp;khcy;&amp;acy;&amp;rcy;&amp;icy;&amp;scy;&amp;tcy;&amp;acy;&amp;yacy; &amp;pcy;&amp;ocy;&amp;lcy;&amp;iecy;&amp;zcy;&amp;ncy;&amp;ycy;&amp;iecy; &amp;scy;&amp;vcy;&amp;ocy;&amp;jcy;&amp;scy;&amp;tcy;&amp;vcy;&amp;acy;, &amp;vcy;&amp;ycy;&amp;vcy;&amp;ocy;&amp;dcy; &amp;tcy;&amp;yacy;&amp;zhcy;&amp;iecy;&amp;lcy;&amp;ycy;&amp;khcy; &amp;mcy;&amp;iecy;&amp;tcy;&amp;acy;&amp;lcy;&amp;ocy;&amp;vcy; &amp;icy; &amp;rcy;&amp;acy;&amp;dcy;&amp;icy;&amp;ocy;&amp;ncy;&amp;ucy;&amp;kcy;&amp;lcy;&amp;icy;&amp;dcy;&amp;ocy;&amp;vcy; &amp;kcy;&amp;ocy;&amp;ncy;&amp;tscy;&amp;icy;&amp;rcy;&amp;ocy;&amp;gcy;&amp;iecy;&amp;ncy;&amp;ocy;&amp;vcy;, &amp;rcy;&amp;acy;&amp;dcy;&amp;icy;&amp;ocy;&amp;pcy;&amp;rcy;&amp;ocy;&amp;tcy;&amp;iecy;&amp;kcy;&amp;tcy;&amp;ocy;&amp;rcy;&amp;ncy;&amp;ycy;&amp;ie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5334000"/>
            <a:ext cx="2590800" cy="1253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8" name="Picture 6" descr="&amp;Kcy;&amp;acy;&amp;tcy;&amp;acy;&amp;lcy;&amp;ocy;&amp;gcy; &quot; &amp;Lcy; &quot; &amp;Scy;&amp;tcy;&amp;rcy;&amp;acy;&amp;ncy;&amp;icy;&amp;tscy;&amp;acy; 3 &quot; &amp;Vcy;&amp;kcy;&amp;ucy;&amp;scy;&amp;ncy;&amp;ycy;&amp;iecy; &amp;rcy;&amp;iecy;&amp;tscy;&amp;iecy;&amp;pcy;&amp;tcy;&amp;ycy; &amp;rcy;&amp;acy;&amp;zcy;&amp;ncy;&amp;ocy;&amp;ocy;&amp;bcy;&amp;rcy;&amp;acy;&amp;zcy;&amp;ncy;&amp;ycy;&amp;khcy; &amp;bcy;&amp;lcy;&amp;yucy;…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4114800"/>
            <a:ext cx="219075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60" name="Picture 8" descr="&amp;Kcy;&amp;rcy;&amp;acy;&amp;scy;&amp;icy;&amp;vcy;&amp;ycy;&amp;iecy; &amp;tscy;&amp;vcy;&amp;iecy;&amp;tcy;&amp;ycy; &amp;ncy;&amp;acy; &amp;dcy;&amp;acy;&amp;chcy;&amp;iecy; -&amp;pcy;&amp;ocy;&amp;dcy;&amp;rcy;&amp;ocy;&amp;bcy;&amp;ncy;&amp;ocy; &amp;ocy; &amp;pcy;&amp;ocy;&amp;scy;&amp;acy;&amp;dcy;&amp;kcy;&amp;iecy; &amp;icy; &amp;ucy;&amp;khcy;&amp;ocy;&amp;dcy;&amp;iecy;: &amp;Lcy;&amp;acy;&amp;bcy;&amp;acy;&amp;zcy;&amp;ncy;&amp;icy;&amp;kcy;, &amp;tcy;&amp;acy;&amp;vcy;&amp;ocy;&amp;lcy;&amp;gcy;&amp;acy; (home.nature.cvetysadovye) : &amp;Rcy;&amp;acy;&amp;scy;&amp;scy;&amp;ycy;&amp;lcy;&amp;kcy;&amp;acy; : Subscribe.Ru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68407" y="4800600"/>
            <a:ext cx="2575593" cy="1895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Альга</a:t>
            </a:r>
            <a:r>
              <a:rPr lang="ru-RU" dirty="0" smtClean="0"/>
              <a:t> Омега-3 плюс »</a:t>
            </a:r>
            <a:endParaRPr lang="ru-RU" dirty="0"/>
          </a:p>
        </p:txBody>
      </p:sp>
      <p:pic>
        <p:nvPicPr>
          <p:cNvPr id="24578" name="Picture 2" descr="http://www.fodsg.ru/files/products/big/006-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2514600" cy="28575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4600" y="1295400"/>
            <a:ext cx="6629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Показания: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Комплекс для профилактики атеросклероза. Используется для профилактики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сердечно-сосудистых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заболеваний, улучшает эластичность сосудистых стенок, нормализует артериальное давление.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Состав: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Масляный экстракт бурых водорослей, рыбий жир.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80" name="Picture 4" descr="Agel UMI - &amp;ncy;&amp;acy;&amp;tcy;&amp;ucy;&amp;rcy;&amp;acy;&amp;lcy;&amp;softcy;&amp;ncy;&amp;ycy;&amp;iecy; &amp;pcy;&amp;icy;&amp;shchcy;&amp;iecy;&amp;vcy;&amp;ycy;&amp;iecy; &amp;dcy;&amp;ocy;&amp;bcy;&amp;acy;&amp;vcy;&amp;kcy;&amp;icy; &amp;vcy; &amp;vcy;&amp;icy;&amp;dcy;&amp;iecy; &amp;gcy;&amp;iecy;&amp;lcy;&amp;iecy;&amp;jcy;. . &amp;Pcy;&amp;rcy;&amp;ocy;&amp;icy;&amp;zcy;&amp;vcy;&amp;ocy;&amp;dcy;&amp;scy;&amp;tcy;&amp;vcy;&amp;ocy; Agel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114800"/>
            <a:ext cx="3352800" cy="2521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2" name="Picture 6" descr="&amp;Rcy;&amp;ycy;&amp;bcy;&amp;icy;&amp;jcy; &amp;zhcy;&amp;icy;&amp;rcy; - &amp;pcy;&amp;ocy;&amp;lcy;&amp;softcy;&amp;zcy;&amp;acy; &amp;icy; &amp;vcy;&amp;rcy;&amp;iecy;&amp;dcy;, &amp;scy;&amp;vcy;&amp;ocy;&amp;jcy;&amp;scy;&amp;tcy;&amp;vcy;&amp;acy; &amp;rcy;&amp;ycy;&amp;bcy;&amp;softcy;&amp;iecy;&amp;gcy;&amp;ocy; &amp;zhcy;&amp;icy;&amp;rcy;&amp;acy;: &amp;dcy;&amp;lcy;&amp;yacy; &amp;chcy;&amp;iecy;&amp;gcy;&amp;ocy; &amp;ncy;&amp;ucy;&amp;zhcy;&amp;iecy;&amp;ncy; &amp;rcy;&amp;ycy;&amp;bcy;&amp;icy;&amp;jcy; &amp;zhcy;&amp;icy;&amp;r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810000"/>
            <a:ext cx="3505200" cy="2615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Альга</a:t>
            </a:r>
            <a:r>
              <a:rPr lang="ru-RU" dirty="0" smtClean="0"/>
              <a:t> </a:t>
            </a:r>
            <a:r>
              <a:rPr lang="ru-RU" dirty="0" err="1" smtClean="0"/>
              <a:t>Валидис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25602" name="Picture 2" descr="http://www.fodsg.ru/files/products/big/006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320040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657600" y="121920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Показания: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Комплекс для стимуляции иммунной системы с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эхинацеей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Состав: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Трава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эхинацеи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пурпурной, листья мяты перечной, слоевища фукуса пузырчатого, аскорбиновая кислота, корни девясила высокого,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корень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солодки голой.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4" name="Picture 4" descr="&amp;Ocy; &amp;Scy;&amp;Ycy;&amp;Rcy;&amp;SOFTcy;&amp;IE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693484"/>
            <a:ext cx="2895600" cy="1935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6" name="Picture 6" descr="&amp;Scy;&amp;vcy;&amp;ocy;&amp;jcy;&amp;scy;&amp;tcy;&amp;vcy;&amp;acy; &amp;mcy;&amp;yacy;&amp;tcy;&amp;ycy; - &amp;Scy;&amp;acy;&amp;mcy;&amp;ocy;&amp;iecy; &amp;icy;&amp;ncy;&amp;tcy;&amp;iecy;&amp;rcy;&amp;iecy;&amp;scy;&amp;ncy;&amp;ocy;&amp;iecy; &amp;vcy; &amp;bcy;&amp;lcy;&amp;ocy;&amp;gcy;&amp;acy;&amp;kh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4724400"/>
            <a:ext cx="2994279" cy="1657350"/>
          </a:xfrm>
          <a:prstGeom prst="rect">
            <a:avLst/>
          </a:prstGeom>
          <a:noFill/>
        </p:spPr>
      </p:pic>
      <p:pic>
        <p:nvPicPr>
          <p:cNvPr id="8" name="Picture 8" descr="&amp;Zcy;&amp;ncy;&amp;acy;&amp;chcy;&amp;iecy;&amp;ncy;&amp;icy;&amp;iecy; &amp;icy; &amp;tcy;&amp;ocy;&amp;lcy;&amp;kcy;&amp;ocy;&amp;vcy;&amp;acy;&amp;ncy;&amp;icy;&amp;iecy; &amp;scy;&amp;lcy;&amp;ocy;&amp;vcy;&amp;acy; &amp;Fcy;&amp;Ucy;&amp;Kcy;&amp;Ucy;&amp;S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4727862"/>
            <a:ext cx="2514601" cy="2130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b="1" i="1" u="sng" dirty="0" smtClean="0">
                <a:solidFill>
                  <a:schemeClr val="accent2">
                    <a:lumMod val="75000"/>
                  </a:schemeClr>
                </a:solidFill>
              </a:rPr>
              <a:t>Общеукрепляющее средство</a:t>
            </a:r>
            <a:endParaRPr lang="ru-RU" b="1" i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6626" name="Picture 2" descr="http://www.fodsg.ru/files/products/big/006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3124200" cy="3314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00400" y="1295400"/>
            <a:ext cx="5943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Показания: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Профилактика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йододефицита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Нормализует обмен веществ, улучшает пищеварение. Снижает уровень холестерина, восстанавливает проницаемость сосудов, уменьшает свёртываемость крови и опасность сосудистых тромбов. </a:t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Состав: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Ламинария сахаристая, сныть обыкновенная. Содержит растворимые и нерастворимые диетические волокна, полисахариды, полиненасыщенные жирные кислоты, витамины А, С, D, B1, B6, B12 макро- и микроэлементы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 descr="&amp;Mcy;&amp;ocy;&amp;rcy;&amp;scy;&amp;kcy;&amp;icy;&amp;iecy; &amp;vcy;&amp;ocy;&amp;dcy;&amp;ocy;&amp;rcy;&amp;ocy;&amp;scy;&amp;lcy;&amp;icy;, &amp;lcy;&amp;acy;&amp;mcy;&amp;icy;&amp;ncy;&amp;acy;&amp;rcy;&amp;icy;&amp;yacy; &amp;scy;&amp;acy;&amp;khcy;&amp;acy;&amp;rcy;&amp;icy;&amp;scy;&amp;tcy;&amp;acy;&amp;yacy; &amp;pcy;&amp;ocy;&amp;lcy;&amp;iecy;&amp;zcy;&amp;ncy;&amp;ycy;&amp;iecy; &amp;scy;&amp;vcy;&amp;ocy;&amp;jcy;&amp;scy;&amp;tcy;&amp;vcy;&amp;acy;, &amp;vcy;&amp;ycy;&amp;vcy;&amp;ocy;&amp;dcy; &amp;tcy;&amp;yacy;&amp;zhcy;&amp;iecy;&amp;lcy;&amp;ycy;&amp;khcy; &amp;mcy;&amp;iecy;&amp;tcy;&amp;acy;&amp;lcy;&amp;ocy;&amp;vcy; &amp;icy; &amp;rcy;&amp;acy;&amp;dcy;&amp;icy;&amp;ocy;&amp;ncy;&amp;ucy;&amp;kcy;&amp;lcy;&amp;icy;&amp;dcy;&amp;ocy;&amp;vcy; &amp;kcy;&amp;ocy;&amp;ncy;&amp;tscy;&amp;icy;&amp;rcy;&amp;ocy;&amp;gcy;&amp;iecy;&amp;ncy;&amp;ocy;&amp;vcy;, &amp;rcy;&amp;acy;&amp;dcy;&amp;icy;&amp;ocy;&amp;pcy;&amp;rcy;&amp;ocy;&amp;tcy;&amp;iecy;&amp;kcy;&amp;tcy;&amp;ocy;&amp;rcy;&amp;ncy;&amp;ycy;&amp;ie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95800"/>
            <a:ext cx="4254019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&amp;Fcy;&amp;Icy;&amp;Tcy;&amp;Ocy; \ &amp;Fcy;&amp;lcy;&amp;ocy;&amp;rcy;&amp;acy; &amp;Bcy;&amp;iecy;&amp;lcy;&amp;ocy;&amp;rcy;&amp;ucy;&amp;scy;&amp;scy;&amp;icy;&amp;icy; - &amp;Scy;&amp;ncy;&amp;ycy;&amp;tcy;&amp;softcy; &amp;ocy;&amp;bcy;&amp;ycy;&amp;kcy;&amp;ncy;&amp;ocy;&amp;vcy;&amp;iecy;&amp;ncy;&amp;ncy;&amp;acy;&amp;yacy; (&amp;scy;&amp;ncy;&amp;ycy;&amp;tcy;&amp;kcy;&amp;acy;) - Aegopodium podagrar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4810124"/>
            <a:ext cx="2928156" cy="2047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3400" y="228601"/>
            <a:ext cx="7772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u="sng" dirty="0" smtClean="0">
                <a:solidFill>
                  <a:schemeClr val="accent2">
                    <a:lumMod val="75000"/>
                  </a:schemeClr>
                </a:solidFill>
              </a:rPr>
              <a:t>Схема приема препаратов</a:t>
            </a:r>
            <a:r>
              <a:rPr lang="ru-RU" sz="4000" i="1" u="sng" dirty="0" smtClean="0"/>
              <a:t/>
            </a:r>
            <a:br>
              <a:rPr lang="ru-RU" sz="4000" i="1" u="sng" dirty="0" smtClean="0"/>
            </a:br>
            <a:endParaRPr lang="ru-RU" sz="4000" i="1" u="sng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914400"/>
            <a:ext cx="83820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chemeClr val="bg1"/>
                </a:solidFill>
              </a:rPr>
              <a:t>Препарат Этапы Программы очищения организма, оздоровления и омоложения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(Программа «трех (О») 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Количество упаковок на Программу</a:t>
            </a:r>
            <a:r>
              <a:rPr lang="ru-RU" b="1" i="1" dirty="0" smtClean="0">
                <a:solidFill>
                  <a:schemeClr val="bg1"/>
                </a:solidFill>
              </a:rPr>
              <a:t>:</a:t>
            </a:r>
            <a:r>
              <a:rPr lang="ru-RU" b="1" i="1" dirty="0" smtClean="0">
                <a:solidFill>
                  <a:schemeClr val="bg1"/>
                </a:solidFill>
              </a:rPr>
              <a:t/>
            </a:r>
            <a:br>
              <a:rPr lang="ru-RU" b="1" i="1" dirty="0" smtClean="0">
                <a:solidFill>
                  <a:schemeClr val="bg1"/>
                </a:solidFill>
              </a:rPr>
            </a:b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2286000"/>
            <a:ext cx="3962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1. Очищение организма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I – Очищение кишечника, восстановление его моторики, устранение запоров и интоксикаций</a:t>
            </a:r>
            <a:b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II – Восстановление функций печени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62400" y="2286000"/>
            <a:ext cx="4953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I (30 дней) II (25 дней) I + II (30 дней)</a:t>
            </a:r>
            <a:b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Фукус,</a:t>
            </a:r>
            <a:b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60 капсул 3-4 капсулы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в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день 3</a:t>
            </a:r>
            <a:b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</a:rPr>
              <a:t>Хитозан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</a:rPr>
              <a:t>Альга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плюс,</a:t>
            </a:r>
            <a:b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50 капсул 1-2 капсулы в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день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b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</a:rPr>
              <a:t>Альга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</a:rPr>
              <a:t>Филлум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b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50 таблеток 3-4 таблетки в день 2</a:t>
            </a:r>
            <a:b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</a:rPr>
              <a:t>Альга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</a:rPr>
              <a:t>Силимарин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b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50 капсул 2 капсулы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в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день 1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7650" name="Picture 2" descr="&amp;Bcy;&amp;lcy;&amp;ocy;&amp;gcy;&amp;icy; Porti.ru &quot; &amp;Scy;&amp;ocy;&amp;ocy;&amp;bcy;&amp;shchcy;&amp;iecy;&amp;scy;&amp;tcy;&amp;vcy;&amp;ocy; &quot;&amp;Scy;&amp;iecy;&amp;kcy;&amp;rcy;&amp;iecy;&amp;tcy;&amp;ycy; &amp;zhcy;&amp;iecy;&amp;ncy;&amp;scy;&amp;kcy;&amp;ocy;&amp;jcy; &amp;kcy;&amp;rcy;&amp;acy;&amp;scy;&amp;ocy;&amp;tcy;&amp;ycy;&quot;, &amp;scy;&amp;tcy;&amp;rcy;&amp;acy;&amp;ncy;&amp;icy;&amp;tscy;&amp;acy; 5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876800"/>
            <a:ext cx="24384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1000" y="381001"/>
            <a:ext cx="3733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Нормализация гормонального фона и иммунного статуса женщины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(30 дней +7 дней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перерыв+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30 дней)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14 лет От 40 лет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 smtClean="0"/>
          </a:p>
          <a:p>
            <a:r>
              <a:rPr lang="ru-RU" b="1" dirty="0" err="1" smtClean="0"/>
              <a:t>Ламинарина</a:t>
            </a:r>
            <a:r>
              <a:rPr lang="ru-RU" b="1" dirty="0" smtClean="0"/>
              <a:t>,</a:t>
            </a:r>
            <a:br>
              <a:rPr lang="ru-RU" b="1" dirty="0" smtClean="0"/>
            </a:br>
            <a:r>
              <a:rPr lang="ru-RU" b="1" dirty="0" smtClean="0"/>
              <a:t>60 капсул 3 капсулы в день 3</a:t>
            </a:r>
            <a:br>
              <a:rPr lang="ru-RU" b="1" dirty="0" smtClean="0"/>
            </a:br>
            <a:r>
              <a:rPr lang="ru-RU" b="1" dirty="0" err="1" smtClean="0"/>
              <a:t>Фемина</a:t>
            </a:r>
            <a:r>
              <a:rPr lang="ru-RU" b="1" dirty="0" smtClean="0"/>
              <a:t> </a:t>
            </a:r>
            <a:r>
              <a:rPr lang="ru-RU" b="1" dirty="0" err="1" smtClean="0"/>
              <a:t>Альга</a:t>
            </a:r>
            <a:r>
              <a:rPr lang="ru-RU" b="1" dirty="0" smtClean="0"/>
              <a:t>,</a:t>
            </a:r>
            <a:br>
              <a:rPr lang="ru-RU" b="1" dirty="0" smtClean="0"/>
            </a:br>
            <a:r>
              <a:rPr lang="ru-RU" b="1" dirty="0" smtClean="0"/>
              <a:t>50 капсул 3 капсулы в день 4</a:t>
            </a:r>
            <a:br>
              <a:rPr lang="ru-RU" b="1" dirty="0" smtClean="0"/>
            </a:br>
            <a:r>
              <a:rPr lang="ru-RU" b="1" dirty="0" err="1" smtClean="0"/>
              <a:t>Альга</a:t>
            </a:r>
            <a:r>
              <a:rPr lang="ru-RU" b="1" dirty="0" smtClean="0"/>
              <a:t> </a:t>
            </a:r>
            <a:r>
              <a:rPr lang="ru-RU" b="1" dirty="0" err="1" smtClean="0"/>
              <a:t>Валидис</a:t>
            </a:r>
            <a:r>
              <a:rPr lang="ru-RU" b="1" dirty="0" smtClean="0"/>
              <a:t>,</a:t>
            </a:r>
            <a:br>
              <a:rPr lang="ru-RU" b="1" dirty="0" smtClean="0"/>
            </a:br>
            <a:r>
              <a:rPr lang="ru-RU" b="1" dirty="0" smtClean="0"/>
              <a:t>50 капсул 1-2 капсулы в день 2</a:t>
            </a:r>
            <a:br>
              <a:rPr lang="ru-RU" b="1" dirty="0" smtClean="0"/>
            </a:br>
            <a:r>
              <a:rPr lang="ru-RU" b="1" dirty="0" err="1" smtClean="0"/>
              <a:t>Альга</a:t>
            </a:r>
            <a:r>
              <a:rPr lang="ru-RU" b="1" dirty="0" smtClean="0"/>
              <a:t> Омега-3 плюс,</a:t>
            </a:r>
            <a:br>
              <a:rPr lang="ru-RU" b="1" dirty="0" smtClean="0"/>
            </a:br>
            <a:r>
              <a:rPr lang="ru-RU" b="1" dirty="0" smtClean="0"/>
              <a:t>50 капсул 1-2 капсулы в день 2</a:t>
            </a:r>
            <a:br>
              <a:rPr lang="ru-RU" b="1" dirty="0" smtClean="0"/>
            </a:br>
            <a:r>
              <a:rPr lang="ru-RU" b="1" dirty="0" smtClean="0"/>
              <a:t>Общее укрепление (30 дней)</a:t>
            </a:r>
            <a:br>
              <a:rPr lang="ru-RU" b="1" dirty="0" smtClean="0"/>
            </a:br>
            <a:r>
              <a:rPr lang="ru-RU" b="1" dirty="0" smtClean="0"/>
              <a:t>Морская капуста,</a:t>
            </a:r>
            <a:br>
              <a:rPr lang="ru-RU" b="1" dirty="0" smtClean="0"/>
            </a:br>
            <a:r>
              <a:rPr lang="ru-RU" b="1" dirty="0" smtClean="0"/>
              <a:t>60 капсул 3-4 капсулы в день 2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5410200"/>
            <a:ext cx="7924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Противопоказания: некомпенсированные формы гипертиреоза и непереносимость компонентов добавок. Все добавки следует принимать во время еды, запивая стаканом воды (чая). Первые 3 дня возможен послабляющий эффект. Количество курсов в год – 4.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28674" name="Picture 2" descr="&amp;Dcy;&amp;ncy;&amp;iecy;&amp;vcy;&amp;ncy;&amp;icy;&amp;kcy;&amp;icy; &amp;dcy;&amp;rcy;&amp;ucy;&amp;zcy;&amp;iecy;&amp;jcy;, &amp;scy;&amp;tcy;&amp;rcy;&amp;acy;&amp;ncy;&amp;icy;&amp;tscy;&amp;acy; 48 - &amp;Zcy;&amp;ncy;&amp;acy;&amp;kcy;&amp;ocy;&amp;mcy;&amp;scy;&amp;tcy;&amp;vcy;&amp;acy; &amp;ncy;&amp;acy; LOVE.mega.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609600"/>
            <a:ext cx="5243283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286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ЛЮБВИ!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3048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ЗДОРОВЬЯ!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3810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ДОСТАТКА!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579120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Счастья в жизни!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9698" name="Picture 2" descr="&amp;scy;&amp;acy;&amp;mcy;&amp;ocy;&amp;lcy;&amp;iecy;&amp;tcy; &amp;scy;&amp;acy;&amp;ncy;&amp;kcy;&amp;tcy; &amp;pcy;&amp;iecy;&amp;tcy;&amp;iecy;&amp;rcy;&amp;bcy;&amp;ucy;&amp;rcy;&amp;gcy; &amp;bcy;&amp;rcy;&amp;yacy;&amp;ncy;&amp;scy;&amp;kcy; &amp;tscy;&amp;iecy;&amp;ncy;&amp;acy; &amp;bcy;&amp;icy;&amp;lcy;&amp;iecy;&amp;t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143000"/>
            <a:ext cx="6400800" cy="4462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&amp;Fcy;&amp;ocy;&amp;tcy;&amp;ocy; &amp;scy;&amp;chcy;&amp;acy;&amp;scy;&amp;tcy;&amp;lcy;&amp;icy;&amp;vcy;&amp;ocy;&amp;jcy; &amp;zhcy;&amp;iecy;&amp;ncy;&amp;shchcy;&amp;icy;&amp;ncy;&amp;ycy; &quot; XXX &amp;vcy;&amp;icy;&amp;dcy;&amp;iecy;&amp;o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810000"/>
            <a:ext cx="3810000" cy="2829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Программа «трех «О»</a:t>
            </a:r>
            <a:endParaRPr lang="ru-RU" sz="3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2000" y="1371600"/>
            <a:ext cx="5029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Создана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основе эффективных нелекарственных средств – </a:t>
            </a:r>
            <a:r>
              <a:rPr lang="ru-RU" sz="2400" b="1" u="sng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нутрицевтиков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регулярное употребление которых способно решить многие 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здоровья женщины и защитить ее от наиболее распространенных и опасных заболеваний. </a:t>
            </a:r>
            <a:endParaRPr lang="ru-RU" sz="2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3048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«ЗДОРОВЬЕ ЖЕНЩИНЫ»</a:t>
            </a:r>
            <a:endParaRPr lang="ru-RU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338" name="Picture 2" descr="&amp;Pcy;&amp;ocy;&amp;zhcy;&amp;icy;&amp;lcy;&amp;acy;&amp;yacy; &amp;scy;&amp;chcy;&amp;acy;&amp;scy;&amp;tcy;&amp;lcy;&amp;icy;&amp;vcy;&amp;acy;&amp;yacy; &amp;scy;&amp;iecy;&amp;mcy;&amp;iecy;&amp;jcy;&amp;ncy;&amp;acy;&amp;yacy; &amp;pcy;&amp;acy;&amp;rcy;&amp;acy; (&amp;fcy;&amp;ocy;&amp;tcy;&amp;ocy;&amp;gcy;&amp;rcy;&amp;acy;&amp;fcy;&amp;icy;&amp;yacy;) - PressF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267200"/>
            <a:ext cx="32766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0" name="Picture 4" descr="&amp;fcy;&amp;ecy;&amp;ncy;&amp;shcy;&amp;ucy;&amp;jcy; &amp;Bcy;&amp;lcy;&amp;ucy; &amp;Mcy;&amp;acy;&amp;ucy;&amp;ncy;&amp;tcy;&amp;icy;&amp;ncy; &amp;Scy;&amp;tcy;&amp;rcy;&amp;acy;&amp;ncy;&amp;icy;&amp;tscy;&amp;acy;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371600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Курс Программы очищения организма, оздоровления и омоложения имеет три этапа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43000" y="1447800"/>
            <a:ext cx="70104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400" b="1" dirty="0" smtClean="0"/>
              <a:t>Очищение организма: очищение кишечника, восстановление его моторики, устранение запоров и интоксикаций + восстановление функций печени (1-2 месяцев)</a:t>
            </a:r>
            <a:endParaRPr lang="ru-RU" sz="24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3000" y="3048000"/>
            <a:ext cx="7010400" cy="990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Нормализация гормонального фона и иммунного статуса женщины (2 месяца)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10000" y="4191000"/>
            <a:ext cx="4343400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dirty="0" smtClean="0"/>
              <a:t>Общее укрепление (1 месяц)</a:t>
            </a:r>
            <a:endParaRPr lang="ru-RU" sz="2400" b="1" dirty="0"/>
          </a:p>
        </p:txBody>
      </p:sp>
      <p:pic>
        <p:nvPicPr>
          <p:cNvPr id="15362" name="Picture 2" descr="&amp;Vcy;&amp;ycy; &amp;khcy;&amp;ocy;&amp;tcy;&amp;icy;&amp;tcy;&amp;iecy; &amp;scy;&amp;tcy;&amp;acy;&amp;tcy;&amp;softcy; &amp;ucy;&amp;scy;&amp;pcy;&amp;iecy;&amp;shcy;&amp;ncy;&amp;ocy;&amp;jcy; &amp;icy; &amp;scy;&amp;chcy;&amp;acy;&amp;scy;&amp;tcy;&amp;lcy;&amp;icy;&amp;vcy;&amp;ocy;&amp;jcy; &amp;zhcy;&amp;iecy;&amp;ncy;&amp;shchcy;&amp;icy;&amp;ncy;&amp;ocy;&amp;jcy;? . &amp;KHcy;&amp;ocy;&amp;tcy;&amp;icy;&amp;tcy;&amp;iecy; &amp;zcy;&amp;acy;&amp;bcy;&amp;ocy;&amp;tcy;&amp;icy;&amp;tcy;&amp;softcy;&amp;scy;&amp;yacy; &amp;ocy; &amp;scy;&amp;vcy;&amp;ocy;&amp;iecy;&amp;mcy; &amp;zcy;&amp;dcy;&amp;ocy;&amp;rcy;&amp;ocy;&amp;vcy;&amp;softcy;&amp;iecy;, &amp;gcy;&amp;acy;&amp;rcy;&amp;mcy;&amp;ocy;&amp;ncy;&amp;icy;&amp;chcy;&amp;ncy;&amp;ocy; &amp;scy;&amp;ocy;&amp;vcy;&amp;mcy;&amp;iecy;. . &amp;Dcy;&amp;acy;&amp;mcy;&amp;ocy;&amp;Pcy;&amp;iecy;&amp;dcy;&amp;i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114800"/>
            <a:ext cx="3429000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&amp;Acy;&amp;fcy;&amp;fcy;&amp;icy;&amp;rcy;&amp;mcy;&amp;acy;&amp;tscy;&amp;icy;&amp;icy; &amp;dcy;&amp;iecy;&amp;jcy;&amp;scy;&amp;tcy;&amp;vcy;&amp;icy;&amp;tcy;&amp;iecy;&amp;lcy;&amp;softcy;&amp;ncy;&amp;ocy; &amp;pcy;&amp;ocy;&amp;mcy;&amp;ocy;&amp;gcy;&amp;acy;&amp;yucy;&amp;t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029200"/>
            <a:ext cx="3461657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&amp;Ncy;&amp;ocy;&amp;vcy;&amp;iecy;&amp;jcy;&amp;shcy;&amp;icy;&amp;iecy; &amp;mcy;&amp;iecy;&amp;tcy;&amp;ocy;&amp;dcy;&amp;icy;&amp;kcy;&amp;icy; &amp;dcy;&amp;lcy;&amp;yacy; &amp;vcy;&amp;acy;&amp;shcy;&amp;iecy;&amp;gcy;&amp;ocy; &amp;zcy;&amp;dcy;&amp;ocy;&amp;rcy;&amp;ocy;&amp;vcy;&amp;softcy;&amp;yacy;. &amp;Vcy;&amp;ocy;&amp;scy;&amp;scy;&amp;tcy;&amp;acy;&amp;ncy;&amp;ocy;&amp;vcy;&amp;lcy;&amp;iecy;&amp;ncy;&amp;icy;&amp;iecy; &amp;zcy;&amp;dcy;&amp;ocy;&amp;rcy;&amp;ocy;&amp;vcy;&amp;softcy;&amp;yacy; &amp;pcy;&amp;ocy;&amp;zcy;&amp;vcy;&amp;ocy;&amp;ncy;&amp;ocy;&amp;chcy;&amp;ncy;&amp;icy;&amp;kcy;&amp;acy; &amp;pcy;&amp;ocy; &amp;scy;&amp;icy;&amp;scy;&amp;tcy;&amp;iecy;&amp;mcy;&amp;iecy; &amp;Mcy;.&amp;Scy;.&amp;Ncy;&amp;ocy;&amp;rcy;&amp;bcy;&amp;iecy;&amp;kcy;&amp;ocy;&amp;vcy;&amp;acy; + &amp;kcy;&amp;ocy;&amp;mcy;&amp;pcy;&amp;lcy;&amp;iecy;&amp;kcy;&amp;scy; &amp;dcy;&amp;ycy;&amp;khcy;&amp;acy;&amp;tcy;&amp;iecy;&amp;lcy;&amp;softcy;&amp;ncy;&amp;ycy;&amp;khcy; &amp;pcy;&amp;rcy;&amp;acy;&amp;k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solidFill>
                  <a:srgbClr val="C00000"/>
                </a:solidFill>
              </a:rPr>
              <a:t>Нутрицевтики</a:t>
            </a:r>
            <a:r>
              <a:rPr lang="ru-RU" sz="2800" b="1" dirty="0" smtClean="0">
                <a:solidFill>
                  <a:srgbClr val="C00000"/>
                </a:solidFill>
              </a:rPr>
              <a:t>, используемые в Программе очищения организма, оздоровления и омоложения, могут реально помочь в решении многих проблем, связанных со здоровьем женщины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1676401"/>
            <a:ext cx="8458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* Очистить организм от накопившихся токсичных веществ и шлаков.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* Улучшить состояние иммунной системы.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* Нормализовать гормональный баланс.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* Снять целый ряд гинекологических проблем и оказать позитивное воздействие на состояние молочных желез.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* Поддержать </a:t>
            </a: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</a:rPr>
              <a:t>сердечно-сосудистую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 систему.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* Укрепить стенки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сосудов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и восстановить их эластичность.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* Обеспечить хороший сон.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* Справиться со стрессами и большими нагрузками без ущерба для здоровья.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* Контролировать свой вес, так как любое отклонение от нормы может привести к возникновению многих заболеваний.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* Регулярно пополнять пищевой рацион естественными витаминами, что очень важно для обеспечения правильного обмена веществ.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* Быть устойчивой к сезонным заболеваниям или уметь справляться с ними при малейших признаках их проявления.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0" name="Picture 12" descr="8 &amp;Icy;&amp;yucy;&amp;lcy;&amp;yacy; 2012 - &amp;Bcy;&amp;lcy;&amp;ocy;&amp;gcy; - &amp;Rcy;&amp;acy;&amp;zcy;&amp;vcy;&amp;lcy;&amp;iecy;&amp;kcy;&amp;acy;&amp;tcy;&amp;iecy;&amp;lcy;&amp;softcy;&amp;ncy;&amp;ycy;&amp;jcy; &amp;pcy;&amp;ocy;&amp;rcy;&amp;tcy;&amp;acy;&amp;lcy; &amp;Ocy; &amp;tcy;&amp;ocy;&amp;mcy;, &amp;Ocy; &amp;scy;&amp;iecy;&amp;mcy;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60011" cy="1247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6" name="Picture 8" descr="&amp;Pcy;&amp;rcy;&amp;iecy;&amp;pcy;&amp;acy;&amp;rcy;&amp;acy;&amp;tcy; &amp;Fcy;&amp;iecy;&amp;ncy;&amp;icy;&amp;bcy;&amp;ucy;&amp;tcy; - &amp;ocy;&amp;tcy;&amp;zcy;&amp;ycy;&amp;vcy;&amp;ycy; &amp;vcy;&amp;rcy;&amp;acy;&amp;chcy;&amp;iecy;&amp;jcy; &amp;icy; &amp;pcy;&amp;rcy;&amp;ocy;&amp;tcy;&amp;icy;&amp;vcy;&amp;ocy;&amp;pcy;&amp;ocy;&amp;kcy;&amp;acy;&amp;zcy;&amp;acy;&amp;ncy;&amp;icy;&amp;yacy; &amp;scy; &amp;acy;&amp;lcy;&amp;kcy;&amp;ocy;&amp;gcy;&amp;ocy;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5638800"/>
            <a:ext cx="1447800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4" name="Picture 6" descr="&amp;Vcy;&amp;scy;&amp;iecy; &amp;ocy; &amp;zcy;&amp;acy;&amp;bcy;&amp;ocy;&amp;lcy;&amp;iecy;&amp;vcy;&amp;acy;&amp;ncy;&amp;icy;&amp;yacy;&amp;khcy; &amp;ZHcy;&amp;Kcy;&amp;T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5257800"/>
            <a:ext cx="2057400" cy="1167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&amp;Pcy;&amp;rcy;&amp;ocy;&amp;scy;&amp;tcy;&amp;ucy;&amp;dcy;&amp;acy; &amp;ucy; &amp;kcy;&amp;ocy;&amp;rcy;&amp;mcy;&amp;yacy;&amp;shchcy;&amp;icy;&amp;khcy; &amp;mcy;&amp;acy;&amp;mcy;: &amp;chcy;&amp;iecy;&amp;mcy; &amp;lcy;&amp;iecy;&amp;chcy;&amp;icy;&amp;tcy;&amp;softcy;&amp;scy;&amp;yacy;? . &amp;Vcy;&amp;icy;&amp;rcy;&amp;ucy;&amp;scy;&amp;ncy;&amp;ycy;&amp;iecy; &amp;zcy;&amp;acy;&amp;bcy;&amp;ocy;&amp;lcy;&amp;iecy;&amp;vcy;&amp;acy;&amp;ncy;&amp;icy;&amp;yacy; &amp;pcy;&amp;rcy;&amp;icy; &amp;kcy;&amp;ocy;&amp;rcy;&amp;mcy;&amp;lcy;&amp;iecy;&amp;ncy;&amp;icy;&amp;icy; &amp;gcy;&amp;rcy;&amp;ucy;&amp;dcy;&amp;softcy;&amp;yucy;. . &amp;Pcy;&amp;rcy;&amp;ocy;&amp;scy;&amp;tcy;&amp;ucy;&amp;dcy;&amp;acy; &amp;kcy;&amp;ocy;&amp;rcy;&amp;mcy;&amp;yacy;&amp;shchcy;&amp;iecy;&amp;jcy; &amp;mcy;&amp;acy;&amp;mcy;&amp;ycy; &amp;Scy;&amp;vcy;&amp;ocy;&amp;yacy; &amp;Mcy;&amp;Acy;&amp;Mcy;&amp;A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0"/>
            <a:ext cx="1676399" cy="1332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0" name="Picture 2" descr="&amp;Zcy;&amp;dcy;&amp;ocy;&amp;rcy;&amp;ocy;&amp;vcy;&amp;softcy;&amp;iecy; &amp;acy;&amp;tcy;&amp;iecy;&amp;rcy;&amp;ocy;&amp;scy;&amp;kcy;&amp;lcy;&amp;iecy;&amp;rcy;&amp;ocy;&amp;zcy; - &amp;Acy;&amp;tcy;&amp;iecy;&amp;rcy;&amp;ocy;&amp;scy;&amp;kcy;&amp;lcy;&amp;iecy;&amp;rcy;&amp;ocy;&amp;zcy; &amp;zcy;&amp;dcy;&amp;ocy;&amp;rcy;&amp;ocy;&amp;vcy;&amp;softcy;&amp;iecy; &amp;icy; &amp;zhcy;&amp;icy;&amp;tcy;&amp;soft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4600" y="0"/>
            <a:ext cx="1143000" cy="1132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Схема 3"/>
          <p:cNvGraphicFramePr/>
          <p:nvPr/>
        </p:nvGraphicFramePr>
        <p:xfrm>
          <a:off x="0" y="228600"/>
          <a:ext cx="91440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2286000"/>
            <a:ext cx="2971800" cy="195103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Кроме того, Программа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может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быть рекомендована в комплексной терапии многих других заболеваний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7418" name="Picture 10" descr="&amp;Zcy;&amp;acy;&amp;bcy;&amp;ocy;&amp;lcy;&amp;iecy;&amp;vcy;&amp;acy;&amp;ncy;&amp;icy;&amp;yacy; &amp;shchcy;&amp;icy;&amp;tcy;&amp;ocy;&amp;vcy;&amp;icy;&amp;dcy;&amp;ncy;&amp;ocy;&amp;jcy; &amp;zhcy;&amp;iecy;&amp;lcy;&amp;iecy;&amp;zcy;&amp;ycy; &amp;Zcy;&amp;dcy;&amp;rcy;&amp;acy;&amp;vcy;&amp;icy;&amp;tcy;&amp;iecy;&amp;lcy;&amp;softcy;&amp;ncy;&amp;icy;&amp;tscy;&amp;acy; - &amp;scy;&amp;acy;&amp;jcy;&amp;tcy; &amp;ocy; &amp;zhcy;&amp;iecy;&amp;ncy;&amp;scy;&amp;kcy;&amp;ocy;&amp;mcy; &amp;zcy;&amp;dcy;&amp;ocy;&amp;rcy;&amp;ocy;&amp;vcy;&amp;softcy;&amp;iecy;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4953000"/>
            <a:ext cx="914400" cy="1309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Программа очищения организма, оздоровления и омоложения включает в себя следующие оздоровительные продукты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43200" y="1676400"/>
            <a:ext cx="61715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Препараты для очищения организма</a:t>
            </a:r>
            <a:endParaRPr lang="ru-RU" sz="2800" b="1" i="1" u="sn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4" name="Picture 2" descr="http://www.fodsg.ru/files/products/big/006-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3600"/>
            <a:ext cx="27432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514600" y="2209800"/>
            <a:ext cx="6629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Показания: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Нормализует водно-солевой и липидный обмен, оказывает мягкое мочегонное действие. Растительные волокна, входящие в состав фукуса, участвуют в процессе пищеварения и нормализуют работу желудочно-кишечного тракта.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6" name="Picture 4" descr="&amp;ZHcy;&amp;iecy;&amp;ncy;&amp;scy;&amp;kcy;&amp;acy;&amp;yacy; &amp;pcy;&amp;acy;&amp;rcy;&amp;fcy;&amp;yucy;&amp;mcy;&amp;iecy;&amp;rcy;&amp;icy;&amp;yacy; - &amp;Icy;&amp;ncy;&amp;tcy;&amp;iecy;&amp;rcy;&amp;ncy;&amp;iecy;&amp;tcy;-&amp;mcy;&amp;acy;&amp;gcy;&amp;acy;&amp;zcy;&amp;icy;&amp;ncy; &amp;Pcy;&amp;acy;&amp;rcy;&amp;fcy;&amp;yucy;&amp;mcy; &amp;SHcy;&amp;ocy;&amp;pcy;&amp;pcy;&amp;iecy;&amp;r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057015"/>
            <a:ext cx="4191000" cy="2800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81000" y="5257800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Состав: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Cлоевища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бурой морской водоросли фукуса, экстракт фукуса.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Хитозан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Альга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плюс»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9458" name="Picture 2" descr="http://www.fodsg.ru/files/products/big/006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914400"/>
            <a:ext cx="3200401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124200" y="914400"/>
            <a:ext cx="5715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Показания: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Эффективно снижает усвоение жиров, поступающих с пищей,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эмульгирует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 выводит их из организма, способствуя снижению веса и уровня холестерина в крови.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Состав: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Хитозан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из панциря краба, сок сухой ананасовый, экстракт фукуса пузырчатого, слоевища фукуса пузырчатого, янтарная кислота.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60" name="Picture 4" descr="style crab &amp;Pcy;&amp;rcy;&amp;ocy;&amp;icy;&amp;zcy;&amp;vcy;&amp;ocy;&amp;dcy;&amp;icy;&amp;tcy;&amp;iecy;&amp;lcy;&amp;icy; Alibaba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267200"/>
            <a:ext cx="3073400" cy="2305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2" name="Picture 6" descr="&amp;Kcy;&amp;acy;&amp;kcy; &amp;scy;&amp;acy;&amp;mcy;&amp;ocy;&amp;scy;&amp;tcy;&amp;ocy;&amp;yacy;&amp;tcy;&amp;iecy;&amp;lcy;&amp;softcy;&amp;ncy;&amp;ocy; &amp;vcy;&amp;ycy;&amp;rcy;&amp;acy;&amp;scy;&amp;tcy;&amp;icy;&amp;tcy;&amp;softcy; &amp;dcy;&amp;ocy;&amp;mcy;&amp;acy; &amp;acy;&amp;ncy;&amp;acy;&amp;ncy;&amp;acy;&amp;scy;? . &amp;Mcy;&amp;acy;&amp;scy;&amp;tcy;&amp;iecy;&amp;rcy;-&amp;kcy;&amp;lcy;&amp;acy;&amp;scy;&amp;scy;&amp;ycy; + &amp;vcy;&amp;icy;&amp;dcy;&amp;iecy;&amp;ocy; &amp;Dcy;&amp;ocy;&amp;mcy;&amp;ocy;&amp;khcy;&amp;ocy;&amp;zcy;&amp;yacy;&amp;jcy;&amp;kcy;&amp;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1" y="4267200"/>
            <a:ext cx="3274102" cy="2352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4" name="Picture 8" descr="&amp;Zcy;&amp;ncy;&amp;acy;&amp;chcy;&amp;iecy;&amp;ncy;&amp;icy;&amp;iecy; &amp;icy; &amp;tcy;&amp;ocy;&amp;lcy;&amp;kcy;&amp;ocy;&amp;vcy;&amp;acy;&amp;ncy;&amp;icy;&amp;iecy; &amp;scy;&amp;lcy;&amp;ocy;&amp;vcy;&amp;acy; &amp;Fcy;&amp;Ucy;&amp;Kcy;&amp;Ucy;&amp;S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4343400"/>
            <a:ext cx="2590800" cy="2194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«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</a:rPr>
              <a:t>Альга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</a:rPr>
              <a:t>Ф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</a:rPr>
              <a:t>иллум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»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0482" name="Picture 2" descr="http://www.fodsg.ru/files/products/big/006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281940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819400" y="762000"/>
            <a:ext cx="6324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Показания: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Комплекс для очистки слизистой оболочки кишечника. Улучшает пищеварение, снижает чувство голода, нормализует аппетит, снимает инфекционные и пищевые интоксикации.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Состав: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Трава артишока посевного, корень лопуха, семена подорожника большого, пектины бурых морских водорослей,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автолизат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пивных дрожжей, плоды фенхеля, корни аралии маньчжурской.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4" name="Picture 4" descr="&amp;Lcy;&amp;ucy;&amp;chcy;&amp;shcy;&amp;icy;&amp;iecy; &amp;tcy;&amp;rcy;&amp;acy;&amp;vcy;&amp;yacy;&amp;ncy;&amp;ycy;&amp;iecy; &amp;chcy;&amp;acy;&amp;icy; &amp;dcy;&amp;lcy;&amp;yacy; &amp;pcy;&amp;ocy;&amp;khcy;&amp;ucy;&amp;dcy;&amp;iecy;&amp;ncy;&amp;icy;&amp;yacy; - &amp;Vcy; &amp;mcy;&amp;icy;&amp;rcy;&amp;iecy; - &amp;Scy;&amp;vcy;&amp;ocy;&amp;bcy;&amp;ocy;&amp;dcy;&amp;ncy;&amp;acy;&amp;yacy; &amp;Pcy;&amp;rcy;&amp;iecy;&amp;scy;&amp;scy;&amp;acy; - svpressa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267200"/>
            <a:ext cx="3505200" cy="2333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6" name="Picture 6" descr="&amp;Mcy;&amp;acy;&amp;scy;&amp;kcy;&amp;acy; &amp;dcy;&amp;lcy;&amp;yacy; &amp;scy;&amp;iecy;&amp;kcy;&amp;ucy;&amp;shchcy;&amp;icy;&amp;khcy;&amp;scy;&amp;yacy; &amp;vcy;&amp;ocy;&amp;lcy;&amp;ocy;&amp;scy;: 15 &amp;ecy;&amp;fcy;&amp;fcy;&amp;iecy;&amp;kcy;&amp;tcy;&amp;icy;&amp;vcy;&amp;ncy;&amp;ycy;&amp;khcy; &amp;mcy;&amp;acy;&amp;scy;&amp;ocy;&amp;k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495800"/>
            <a:ext cx="3534464" cy="2362200"/>
          </a:xfrm>
          <a:prstGeom prst="rect">
            <a:avLst/>
          </a:prstGeom>
          <a:noFill/>
        </p:spPr>
      </p:pic>
      <p:pic>
        <p:nvPicPr>
          <p:cNvPr id="20488" name="Picture 8" descr="&amp;Fcy;&amp;iecy;&amp;ncy;&amp;khcy;&amp;iecy;&amp;lcy;&amp;yacy; &amp;pcy;&amp;lcy;&amp;ocy;&amp;dcy;&amp;ycy; (&amp;pcy;&amp;lcy;&amp;ocy;&amp;dcy;&amp;ycy;, 50&amp;gcy;&amp;rcy;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4191000"/>
            <a:ext cx="24384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«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</a:rPr>
              <a:t>Альга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</a:rPr>
              <a:t>Силимарин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»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1506" name="Picture 2" descr="http://www.fodsg.ru/files/products/big/006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300990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971800" y="990601"/>
            <a:ext cx="6019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Показания: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Комплекс для профилактики заболеваний печени и желчевыводящих путей. Рекомендуется при хронических гепатитах, циррозе печени, токсическом поражении печени, жировом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гепатозе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дискинезии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желчевыводящих путей, хроническом холецистите.</a:t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Состав: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Расторопша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пятнистая, фукус пузырчатый, ламинария сахаристая, кукурузные рыльца, трава солянки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холмовой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цветки бессмертника песчаного, листья берёзы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повислой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плоды укропа пахучего. Содержание йода – 0,031 мг/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капс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8" name="Picture 4" descr="&amp;Scy;&amp;tcy;&amp;iecy;&amp;ncy;&amp;acy; &amp;Vcy;&amp;Kcy;&amp;ocy;&amp;ncy;&amp;tcy;&amp;acy;&amp;kcy;&amp;tcy;&amp;ie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419600"/>
            <a:ext cx="21336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8" descr="&amp;Zcy;&amp;ncy;&amp;acy;&amp;chcy;&amp;iecy;&amp;ncy;&amp;icy;&amp;iecy; &amp;icy; &amp;tcy;&amp;ocy;&amp;lcy;&amp;kcy;&amp;ocy;&amp;vcy;&amp;acy;&amp;ncy;&amp;icy;&amp;iecy; &amp;scy;&amp;lcy;&amp;ocy;&amp;vcy;&amp;acy; &amp;Fcy;&amp;Ucy;&amp;Kcy;&amp;Ucy;&amp;S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4419600"/>
            <a:ext cx="2590800" cy="2194686"/>
          </a:xfrm>
          <a:prstGeom prst="rect">
            <a:avLst/>
          </a:prstGeom>
          <a:noFill/>
        </p:spPr>
      </p:pic>
      <p:pic>
        <p:nvPicPr>
          <p:cNvPr id="21510" name="Picture 6" descr="&amp;Bcy;&amp;iecy;&amp;scy;&amp;scy;&amp;mcy;&amp;iecy;&amp;rcy;&amp;tcy;&amp;ncy;&amp;icy;&amp;kcy;&amp;acy; &amp;pcy;&amp;iecy;&amp;scy;&amp;chcy;&amp;acy;&amp;ncy;&amp;ocy;&amp;gcy;&amp;ocy; &amp;tscy;&amp;vcy;&amp;iecy;&amp;tcy;&amp;kcy;&amp;icy; (Flores Helychrysi arenarii) &amp;Dcy;&amp;icy;&amp;acy;&amp;gcy;&amp;ncy;&amp;ocy;&amp;scy;&amp;tcy;&amp;icy;&amp;kcy;&amp;acy; &amp;bcy;&amp;ocy;&amp;lcy;&amp;iecy;&amp;zcy;&amp;ncy;&amp;iecy;&amp;j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4419600"/>
            <a:ext cx="2380045" cy="2238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583</Words>
  <Application>Microsoft Office PowerPoint</Application>
  <PresentationFormat>Экран (4:3)</PresentationFormat>
  <Paragraphs>52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Международное Философско-оздоровительное Движение  «СЧАСТЬЕ ЖИЗНИ»</vt:lpstr>
      <vt:lpstr>Программа «трех «О»</vt:lpstr>
      <vt:lpstr>Курс Программы очищения организма, оздоровления и омоложения имеет три этапа</vt:lpstr>
      <vt:lpstr>Нутрицевтики, используемые в Программе очищения организма, оздоровления и омоложения, могут реально помочь в решении многих проблем, связанных со здоровьем женщины</vt:lpstr>
      <vt:lpstr>Кроме того, Программа может быть рекомендована в комплексной терапии многих других заболеваний</vt:lpstr>
      <vt:lpstr>Программа очищения организма, оздоровления и омоложения включает в себя следующие оздоровительные продукты</vt:lpstr>
      <vt:lpstr>«Хитозан Альга плюс»</vt:lpstr>
      <vt:lpstr>«Альга Филлум»</vt:lpstr>
      <vt:lpstr>«Альга Силимарин»</vt:lpstr>
      <vt:lpstr>Нормализация гормонального фона и коррекция иммунного статуса женщины </vt:lpstr>
      <vt:lpstr>«Фемина Альга »</vt:lpstr>
      <vt:lpstr>«Альга Омега-3 плюс »</vt:lpstr>
      <vt:lpstr>«Альга Валидис»</vt:lpstr>
      <vt:lpstr>Общеукрепляющее средство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Международное Философско-оздоровительное Движение  «СЧАСТЬЕ ЖИЗНИ»</dc:title>
  <dc:creator>qwerty</dc:creator>
  <cp:lastModifiedBy>qwerty</cp:lastModifiedBy>
  <cp:revision>20</cp:revision>
  <dcterms:created xsi:type="dcterms:W3CDTF">2015-05-11T16:37:45Z</dcterms:created>
  <dcterms:modified xsi:type="dcterms:W3CDTF">2015-05-11T19:52:26Z</dcterms:modified>
</cp:coreProperties>
</file>