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6" r:id="rId2"/>
    <p:sldId id="272" r:id="rId3"/>
    <p:sldId id="273" r:id="rId4"/>
    <p:sldId id="274" r:id="rId5"/>
    <p:sldId id="275" r:id="rId6"/>
    <p:sldId id="277" r:id="rId7"/>
    <p:sldId id="278" r:id="rId8"/>
    <p:sldId id="279" r:id="rId9"/>
    <p:sldId id="256" r:id="rId10"/>
    <p:sldId id="268" r:id="rId11"/>
    <p:sldId id="257" r:id="rId12"/>
    <p:sldId id="269" r:id="rId13"/>
    <p:sldId id="258" r:id="rId14"/>
    <p:sldId id="259" r:id="rId15"/>
    <p:sldId id="260" r:id="rId16"/>
    <p:sldId id="261" r:id="rId17"/>
    <p:sldId id="262" r:id="rId18"/>
    <p:sldId id="270" r:id="rId19"/>
    <p:sldId id="263" r:id="rId20"/>
    <p:sldId id="264" r:id="rId21"/>
    <p:sldId id="265" r:id="rId22"/>
    <p:sldId id="271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25BA3-AA28-4959-881F-6D56EC608D60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2D0AB-EF7F-4660-B5C7-71C6E343B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760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5F324-0DDD-4815-81F3-2809314A64F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000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7099-07F2-4924-9098-EE26A4DB658E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F085783-67EC-4A08-A67B-24090CA05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23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7099-07F2-4924-9098-EE26A4DB658E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F085783-67EC-4A08-A67B-24090CA05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0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7099-07F2-4924-9098-EE26A4DB658E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F085783-67EC-4A08-A67B-24090CA05BA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36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7099-07F2-4924-9098-EE26A4DB658E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F085783-67EC-4A08-A67B-24090CA05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408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7099-07F2-4924-9098-EE26A4DB658E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F085783-67EC-4A08-A67B-24090CA05BA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092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7099-07F2-4924-9098-EE26A4DB658E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F085783-67EC-4A08-A67B-24090CA05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65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7099-07F2-4924-9098-EE26A4DB658E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5783-67EC-4A08-A67B-24090CA05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648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7099-07F2-4924-9098-EE26A4DB658E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5783-67EC-4A08-A67B-24090CA05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77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7099-07F2-4924-9098-EE26A4DB658E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5783-67EC-4A08-A67B-24090CA05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76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7099-07F2-4924-9098-EE26A4DB658E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F085783-67EC-4A08-A67B-24090CA05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5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7099-07F2-4924-9098-EE26A4DB658E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F085783-67EC-4A08-A67B-24090CA05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43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7099-07F2-4924-9098-EE26A4DB658E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F085783-67EC-4A08-A67B-24090CA05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92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7099-07F2-4924-9098-EE26A4DB658E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5783-67EC-4A08-A67B-24090CA05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828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7099-07F2-4924-9098-EE26A4DB658E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5783-67EC-4A08-A67B-24090CA05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74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7099-07F2-4924-9098-EE26A4DB658E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5783-67EC-4A08-A67B-24090CA05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92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7099-07F2-4924-9098-EE26A4DB658E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F085783-67EC-4A08-A67B-24090CA05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41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7099-07F2-4924-9098-EE26A4DB658E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F085783-67EC-4A08-A67B-24090CA05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51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ubmed.ncbi.nlm.nih.gov/?term=Gatti%20M%5bAuthor%5d" TargetMode="External"/><Relationship Id="rId3" Type="http://schemas.openxmlformats.org/officeDocument/2006/relationships/hyperlink" Target="https://pubmed.ncbi.nlm.nih.gov/?term=Palmisano%20A%5bAuthor%5d" TargetMode="External"/><Relationship Id="rId7" Type="http://schemas.openxmlformats.org/officeDocument/2006/relationships/hyperlink" Target="https://pubmed.ncbi.nlm.nih.gov/?term=Ascione%20R%5bAuthor%5d" TargetMode="External"/><Relationship Id="rId12" Type="http://schemas.openxmlformats.org/officeDocument/2006/relationships/hyperlink" Target="https://pubmed.ncbi.nlm.nih.gov/?term=Esposito%20A%5bAuthor%5d" TargetMode="External"/><Relationship Id="rId2" Type="http://schemas.openxmlformats.org/officeDocument/2006/relationships/hyperlink" Target="https://www.ncbi.nlm.nih.gov/pmc/?term=Elsevier%20Public%20Health%20Emergency%20Collection%5bfilter%5d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ubmed.ncbi.nlm.nih.gov/?term=Vignale%20D%5bAuthor%5d" TargetMode="External"/><Relationship Id="rId11" Type="http://schemas.openxmlformats.org/officeDocument/2006/relationships/hyperlink" Target="https://pubmed.ncbi.nlm.nih.gov/?term=Shah%20A%5bAuthor%5d" TargetMode="External"/><Relationship Id="rId5" Type="http://schemas.openxmlformats.org/officeDocument/2006/relationships/hyperlink" Target="https://pubmed.ncbi.nlm.nih.gov/?term=D'Angelo%20T%5bAuthor%5d" TargetMode="External"/><Relationship Id="rId10" Type="http://schemas.openxmlformats.org/officeDocument/2006/relationships/hyperlink" Target="https://pubmed.ncbi.nlm.nih.gov/?term=Federico%20F%5bAuthor%5d" TargetMode="External"/><Relationship Id="rId4" Type="http://schemas.openxmlformats.org/officeDocument/2006/relationships/hyperlink" Target="https://pubmed.ncbi.nlm.nih.gov/?term=Gambardella%20M%5bAuthor%5d" TargetMode="External"/><Relationship Id="rId9" Type="http://schemas.openxmlformats.org/officeDocument/2006/relationships/hyperlink" Target="https://pubmed.ncbi.nlm.nih.gov/?term=Peretto%20G%5bAuthor%5d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3897" y="2440552"/>
            <a:ext cx="10738104" cy="2262781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Расширенная визуализация </a:t>
            </a:r>
            <a:r>
              <a:rPr lang="ru-RU" sz="4400" b="1" dirty="0" smtClean="0">
                <a:solidFill>
                  <a:schemeClr val="tx1"/>
                </a:solidFill>
              </a:rPr>
              <a:t>осложнений сердечно-сосудистых заболеваний , </a:t>
            </a:r>
            <a:r>
              <a:rPr lang="ru-RU" sz="4400" b="1" dirty="0">
                <a:solidFill>
                  <a:schemeClr val="tx1"/>
                </a:solidFill>
              </a:rPr>
              <a:t>связанных с COVID-19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775704" y="5376672"/>
            <a:ext cx="54162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000" b="1" dirty="0"/>
              <a:t>Выполнил: </a:t>
            </a:r>
            <a:endParaRPr lang="ru-RU" sz="2000" b="1" dirty="0" smtClean="0"/>
          </a:p>
          <a:p>
            <a:pPr algn="r" fontAlgn="auto">
              <a:spcAft>
                <a:spcPts val="0"/>
              </a:spcAft>
              <a:defRPr/>
            </a:pPr>
            <a:r>
              <a:rPr lang="ru-RU" sz="2000" b="1" dirty="0" smtClean="0"/>
              <a:t>врач-ординатор 2-го </a:t>
            </a:r>
            <a:r>
              <a:rPr lang="ru-RU" sz="2000" b="1" dirty="0" err="1" smtClean="0"/>
              <a:t>го</a:t>
            </a:r>
            <a:r>
              <a:rPr lang="az-Cyrl-AZ" sz="2000" b="1" dirty="0"/>
              <a:t>д</a:t>
            </a:r>
            <a:r>
              <a:rPr lang="ru-RU" sz="2000" b="1" dirty="0"/>
              <a:t>а </a:t>
            </a:r>
            <a:endParaRPr lang="ru-RU" sz="2000" b="1" dirty="0" smtClean="0"/>
          </a:p>
          <a:p>
            <a:pPr algn="r" fontAlgn="auto">
              <a:spcAft>
                <a:spcPts val="0"/>
              </a:spcAft>
              <a:defRPr/>
            </a:pPr>
            <a:r>
              <a:rPr lang="ru-RU" sz="2000" b="1" dirty="0" smtClean="0"/>
              <a:t>       </a:t>
            </a:r>
            <a:r>
              <a:rPr lang="ru-RU" sz="2000" b="1" dirty="0"/>
              <a:t>кафедры лучевой диагностики ИПО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000" b="1" dirty="0"/>
              <a:t>                                   Николаев Н.М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7236" y="72385"/>
            <a:ext cx="10247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dirty="0" smtClean="0"/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</a:t>
            </a:r>
            <a:r>
              <a:rPr lang="ru-RU" altLang="ru-RU" sz="2400" dirty="0" err="1" smtClean="0"/>
              <a:t>Войно-Ясенецкого</a:t>
            </a:r>
            <a:r>
              <a:rPr lang="ru-RU" altLang="ru-RU" sz="2400" dirty="0" smtClean="0"/>
              <a:t>" Министерства здравоохранения Российской Федерации</a:t>
            </a:r>
            <a:br>
              <a:rPr lang="ru-RU" altLang="ru-RU" sz="2400" dirty="0" smtClean="0"/>
            </a:br>
            <a:r>
              <a:rPr lang="ru-RU" altLang="ru-RU" sz="2400" dirty="0" smtClean="0"/>
              <a:t> Кафедра лучевой диагностики ИПО </a:t>
            </a:r>
            <a:endParaRPr lang="ru-RU" alt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96473" y="6394308"/>
            <a:ext cx="6009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i="0" u="sng" dirty="0" smtClean="0">
                <a:solidFill>
                  <a:srgbClr val="376FAA"/>
                </a:solidFill>
                <a:effectLst/>
                <a:latin typeface="Roboto"/>
                <a:hlinkClick r:id="rId2"/>
              </a:rPr>
              <a:t>Elsevier Public Health Emergency Collection</a:t>
            </a:r>
            <a:r>
              <a:rPr lang="en-US" b="0" i="0" u="sng" dirty="0" smtClean="0">
                <a:solidFill>
                  <a:srgbClr val="376FAA"/>
                </a:solidFill>
                <a:effectLst/>
                <a:latin typeface="Roboto"/>
              </a:rPr>
              <a:t> 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Helvetica Neue"/>
              </a:rPr>
              <a:t>2022 Oct</a:t>
            </a:r>
            <a:r>
              <a:rPr lang="ru-RU" b="0" i="0" dirty="0" smtClean="0">
                <a:solidFill>
                  <a:srgbClr val="212121"/>
                </a:solidFill>
                <a:effectLst/>
                <a:latin typeface="Helvetica Neue"/>
              </a:rPr>
              <a:t>.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Helvetica Neue"/>
              </a:rPr>
              <a:t> </a:t>
            </a:r>
            <a:r>
              <a:rPr lang="en-US" b="0" i="0" dirty="0" smtClean="0">
                <a:solidFill>
                  <a:srgbClr val="1B1B1B"/>
                </a:solidFill>
                <a:effectLst/>
                <a:latin typeface="Roboto"/>
              </a:rPr>
              <a:t> </a:t>
            </a:r>
            <a:endParaRPr lang="en-US" b="0" i="0" dirty="0">
              <a:solidFill>
                <a:srgbClr val="1B1B1B"/>
              </a:solidFill>
              <a:effectLst/>
              <a:latin typeface="Roboto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78411" y="516499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sng" dirty="0" smtClean="0">
                <a:effectLst/>
                <a:latin typeface="Helvetica Neue"/>
                <a:hlinkClick r:id="rId3"/>
              </a:rPr>
              <a:t>Anna </a:t>
            </a:r>
            <a:r>
              <a:rPr lang="en-US" b="0" i="0" u="sng" dirty="0" err="1" smtClean="0">
                <a:effectLst/>
                <a:latin typeface="Helvetica Neue"/>
                <a:hlinkClick r:id="rId3"/>
              </a:rPr>
              <a:t>Palmisano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smtClean="0">
                <a:effectLst/>
                <a:latin typeface="Helvetica Neue"/>
                <a:hlinkClick r:id="rId4"/>
              </a:rPr>
              <a:t>Michele Gambardella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err="1" smtClean="0">
                <a:effectLst/>
                <a:latin typeface="Helvetica Neue"/>
                <a:hlinkClick r:id="rId5"/>
              </a:rPr>
              <a:t>Tommaso</a:t>
            </a:r>
            <a:r>
              <a:rPr lang="en-US" b="0" i="0" u="sng" dirty="0" smtClean="0">
                <a:effectLst/>
                <a:latin typeface="Helvetica Neue"/>
                <a:hlinkClick r:id="rId5"/>
              </a:rPr>
              <a:t> </a:t>
            </a:r>
            <a:r>
              <a:rPr lang="en-US" b="0" i="0" u="sng" dirty="0" err="1" smtClean="0">
                <a:effectLst/>
                <a:latin typeface="Helvetica Neue"/>
                <a:hlinkClick r:id="rId5"/>
              </a:rPr>
              <a:t>D'Angelo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err="1" smtClean="0">
                <a:effectLst/>
                <a:latin typeface="Helvetica Neue"/>
                <a:hlinkClick r:id="rId6"/>
              </a:rPr>
              <a:t>Davide</a:t>
            </a:r>
            <a:r>
              <a:rPr lang="en-US" b="0" i="0" u="sng" dirty="0" smtClean="0">
                <a:effectLst/>
                <a:latin typeface="Helvetica Neue"/>
                <a:hlinkClick r:id="rId6"/>
              </a:rPr>
              <a:t> </a:t>
            </a:r>
            <a:r>
              <a:rPr lang="en-US" b="0" i="0" u="sng" dirty="0" err="1" smtClean="0">
                <a:effectLst/>
                <a:latin typeface="Helvetica Neue"/>
                <a:hlinkClick r:id="rId6"/>
              </a:rPr>
              <a:t>Vignale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err="1" smtClean="0">
                <a:effectLst/>
                <a:latin typeface="Helvetica Neue"/>
                <a:hlinkClick r:id="rId7"/>
              </a:rPr>
              <a:t>Raffaele</a:t>
            </a:r>
            <a:r>
              <a:rPr lang="en-US" b="0" i="0" u="sng" dirty="0" smtClean="0">
                <a:effectLst/>
                <a:latin typeface="Helvetica Neue"/>
                <a:hlinkClick r:id="rId7"/>
              </a:rPr>
              <a:t> </a:t>
            </a:r>
            <a:r>
              <a:rPr lang="en-US" b="0" i="0" u="sng" dirty="0" err="1" smtClean="0">
                <a:effectLst/>
                <a:latin typeface="Helvetica Neue"/>
                <a:hlinkClick r:id="rId7"/>
              </a:rPr>
              <a:t>Ascione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smtClean="0">
                <a:effectLst/>
                <a:latin typeface="Helvetica Neue"/>
                <a:hlinkClick r:id="rId8"/>
              </a:rPr>
              <a:t>Marco </a:t>
            </a:r>
            <a:r>
              <a:rPr lang="en-US" b="0" i="0" u="sng" dirty="0" err="1" smtClean="0">
                <a:effectLst/>
                <a:latin typeface="Helvetica Neue"/>
                <a:hlinkClick r:id="rId8"/>
              </a:rPr>
              <a:t>Gatti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smtClean="0">
                <a:effectLst/>
                <a:latin typeface="Helvetica Neue"/>
                <a:hlinkClick r:id="rId9"/>
              </a:rPr>
              <a:t>Giovanni </a:t>
            </a:r>
            <a:r>
              <a:rPr lang="en-US" b="0" i="0" u="sng" dirty="0" err="1" smtClean="0">
                <a:effectLst/>
                <a:latin typeface="Helvetica Neue"/>
                <a:hlinkClick r:id="rId9"/>
              </a:rPr>
              <a:t>Peretto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smtClean="0">
                <a:effectLst/>
                <a:latin typeface="Helvetica Neue"/>
                <a:hlinkClick r:id="rId10"/>
              </a:rPr>
              <a:t>Francesco Federico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smtClean="0">
                <a:effectLst/>
                <a:latin typeface="Helvetica Neue"/>
                <a:hlinkClick r:id="rId11"/>
              </a:rPr>
              <a:t>Amar Shah</a:t>
            </a:r>
            <a:r>
              <a:rPr lang="en-US" b="0" i="0" dirty="0" smtClean="0">
                <a:effectLst/>
                <a:latin typeface="Helvetica Neue"/>
              </a:rPr>
              <a:t>, </a:t>
            </a:r>
            <a:r>
              <a:rPr lang="en-US" b="0" i="0" u="sng" dirty="0" smtClean="0">
                <a:effectLst/>
                <a:latin typeface="Helvetica Neue"/>
                <a:hlinkClick r:id="rId12"/>
              </a:rPr>
              <a:t>Antonio Esposito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16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Опасения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2828836"/>
            <a:ext cx="7988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 начала программы </a:t>
            </a:r>
            <a:r>
              <a:rPr lang="ru-RU" sz="2800" dirty="0" smtClean="0"/>
              <a:t>вакцинации пациентов, </a:t>
            </a:r>
            <a:r>
              <a:rPr lang="ru-RU" sz="2800" dirty="0"/>
              <a:t>все больше сообщений вызывают опасения по поводу связи </a:t>
            </a:r>
            <a:r>
              <a:rPr lang="ru-RU" sz="2800" dirty="0" smtClean="0"/>
              <a:t>миокардита и </a:t>
            </a:r>
            <a:r>
              <a:rPr lang="ru-RU" sz="2800" dirty="0"/>
              <a:t>перикардита</a:t>
            </a:r>
            <a:r>
              <a:rPr lang="ru-RU" sz="2800" dirty="0" smtClean="0"/>
              <a:t> </a:t>
            </a:r>
            <a:r>
              <a:rPr lang="ru-RU" sz="2800" dirty="0"/>
              <a:t>с различными типами вакцин против COVID-19</a:t>
            </a:r>
          </a:p>
        </p:txBody>
      </p:sp>
    </p:spTree>
    <p:extLst>
      <p:ext uri="{BB962C8B-B14F-4D97-AF65-F5344CB8AC3E}">
        <p14:creationId xmlns:p14="http://schemas.microsoft.com/office/powerpoint/2010/main" val="2255837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Данные статистики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92925" y="2511243"/>
            <a:ext cx="891168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rgbClr val="212121"/>
                </a:solidFill>
                <a:latin typeface="+mj-lt"/>
              </a:rPr>
              <a:t>Согласно данным Системы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отчетности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(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VAERS)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о побочных эффектах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прививок,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собранным в период с 1990 по 2018 год, в эпоху до COVID-19 миокардит или перикардит, связанные с вакцинами, регистрировались с частотой 0,1%. Из них 79% случаев наблюдались у мужчин.   </a:t>
            </a:r>
            <a:endParaRPr lang="ru-RU" sz="2600" dirty="0" smtClean="0">
              <a:solidFill>
                <a:srgbClr val="21212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4848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Данные статистики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92924" y="2655100"/>
            <a:ext cx="7677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212121"/>
                </a:solidFill>
              </a:rPr>
              <a:t>С момента выпуска вакцин против COVID-19 частота 12,6 случаев миокардита на миллион доз </a:t>
            </a:r>
            <a:r>
              <a:rPr lang="ru-RU" sz="2800" dirty="0" smtClean="0">
                <a:solidFill>
                  <a:srgbClr val="212121"/>
                </a:solidFill>
              </a:rPr>
              <a:t>была связана </a:t>
            </a:r>
            <a:r>
              <a:rPr lang="ru-RU" sz="2800" dirty="0">
                <a:solidFill>
                  <a:srgbClr val="212121"/>
                </a:solidFill>
              </a:rPr>
              <a:t>с введением второго компонента вакцины у лиц в возрасте от 12 до 39 лет.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28534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Данные статистики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92924" y="2518761"/>
            <a:ext cx="891168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212121"/>
                </a:solidFill>
                <a:latin typeface="+mj-lt"/>
              </a:rPr>
              <a:t>С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истема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сбора данных VAERS не может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использоваться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для определения реальной частоты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осложнений,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связанных с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вакцинами.</a:t>
            </a:r>
          </a:p>
          <a:p>
            <a:r>
              <a:rPr lang="ru-RU" sz="2400" dirty="0" smtClean="0">
                <a:solidFill>
                  <a:srgbClr val="212121"/>
                </a:solidFill>
                <a:latin typeface="+mj-lt"/>
              </a:rPr>
              <a:t/>
            </a:r>
            <a:br>
              <a:rPr lang="ru-RU" sz="2400" dirty="0" smtClean="0">
                <a:solidFill>
                  <a:srgbClr val="212121"/>
                </a:solidFill>
                <a:latin typeface="+mj-lt"/>
              </a:rPr>
            </a:br>
            <a:r>
              <a:rPr lang="ru-RU" sz="2400" dirty="0">
                <a:latin typeface="+mj-lt"/>
              </a:rPr>
              <a:t>Однако была обнаружена связь между вакцинами </a:t>
            </a:r>
            <a:r>
              <a:rPr lang="ru-RU" sz="2400" dirty="0" err="1">
                <a:latin typeface="+mj-lt"/>
              </a:rPr>
              <a:t>мРНК</a:t>
            </a:r>
            <a:r>
              <a:rPr lang="ru-RU" sz="2400" dirty="0">
                <a:latin typeface="+mj-lt"/>
              </a:rPr>
              <a:t> COVID-19 (мРНК-1273 [</a:t>
            </a:r>
            <a:r>
              <a:rPr lang="ru-RU" sz="2400" b="1" dirty="0" err="1">
                <a:latin typeface="+mj-lt"/>
              </a:rPr>
              <a:t>Moderna</a:t>
            </a:r>
            <a:r>
              <a:rPr lang="ru-RU" sz="2400" dirty="0">
                <a:latin typeface="+mj-lt"/>
              </a:rPr>
              <a:t>] и </a:t>
            </a:r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BNT162b2 </a:t>
            </a:r>
            <a:r>
              <a:rPr lang="ru-RU" sz="2400" dirty="0">
                <a:latin typeface="+mj-lt"/>
              </a:rPr>
              <a:t>[</a:t>
            </a:r>
            <a:r>
              <a:rPr lang="ru-RU" sz="2400" b="1" dirty="0" err="1">
                <a:latin typeface="+mj-lt"/>
              </a:rPr>
              <a:t>Pfizer-BioNTech</a:t>
            </a:r>
            <a:r>
              <a:rPr lang="ru-RU" sz="2400" dirty="0">
                <a:latin typeface="+mj-lt"/>
              </a:rPr>
              <a:t>]) </a:t>
            </a:r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и </a:t>
            </a:r>
            <a:r>
              <a:rPr lang="ru-RU" sz="2400" dirty="0">
                <a:latin typeface="+mj-lt"/>
              </a:rPr>
              <a:t>случаями </a:t>
            </a:r>
            <a:r>
              <a:rPr lang="ru-RU" sz="2400" b="1" dirty="0">
                <a:latin typeface="+mj-lt"/>
              </a:rPr>
              <a:t>миокардита и перикардита</a:t>
            </a:r>
            <a:r>
              <a:rPr lang="ru-RU" sz="2400" dirty="0">
                <a:latin typeface="+mj-lt"/>
              </a:rPr>
              <a:t>, особенно после </a:t>
            </a:r>
            <a:r>
              <a:rPr lang="ru-RU" sz="2400" dirty="0" smtClean="0">
                <a:latin typeface="+mj-lt"/>
              </a:rPr>
              <a:t>введения второго </a:t>
            </a:r>
            <a:r>
              <a:rPr lang="ru-RU" sz="2400" dirty="0" smtClean="0">
                <a:latin typeface="+mj-lt"/>
              </a:rPr>
              <a:t>компонента вакцины </a:t>
            </a:r>
            <a:endParaRPr lang="ru-RU" sz="2400" dirty="0" smtClean="0">
              <a:solidFill>
                <a:srgbClr val="212121"/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851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Вакцина против </a:t>
            </a:r>
            <a:r>
              <a:rPr lang="en-US" dirty="0"/>
              <a:t>Covid-19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92925" y="2828836"/>
            <a:ext cx="891168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rgbClr val="212121"/>
                </a:solidFill>
                <a:latin typeface="+mj-lt"/>
              </a:rPr>
              <a:t>Большинство зарегистрированных случаев представляли собой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патологическую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ЭКГ с подъемом сегмента ST и повышенным сердечным </a:t>
            </a:r>
            <a:r>
              <a:rPr lang="ru-RU" sz="2600" dirty="0" err="1">
                <a:solidFill>
                  <a:srgbClr val="212121"/>
                </a:solidFill>
                <a:latin typeface="+mj-lt"/>
              </a:rPr>
              <a:t>тропонином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, достигающим пика через три дня после вакцинации</a:t>
            </a:r>
            <a:endParaRPr lang="ru-RU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414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Вакцина против </a:t>
            </a:r>
            <a:r>
              <a:rPr lang="en-US" dirty="0"/>
              <a:t>Covid-19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13054" y="1703832"/>
            <a:ext cx="944671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212121"/>
                </a:solidFill>
                <a:latin typeface="+mj-lt"/>
              </a:rPr>
              <a:t>У большинства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пациентов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было быстрое выздоровление и высокие уровни антител к шиповидному белку SARS-CoV-2, что свидетельствует об эффективной </a:t>
            </a:r>
            <a:endParaRPr lang="ru-RU" sz="2400" dirty="0" smtClean="0">
              <a:solidFill>
                <a:srgbClr val="212121"/>
              </a:solidFill>
              <a:latin typeface="+mj-lt"/>
            </a:endParaRPr>
          </a:p>
          <a:p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иммунизации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. </a:t>
            </a:r>
            <a:endParaRPr lang="ru-RU" sz="2400" dirty="0" smtClean="0">
              <a:solidFill>
                <a:srgbClr val="212121"/>
              </a:solidFill>
              <a:latin typeface="+mj-lt"/>
            </a:endParaRPr>
          </a:p>
          <a:p>
            <a:endParaRPr lang="ru-RU" sz="2400" dirty="0" smtClean="0">
              <a:solidFill>
                <a:srgbClr val="212121"/>
              </a:solidFill>
              <a:latin typeface="+mj-lt"/>
            </a:endParaRPr>
          </a:p>
          <a:p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Эхокардиограмма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была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патологической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в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40% случаев, при этом минимальный процент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пациентов имел сниженную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фракцию выброса левого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желудочка. </a:t>
            </a:r>
            <a:endParaRPr lang="ru-RU" sz="2400" dirty="0" smtClean="0">
              <a:solidFill>
                <a:srgbClr val="212121"/>
              </a:solidFill>
              <a:latin typeface="+mj-lt"/>
            </a:endParaRPr>
          </a:p>
          <a:p>
            <a:endParaRPr lang="ru-RU" sz="2400" dirty="0" smtClean="0">
              <a:solidFill>
                <a:srgbClr val="212121"/>
              </a:solidFill>
              <a:latin typeface="+mj-lt"/>
            </a:endParaRPr>
          </a:p>
          <a:p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МРТ, в свою очередь, показала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отклонения у всех обследованных пациентов,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демонстрируя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такие признаки, как отек миокарда и </a:t>
            </a:r>
            <a:r>
              <a:rPr lang="ru-RU" sz="2400" dirty="0" err="1">
                <a:solidFill>
                  <a:srgbClr val="212121"/>
                </a:solidFill>
                <a:latin typeface="+mj-lt"/>
              </a:rPr>
              <a:t>субэпикардиальное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 позднее усиление гадолиния, свидетельствующее о миокардите.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0485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4898" y="142467"/>
            <a:ext cx="10527102" cy="12808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МРТ сердца </a:t>
            </a:r>
            <a:r>
              <a:rPr lang="ru-RU" dirty="0"/>
              <a:t>30-летнего мужчины с миокардитом, связанным с </a:t>
            </a:r>
            <a:r>
              <a:rPr lang="ru-RU" dirty="0" smtClean="0"/>
              <a:t>вакцинацией </a:t>
            </a:r>
            <a:r>
              <a:rPr lang="ru-RU" dirty="0"/>
              <a:t>против COVID-19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328" y="1233576"/>
            <a:ext cx="7840196" cy="384738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22098" y="5103674"/>
            <a:ext cx="98197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+mj-lt"/>
              </a:rPr>
              <a:t>(А) МРТ на 5 сутки после появления симптомов показывает,</a:t>
            </a:r>
          </a:p>
          <a:p>
            <a:r>
              <a:rPr lang="ru-RU" dirty="0" err="1" smtClean="0">
                <a:latin typeface="+mj-lt"/>
              </a:rPr>
              <a:t>субэпикардиальное</a:t>
            </a:r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усиление вдоль нижнелатеральных сегментов миокарда (стрелки) с минимальным вовлечением передней стенки в апикальную область (стрелка). </a:t>
            </a:r>
            <a:endParaRPr lang="ru-RU" dirty="0" smtClean="0">
              <a:latin typeface="+mj-lt"/>
            </a:endParaRPr>
          </a:p>
          <a:p>
            <a:r>
              <a:rPr lang="ru-RU" dirty="0">
                <a:latin typeface="+mj-lt"/>
              </a:rPr>
              <a:t>(В</a:t>
            </a:r>
            <a:r>
              <a:rPr lang="ru-RU" dirty="0" smtClean="0">
                <a:latin typeface="+mj-lt"/>
              </a:rPr>
              <a:t>) МРТ </a:t>
            </a:r>
            <a:r>
              <a:rPr lang="ru-RU" dirty="0">
                <a:latin typeface="+mj-lt"/>
              </a:rPr>
              <a:t>сердца, выполненная через 3 месяца </a:t>
            </a:r>
            <a:r>
              <a:rPr lang="ru-RU" dirty="0" smtClean="0">
                <a:latin typeface="+mj-lt"/>
              </a:rPr>
              <a:t>, </a:t>
            </a:r>
            <a:r>
              <a:rPr lang="ru-RU" dirty="0">
                <a:latin typeface="+mj-lt"/>
              </a:rPr>
              <a:t>показывает почти полное </a:t>
            </a:r>
            <a:r>
              <a:rPr lang="ru-RU" dirty="0" smtClean="0">
                <a:latin typeface="+mj-lt"/>
              </a:rPr>
              <a:t>восстановление миокарда </a:t>
            </a:r>
            <a:r>
              <a:rPr lang="ru-RU" dirty="0">
                <a:latin typeface="+mj-lt"/>
              </a:rPr>
              <a:t>в тех же сегментах.</a:t>
            </a:r>
          </a:p>
        </p:txBody>
      </p:sp>
    </p:spTree>
    <p:extLst>
      <p:ext uri="{BB962C8B-B14F-4D97-AF65-F5344CB8AC3E}">
        <p14:creationId xmlns:p14="http://schemas.microsoft.com/office/powerpoint/2010/main" val="3872773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8033" y="503340"/>
            <a:ext cx="8911687" cy="1280890"/>
          </a:xfrm>
        </p:spPr>
        <p:txBody>
          <a:bodyPr/>
          <a:lstStyle/>
          <a:p>
            <a:r>
              <a:rPr lang="ru-RU" dirty="0">
                <a:solidFill>
                  <a:srgbClr val="212121"/>
                </a:solidFill>
              </a:rPr>
              <a:t>Этиология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98033" y="2176732"/>
            <a:ext cx="8911687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rgbClr val="212121"/>
                </a:solidFill>
                <a:latin typeface="+mj-lt"/>
              </a:rPr>
              <a:t>Этиология воспаления миокарда после вакцинации против COVID-19 до сих пор неизвестна. </a:t>
            </a:r>
            <a:endParaRPr lang="ru-RU" sz="2600" dirty="0" smtClean="0">
              <a:solidFill>
                <a:srgbClr val="212121"/>
              </a:solidFill>
              <a:latin typeface="+mj-lt"/>
            </a:endParaRPr>
          </a:p>
          <a:p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Были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предложены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3 основные теории: </a:t>
            </a:r>
          </a:p>
          <a:p>
            <a:endParaRPr lang="ru-RU" sz="2600" dirty="0" smtClean="0">
              <a:solidFill>
                <a:srgbClr val="212121"/>
              </a:solidFill>
              <a:latin typeface="+mj-lt"/>
            </a:endParaRPr>
          </a:p>
          <a:p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  1)Отсроченная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реакция гиперчувствительности, при которой сенсибилизация происходит после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введения первого </a:t>
            </a:r>
            <a:r>
              <a:rPr lang="ru-RU" sz="2600" dirty="0" err="1" smtClean="0">
                <a:solidFill>
                  <a:srgbClr val="212121"/>
                </a:solidFill>
                <a:latin typeface="+mj-lt"/>
              </a:rPr>
              <a:t>компанента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вакцины против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COVID-19</a:t>
            </a:r>
          </a:p>
          <a:p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  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2267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212121"/>
                </a:solidFill>
              </a:rPr>
              <a:t>Этиология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92924" y="2136339"/>
            <a:ext cx="88096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rgbClr val="212121"/>
                </a:solidFill>
              </a:rPr>
              <a:t>2)Механизм молекулярной мимикрии между шиповидными белками SARS-CoV-2, кодируемыми </a:t>
            </a:r>
            <a:r>
              <a:rPr lang="ru-RU" sz="2600" dirty="0" err="1">
                <a:solidFill>
                  <a:srgbClr val="212121"/>
                </a:solidFill>
              </a:rPr>
              <a:t>мРНК</a:t>
            </a:r>
            <a:r>
              <a:rPr lang="ru-RU" sz="2600" dirty="0">
                <a:solidFill>
                  <a:srgbClr val="212121"/>
                </a:solidFill>
              </a:rPr>
              <a:t>-вакцинами, и антигенами </a:t>
            </a:r>
            <a:r>
              <a:rPr lang="ru-RU" sz="2600" dirty="0" err="1">
                <a:solidFill>
                  <a:srgbClr val="212121"/>
                </a:solidFill>
              </a:rPr>
              <a:t>кардиомиоцитов</a:t>
            </a:r>
            <a:r>
              <a:rPr lang="ru-RU" sz="2600" dirty="0">
                <a:solidFill>
                  <a:srgbClr val="212121"/>
                </a:solidFill>
              </a:rPr>
              <a:t>, который может провоцировать иммунный ответ у предрасположенных пациентов </a:t>
            </a:r>
            <a:endParaRPr lang="ru-RU" sz="2600" dirty="0" smtClean="0">
              <a:solidFill>
                <a:srgbClr val="212121"/>
              </a:solidFill>
            </a:endParaRPr>
          </a:p>
          <a:p>
            <a:endParaRPr lang="ru-RU" sz="2600" dirty="0">
              <a:solidFill>
                <a:srgbClr val="212121"/>
              </a:solidFill>
            </a:endParaRPr>
          </a:p>
          <a:p>
            <a:r>
              <a:rPr lang="ru-RU" sz="2600" dirty="0">
                <a:solidFill>
                  <a:srgbClr val="212121"/>
                </a:solidFill>
              </a:rPr>
              <a:t>  3)Системная воспалительная реакция, запускаемая антигенной </a:t>
            </a:r>
            <a:r>
              <a:rPr lang="ru-RU" sz="2600" dirty="0" err="1">
                <a:solidFill>
                  <a:srgbClr val="212121"/>
                </a:solidFill>
              </a:rPr>
              <a:t>мРНК</a:t>
            </a:r>
            <a:r>
              <a:rPr lang="ru-RU" sz="2600" dirty="0">
                <a:solidFill>
                  <a:srgbClr val="212121"/>
                </a:solidFill>
              </a:rPr>
              <a:t>, приводящая к воспалению миокарда.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561916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ечение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92925" y="2432020"/>
            <a:ext cx="89116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+mj-lt"/>
              </a:rPr>
              <a:t>В</a:t>
            </a:r>
            <a:r>
              <a:rPr lang="ru-RU" sz="2400" dirty="0" smtClean="0">
                <a:latin typeface="+mj-lt"/>
              </a:rPr>
              <a:t>се </a:t>
            </a:r>
            <a:r>
              <a:rPr lang="ru-RU" sz="2400" dirty="0">
                <a:latin typeface="+mj-lt"/>
              </a:rPr>
              <a:t>отчеты подтверждают, что разрешение симптомов, а также нормализация </a:t>
            </a:r>
            <a:r>
              <a:rPr lang="ru-RU" sz="2400" dirty="0" smtClean="0">
                <a:latin typeface="+mj-lt"/>
              </a:rPr>
              <a:t>лабораторных данных и </a:t>
            </a:r>
            <a:r>
              <a:rPr lang="ru-RU" sz="2400" dirty="0">
                <a:latin typeface="+mj-lt"/>
              </a:rPr>
              <a:t>результатов визуализации </a:t>
            </a:r>
            <a:r>
              <a:rPr lang="ru-RU" sz="2400" b="1" dirty="0">
                <a:latin typeface="+mj-lt"/>
              </a:rPr>
              <a:t>происходит быстро как с лечением, так и без </a:t>
            </a:r>
            <a:r>
              <a:rPr lang="ru-RU" sz="2400" b="1" dirty="0" smtClean="0">
                <a:latin typeface="+mj-lt"/>
              </a:rPr>
              <a:t>него</a:t>
            </a:r>
          </a:p>
          <a:p>
            <a:endParaRPr lang="ru-RU" sz="2400" dirty="0" smtClean="0">
              <a:latin typeface="+mj-lt"/>
            </a:endParaRPr>
          </a:p>
          <a:p>
            <a:r>
              <a:rPr lang="ru-RU" sz="2400" dirty="0">
                <a:latin typeface="+mj-lt"/>
              </a:rPr>
              <a:t>Клиницисты должны знать о существующем риске миокардита и перикардита, связанного с вакцинацией против COVID-19</a:t>
            </a:r>
            <a:r>
              <a:rPr lang="ru-RU" sz="2400" dirty="0" smtClean="0">
                <a:latin typeface="+mj-lt"/>
              </a:rPr>
              <a:t>, быть настороженными </a:t>
            </a:r>
            <a:r>
              <a:rPr lang="ru-RU" sz="2400" dirty="0">
                <a:latin typeface="+mj-lt"/>
              </a:rPr>
              <a:t>особенно у молодых мужчин, у которых вскоре после вакцинации появляется боль в груди.</a:t>
            </a:r>
          </a:p>
        </p:txBody>
      </p:sp>
    </p:spTree>
    <p:extLst>
      <p:ext uri="{BB962C8B-B14F-4D97-AF65-F5344CB8AC3E}">
        <p14:creationId xmlns:p14="http://schemas.microsoft.com/office/powerpoint/2010/main" val="158638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1166" y="486087"/>
            <a:ext cx="8911687" cy="1280890"/>
          </a:xfrm>
        </p:spPr>
        <p:txBody>
          <a:bodyPr>
            <a:normAutofit/>
          </a:bodyPr>
          <a:lstStyle/>
          <a:p>
            <a:r>
              <a:rPr lang="ru-RU" dirty="0" err="1"/>
              <a:t>Постковидные</a:t>
            </a:r>
            <a:r>
              <a:rPr lang="ru-RU" dirty="0"/>
              <a:t> осложнения на сердце и сосудах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41166" y="2439694"/>
            <a:ext cx="836762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err="1">
                <a:latin typeface="+mj-lt"/>
              </a:rPr>
              <a:t>Постковидные</a:t>
            </a:r>
            <a:r>
              <a:rPr lang="ru-RU" sz="2600" dirty="0">
                <a:latin typeface="+mj-lt"/>
              </a:rPr>
              <a:t> осложнения на сердце и </a:t>
            </a:r>
            <a:r>
              <a:rPr lang="ru-RU" sz="2600" dirty="0" smtClean="0">
                <a:latin typeface="+mj-lt"/>
              </a:rPr>
              <a:t>сосудах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обычно характеризуются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как сохранение сердечно-сосудистых симптомов или признаков COVID-19 в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течение более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3–4 недель после выздоровления, в основном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включая в себя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длительную боль в груди,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отдышку, учащенное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сердцебиение или повышение уровня </a:t>
            </a:r>
            <a:r>
              <a:rPr lang="ru-RU" sz="2600" dirty="0" err="1">
                <a:solidFill>
                  <a:srgbClr val="212121"/>
                </a:solidFill>
                <a:latin typeface="+mj-lt"/>
              </a:rPr>
              <a:t>тропонина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.</a:t>
            </a:r>
            <a:endParaRPr lang="ru-RU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1544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ыводы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92924" y="1687354"/>
            <a:ext cx="891168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rgbClr val="212121"/>
                </a:solidFill>
                <a:latin typeface="+mj-lt"/>
              </a:rPr>
              <a:t>Усовершенствованная визуализация сердца при COVID-19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обеспечивает </a:t>
            </a:r>
            <a:r>
              <a:rPr lang="ru-RU" sz="2600" dirty="0" err="1" smtClean="0">
                <a:solidFill>
                  <a:srgbClr val="212121"/>
                </a:solidFill>
                <a:latin typeface="+mj-lt"/>
              </a:rPr>
              <a:t>неинвазивную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 и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эффективную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характеристику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сердечно-сосудистых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патологий,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связанных с COVID-19, и улучшает стратификацию риска, сводя к минимуму использование ненужных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инвазивных процедур и ускоряя пути диагностики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.</a:t>
            </a:r>
          </a:p>
          <a:p>
            <a:endParaRPr lang="ru-RU" sz="2600" dirty="0" smtClean="0">
              <a:solidFill>
                <a:srgbClr val="212121"/>
              </a:solidFill>
              <a:latin typeface="+mj-lt"/>
            </a:endParaRPr>
          </a:p>
          <a:p>
            <a:r>
              <a:rPr lang="ru-RU" sz="2600" dirty="0">
                <a:solidFill>
                  <a:srgbClr val="212121"/>
                </a:solidFill>
                <a:latin typeface="+mj-lt"/>
              </a:rPr>
              <a:t>Выбор наиболее подходящего метода визуализации и протокола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исследования должен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быть адаптирован к клиническим особенностям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пациента</a:t>
            </a:r>
            <a:endParaRPr lang="ru-RU" sz="2600" dirty="0" smtClean="0">
              <a:solidFill>
                <a:srgbClr val="212121"/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1852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7090" y="285610"/>
            <a:ext cx="8911687" cy="1280890"/>
          </a:xfrm>
        </p:spPr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95245" y="1400792"/>
            <a:ext cx="965537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212121"/>
                </a:solidFill>
                <a:latin typeface="+mj-lt"/>
              </a:rPr>
              <a:t>КТ-ангиография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позволяет точно охарактеризовать поражение сосудов. 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Н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езависимо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от выбранного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протокола,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КТ может предоставить 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дополнительную информацию, полезную </a:t>
            </a:r>
            <a:r>
              <a:rPr lang="ru-RU" sz="2600" dirty="0">
                <a:solidFill>
                  <a:srgbClr val="212121"/>
                </a:solidFill>
                <a:latin typeface="+mj-lt"/>
              </a:rPr>
              <a:t>для более полной характеристики пациентов и стратификации риска</a:t>
            </a:r>
            <a:r>
              <a:rPr lang="ru-RU" sz="2600" dirty="0" smtClean="0">
                <a:solidFill>
                  <a:srgbClr val="212121"/>
                </a:solidFill>
                <a:latin typeface="+mj-lt"/>
              </a:rPr>
              <a:t>.</a:t>
            </a:r>
          </a:p>
          <a:p>
            <a:endParaRPr lang="ru-RU" sz="2600" dirty="0" smtClean="0">
              <a:solidFill>
                <a:srgbClr val="212121"/>
              </a:solidFill>
              <a:latin typeface="+mj-lt"/>
            </a:endParaRPr>
          </a:p>
          <a:p>
            <a:r>
              <a:rPr lang="ru-RU" sz="2400" b="1" dirty="0">
                <a:solidFill>
                  <a:srgbClr val="212121"/>
                </a:solidFill>
              </a:rPr>
              <a:t>МРТ </a:t>
            </a:r>
            <a:r>
              <a:rPr lang="ru-RU" sz="2400" dirty="0" smtClean="0">
                <a:solidFill>
                  <a:srgbClr val="212121"/>
                </a:solidFill>
              </a:rPr>
              <a:t>имеет </a:t>
            </a:r>
            <a:r>
              <a:rPr lang="ru-RU" sz="2400" dirty="0">
                <a:solidFill>
                  <a:srgbClr val="212121"/>
                </a:solidFill>
              </a:rPr>
              <a:t>преимущество, </a:t>
            </a:r>
            <a:r>
              <a:rPr lang="ru-RU" sz="2400" dirty="0" smtClean="0">
                <a:solidFill>
                  <a:srgbClr val="212121"/>
                </a:solidFill>
              </a:rPr>
              <a:t>позволяющее </a:t>
            </a:r>
            <a:r>
              <a:rPr lang="ru-RU" sz="2400" dirty="0">
                <a:solidFill>
                  <a:srgbClr val="212121"/>
                </a:solidFill>
              </a:rPr>
              <a:t>точно охарактеризовать ткань миокарда, исключить ранее существовавшие </a:t>
            </a:r>
            <a:r>
              <a:rPr lang="ru-RU" sz="2400" dirty="0" err="1">
                <a:solidFill>
                  <a:srgbClr val="212121"/>
                </a:solidFill>
              </a:rPr>
              <a:t>кардиомиопатии</a:t>
            </a:r>
            <a:r>
              <a:rPr lang="ru-RU" sz="2400" dirty="0">
                <a:solidFill>
                  <a:srgbClr val="212121"/>
                </a:solidFill>
              </a:rPr>
              <a:t> и идентифицировать субклиническое повреждение сердца, воспаление миокарда и другие патологии, потенциально влияющие на качество жизни и уменьшить риск возможных осложнений.</a:t>
            </a:r>
            <a:endParaRPr lang="ru-RU" sz="2400" dirty="0"/>
          </a:p>
          <a:p>
            <a:endParaRPr lang="ru-RU" sz="2400" dirty="0" smtClean="0">
              <a:solidFill>
                <a:srgbClr val="21212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8424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9932" y="2846102"/>
            <a:ext cx="6212747" cy="1280890"/>
          </a:xfrm>
        </p:spPr>
        <p:txBody>
          <a:bodyPr>
            <a:noAutofit/>
          </a:bodyPr>
          <a:lstStyle/>
          <a:p>
            <a:r>
              <a:rPr lang="ru-RU" sz="4000" dirty="0" smtClean="0"/>
              <a:t>Спасибо </a:t>
            </a:r>
            <a:r>
              <a:rPr lang="ru-RU" sz="4000" smtClean="0"/>
              <a:t>за внимание!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98920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9022" y="460208"/>
            <a:ext cx="8911687" cy="1280890"/>
          </a:xfrm>
        </p:spPr>
        <p:txBody>
          <a:bodyPr>
            <a:normAutofit/>
          </a:bodyPr>
          <a:lstStyle/>
          <a:p>
            <a:r>
              <a:rPr lang="ru-RU" dirty="0" smtClean="0"/>
              <a:t>МРТ у пациентов с </a:t>
            </a:r>
            <a:r>
              <a:rPr lang="ru-RU" dirty="0" err="1" smtClean="0"/>
              <a:t>постковидным</a:t>
            </a:r>
            <a:r>
              <a:rPr lang="ru-RU" dirty="0" smtClean="0"/>
              <a:t> синдромом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23915" y="2025627"/>
            <a:ext cx="89116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У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пациентов с </a:t>
            </a:r>
            <a:r>
              <a:rPr lang="ru-RU" sz="2400" dirty="0" err="1" smtClean="0">
                <a:solidFill>
                  <a:srgbClr val="212121"/>
                </a:solidFill>
                <a:latin typeface="+mj-lt"/>
              </a:rPr>
              <a:t>постковидным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 синдромом 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с подозрением на поражение миокарда </a:t>
            </a:r>
            <a:r>
              <a:rPr lang="ru-RU" sz="2400" b="1" dirty="0">
                <a:solidFill>
                  <a:srgbClr val="212121"/>
                </a:solidFill>
                <a:latin typeface="+mj-lt"/>
              </a:rPr>
              <a:t>настоятельно </a:t>
            </a:r>
            <a:r>
              <a:rPr lang="ru-RU" sz="2400" b="1" dirty="0" smtClean="0">
                <a:solidFill>
                  <a:srgbClr val="212121"/>
                </a:solidFill>
                <a:latin typeface="+mj-lt"/>
              </a:rPr>
              <a:t>рекомендуется выполнение </a:t>
            </a:r>
            <a:r>
              <a:rPr lang="ru-RU" sz="2400" b="1" dirty="0">
                <a:solidFill>
                  <a:srgbClr val="212121"/>
                </a:solidFill>
                <a:latin typeface="+mj-lt"/>
              </a:rPr>
              <a:t>МРТ </a:t>
            </a:r>
            <a:r>
              <a:rPr lang="ru-RU" sz="2400" b="1" dirty="0" smtClean="0">
                <a:solidFill>
                  <a:srgbClr val="212121"/>
                </a:solidFill>
                <a:latin typeface="+mj-lt"/>
              </a:rPr>
              <a:t>для </a:t>
            </a:r>
            <a:r>
              <a:rPr lang="ru-RU" sz="2400" b="1" dirty="0">
                <a:solidFill>
                  <a:srgbClr val="212121"/>
                </a:solidFill>
                <a:latin typeface="+mj-lt"/>
              </a:rPr>
              <a:t>исключения ишемии, ранее существовавших </a:t>
            </a:r>
            <a:r>
              <a:rPr lang="ru-RU" sz="2400" b="1" dirty="0" err="1">
                <a:solidFill>
                  <a:srgbClr val="212121"/>
                </a:solidFill>
                <a:latin typeface="+mj-lt"/>
              </a:rPr>
              <a:t>кардиомиопатий</a:t>
            </a:r>
            <a:r>
              <a:rPr lang="ru-RU" sz="2400" b="1" dirty="0">
                <a:solidFill>
                  <a:srgbClr val="212121"/>
                </a:solidFill>
                <a:latin typeface="+mj-lt"/>
              </a:rPr>
              <a:t> и для оценки изменений миокарда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, связанных с COVID-19, включая воспаление миокарда, рубцы и перикардиальный выпот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.</a:t>
            </a:r>
          </a:p>
          <a:p>
            <a:endParaRPr lang="ru-RU" sz="2400" dirty="0" smtClean="0">
              <a:solidFill>
                <a:srgbClr val="212121"/>
              </a:solidFill>
              <a:latin typeface="+mj-lt"/>
            </a:endParaRPr>
          </a:p>
          <a:p>
            <a:r>
              <a:rPr lang="ru-RU" sz="2400" dirty="0"/>
              <a:t>Стойкое повышение уровня </a:t>
            </a:r>
            <a:r>
              <a:rPr lang="ru-RU" sz="2400" dirty="0" err="1"/>
              <a:t>тропонина</a:t>
            </a:r>
            <a:r>
              <a:rPr lang="ru-RU" sz="2400" dirty="0"/>
              <a:t> в основном было связано с активным воспалением миокарда и наблюдалось у 14-54% пациентов с </a:t>
            </a:r>
            <a:r>
              <a:rPr lang="ru-RU" sz="2400" dirty="0" err="1" smtClean="0"/>
              <a:t>постковидным</a:t>
            </a:r>
            <a:r>
              <a:rPr lang="ru-RU" sz="2400" dirty="0" smtClean="0"/>
              <a:t> синдромом, </a:t>
            </a:r>
            <a:r>
              <a:rPr lang="ru-RU" sz="2400" dirty="0"/>
              <a:t>прошедших </a:t>
            </a:r>
            <a:r>
              <a:rPr lang="ru-RU" sz="2400" dirty="0" smtClean="0"/>
              <a:t>МРТ.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615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4901" y="468973"/>
            <a:ext cx="8911687" cy="1280890"/>
          </a:xfrm>
        </p:spPr>
        <p:txBody>
          <a:bodyPr/>
          <a:lstStyle/>
          <a:p>
            <a:r>
              <a:rPr lang="ru-RU" dirty="0" smtClean="0"/>
              <a:t>Результаты исследований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74157" y="2491736"/>
            <a:ext cx="840726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+mj-lt"/>
              </a:rPr>
              <a:t>В исследовании </a:t>
            </a:r>
            <a:r>
              <a:rPr lang="ru-RU" sz="2600" dirty="0" smtClean="0">
                <a:latin typeface="+mj-lt"/>
              </a:rPr>
              <a:t>с </a:t>
            </a:r>
            <a:r>
              <a:rPr lang="ru-RU" sz="2600" dirty="0">
                <a:latin typeface="+mj-lt"/>
              </a:rPr>
              <a:t>участием 90 госпитализированных пациентов с </a:t>
            </a:r>
            <a:r>
              <a:rPr lang="ru-RU" sz="2600" dirty="0" err="1" smtClean="0">
                <a:latin typeface="+mj-lt"/>
              </a:rPr>
              <a:t>тропонин</a:t>
            </a:r>
            <a:r>
              <a:rPr lang="ru-RU" sz="2600" dirty="0" smtClean="0">
                <a:latin typeface="+mj-lt"/>
              </a:rPr>
              <a:t>-повешенной </a:t>
            </a:r>
            <a:r>
              <a:rPr lang="ru-RU" sz="2600" dirty="0">
                <a:latin typeface="+mj-lt"/>
              </a:rPr>
              <a:t>инфекцией </a:t>
            </a:r>
            <a:r>
              <a:rPr lang="ru-RU" sz="2600" dirty="0" smtClean="0">
                <a:latin typeface="+mj-lt"/>
              </a:rPr>
              <a:t>COVID-19</a:t>
            </a:r>
          </a:p>
          <a:p>
            <a:r>
              <a:rPr lang="ru-RU" sz="2600" dirty="0" smtClean="0">
                <a:latin typeface="+mj-lt"/>
              </a:rPr>
              <a:t>МРТ</a:t>
            </a:r>
            <a:r>
              <a:rPr lang="ru-RU" sz="2600" dirty="0">
                <a:latin typeface="+mj-lt"/>
              </a:rPr>
              <a:t>, выполненная через 2 месяца после </a:t>
            </a:r>
            <a:r>
              <a:rPr lang="ru-RU" sz="2600" dirty="0" smtClean="0">
                <a:latin typeface="+mj-lt"/>
              </a:rPr>
              <a:t>выздоровления показала, </a:t>
            </a:r>
          </a:p>
          <a:p>
            <a:r>
              <a:rPr lang="ru-RU" sz="2600" dirty="0" err="1" smtClean="0">
                <a:latin typeface="+mj-lt"/>
              </a:rPr>
              <a:t>постмиокардитный</a:t>
            </a:r>
            <a:r>
              <a:rPr lang="ru-RU" sz="2600" dirty="0" smtClean="0">
                <a:latin typeface="+mj-lt"/>
              </a:rPr>
              <a:t> </a:t>
            </a:r>
            <a:r>
              <a:rPr lang="ru-RU" sz="2600" dirty="0">
                <a:latin typeface="+mj-lt"/>
              </a:rPr>
              <a:t>рубец в 34% случаев и </a:t>
            </a:r>
            <a:r>
              <a:rPr lang="ru-RU" sz="2600" dirty="0" err="1">
                <a:latin typeface="+mj-lt"/>
              </a:rPr>
              <a:t>постишемический</a:t>
            </a:r>
            <a:r>
              <a:rPr lang="ru-RU" sz="2600" dirty="0">
                <a:latin typeface="+mj-lt"/>
              </a:rPr>
              <a:t> рубец в 17% случаев</a:t>
            </a:r>
            <a:r>
              <a:rPr lang="ru-RU" sz="2600" dirty="0" smtClean="0">
                <a:latin typeface="+mj-lt"/>
              </a:rPr>
              <a:t>.</a:t>
            </a:r>
          </a:p>
          <a:p>
            <a:endParaRPr lang="ru-RU" sz="2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662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исследований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23912" y="2186190"/>
            <a:ext cx="891168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/>
              <a:t>Аналогичные результаты были получены </a:t>
            </a:r>
            <a:r>
              <a:rPr lang="ru-RU" sz="2600" dirty="0" err="1"/>
              <a:t>Kotecha</a:t>
            </a:r>
            <a:r>
              <a:rPr lang="ru-RU" sz="2600" dirty="0"/>
              <a:t> в исследовании 148 пациентов с </a:t>
            </a:r>
            <a:r>
              <a:rPr lang="ru-RU" sz="2600" dirty="0" err="1"/>
              <a:t>постковидным</a:t>
            </a:r>
            <a:r>
              <a:rPr lang="ru-RU" sz="2600" dirty="0"/>
              <a:t> синдромом</a:t>
            </a:r>
            <a:r>
              <a:rPr lang="en-US" sz="2600" dirty="0"/>
              <a:t>:</a:t>
            </a:r>
            <a:r>
              <a:rPr lang="ru-RU" sz="26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err="1"/>
              <a:t>миокардитоподобным</a:t>
            </a:r>
            <a:r>
              <a:rPr lang="ru-RU" sz="2600" dirty="0"/>
              <a:t> </a:t>
            </a:r>
            <a:r>
              <a:rPr lang="ru-RU" sz="2600" dirty="0" err="1"/>
              <a:t>рубцец</a:t>
            </a:r>
            <a:r>
              <a:rPr lang="ru-RU" sz="2600" dirty="0"/>
              <a:t>, наиболее частая находка (26%)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err="1" smtClean="0"/>
              <a:t>постишемический</a:t>
            </a:r>
            <a:r>
              <a:rPr lang="ru-RU" sz="2600" dirty="0" smtClean="0"/>
              <a:t> </a:t>
            </a:r>
            <a:r>
              <a:rPr lang="ru-RU" sz="2600" dirty="0"/>
              <a:t>рубец (19%)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/>
              <a:t>У </a:t>
            </a:r>
            <a:r>
              <a:rPr lang="ru-RU" sz="2600" dirty="0" smtClean="0"/>
              <a:t>21% </a:t>
            </a:r>
            <a:r>
              <a:rPr lang="ru-RU" sz="2600" dirty="0"/>
              <a:t>пациентов была индуцируемая ишемия </a:t>
            </a:r>
          </a:p>
          <a:p>
            <a:endParaRPr lang="ru-RU" sz="2600" dirty="0"/>
          </a:p>
          <a:p>
            <a:r>
              <a:rPr lang="ru-RU" sz="2600" dirty="0"/>
              <a:t>У большинства пациентов с индуцируемой ишемией или ишемическим рубцом (66%) в анамнезе не было ишемической болезни сердца.</a:t>
            </a:r>
          </a:p>
        </p:txBody>
      </p:sp>
    </p:spTree>
    <p:extLst>
      <p:ext uri="{BB962C8B-B14F-4D97-AF65-F5344CB8AC3E}">
        <p14:creationId xmlns:p14="http://schemas.microsoft.com/office/powerpoint/2010/main" val="1468668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Клинический случай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92925" y="2274838"/>
            <a:ext cx="89116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Мужчина </a:t>
            </a:r>
            <a:r>
              <a:rPr lang="ru-RU" sz="2400" dirty="0">
                <a:solidFill>
                  <a:srgbClr val="333333"/>
                </a:solidFill>
                <a:latin typeface="+mj-lt"/>
              </a:rPr>
              <a:t>33 лет с </a:t>
            </a:r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сохраняющимися </a:t>
            </a:r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отдышкой </a:t>
            </a:r>
            <a:r>
              <a:rPr lang="ru-RU" sz="2400" dirty="0">
                <a:solidFill>
                  <a:srgbClr val="333333"/>
                </a:solidFill>
                <a:latin typeface="+mj-lt"/>
              </a:rPr>
              <a:t>и тахикардией, особенно при физической нагрузке, через 1 год после выздоровления от COVID-19. </a:t>
            </a:r>
            <a:endParaRPr lang="ru-RU" sz="2400" dirty="0" smtClean="0">
              <a:solidFill>
                <a:srgbClr val="333333"/>
              </a:solidFill>
              <a:latin typeface="+mj-lt"/>
            </a:endParaRPr>
          </a:p>
          <a:p>
            <a:endParaRPr lang="ru-RU" sz="2400" dirty="0">
              <a:solidFill>
                <a:srgbClr val="333333"/>
              </a:solidFill>
              <a:latin typeface="+mj-lt"/>
            </a:endParaRPr>
          </a:p>
          <a:p>
            <a:r>
              <a:rPr lang="ru-RU" sz="2400" dirty="0" err="1" smtClean="0">
                <a:solidFill>
                  <a:srgbClr val="333333"/>
                </a:solidFill>
                <a:latin typeface="+mj-lt"/>
              </a:rPr>
              <a:t>Холтеровская</a:t>
            </a:r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+mj-lt"/>
              </a:rPr>
              <a:t>ЭКГ </a:t>
            </a:r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:</a:t>
            </a:r>
          </a:p>
          <a:p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частые </a:t>
            </a:r>
            <a:r>
              <a:rPr lang="ru-RU" sz="2400" dirty="0">
                <a:solidFill>
                  <a:srgbClr val="333333"/>
                </a:solidFill>
                <a:latin typeface="+mj-lt"/>
              </a:rPr>
              <a:t>эктопические желудочковые экстрасистолы</a:t>
            </a:r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.</a:t>
            </a:r>
          </a:p>
          <a:p>
            <a:endParaRPr lang="ru-RU" sz="2400" dirty="0" smtClean="0">
              <a:solidFill>
                <a:srgbClr val="333333"/>
              </a:solidFill>
              <a:latin typeface="+mj-lt"/>
            </a:endParaRPr>
          </a:p>
          <a:p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МРТ :</a:t>
            </a:r>
          </a:p>
          <a:p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сохраненная </a:t>
            </a:r>
            <a:r>
              <a:rPr lang="ru-RU" sz="2400" dirty="0">
                <a:solidFill>
                  <a:srgbClr val="333333"/>
                </a:solidFill>
                <a:latin typeface="+mj-lt"/>
              </a:rPr>
              <a:t>фракцию выброса левого и правого </a:t>
            </a:r>
            <a:r>
              <a:rPr lang="ru-RU" sz="2400" dirty="0" smtClean="0">
                <a:solidFill>
                  <a:srgbClr val="333333"/>
                </a:solidFill>
                <a:latin typeface="+mj-lt"/>
              </a:rPr>
              <a:t>желудочков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626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7649" y="201416"/>
            <a:ext cx="8911687" cy="1280890"/>
          </a:xfrm>
        </p:spPr>
        <p:txBody>
          <a:bodyPr>
            <a:normAutofit/>
          </a:bodyPr>
          <a:lstStyle/>
          <a:p>
            <a:r>
              <a:rPr lang="ru-RU" dirty="0" smtClean="0"/>
              <a:t>МРТ пациента через 1 год после</a:t>
            </a:r>
            <a:r>
              <a:rPr lang="ru-RU" dirty="0"/>
              <a:t> </a:t>
            </a:r>
            <a:r>
              <a:rPr lang="ru-RU" dirty="0" smtClean="0"/>
              <a:t>перенесенной инфекции </a:t>
            </a:r>
            <a:r>
              <a:rPr lang="en-US" dirty="0" smtClean="0"/>
              <a:t>Covid-19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225" y="1866900"/>
            <a:ext cx="6581775" cy="49911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33910" y="2316428"/>
            <a:ext cx="37641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</a:t>
            </a:r>
            <a:r>
              <a:rPr lang="en-US" dirty="0" smtClean="0"/>
              <a:t>T1</a:t>
            </a:r>
            <a:r>
              <a:rPr lang="ru-RU" dirty="0" smtClean="0"/>
              <a:t>ВИ (</a:t>
            </a:r>
            <a:r>
              <a:rPr lang="en-US" dirty="0" smtClean="0"/>
              <a:t>STIR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(A</a:t>
            </a:r>
            <a:r>
              <a:rPr lang="ru-RU" dirty="0"/>
              <a:t>) </a:t>
            </a:r>
            <a:r>
              <a:rPr lang="ru-RU" dirty="0" smtClean="0"/>
              <a:t>и </a:t>
            </a:r>
          </a:p>
          <a:p>
            <a:r>
              <a:rPr lang="ru-RU" dirty="0" smtClean="0"/>
              <a:t>Т2 </a:t>
            </a:r>
            <a:r>
              <a:rPr lang="ru-RU" dirty="0"/>
              <a:t>картирование (B и C) отек не был заметен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Протокол LGE </a:t>
            </a:r>
            <a:r>
              <a:rPr lang="ru-RU" dirty="0"/>
              <a:t>(F) </a:t>
            </a:r>
            <a:r>
              <a:rPr lang="ru-RU" dirty="0" smtClean="0"/>
              <a:t>:</a:t>
            </a:r>
          </a:p>
          <a:p>
            <a:r>
              <a:rPr lang="ru-RU" dirty="0" smtClean="0"/>
              <a:t>тонкий </a:t>
            </a:r>
            <a:r>
              <a:rPr lang="ru-RU" dirty="0" err="1"/>
              <a:t>субэпикардиальный</a:t>
            </a:r>
            <a:r>
              <a:rPr lang="ru-RU" dirty="0"/>
              <a:t> рубец на нижней </a:t>
            </a:r>
            <a:r>
              <a:rPr lang="ru-RU" dirty="0" smtClean="0"/>
              <a:t>стенке желудочка </a:t>
            </a:r>
            <a:endParaRPr lang="en-US" dirty="0" smtClean="0"/>
          </a:p>
          <a:p>
            <a:r>
              <a:rPr lang="ru-RU" dirty="0" smtClean="0"/>
              <a:t>(</a:t>
            </a:r>
            <a:r>
              <a:rPr lang="ru-RU" dirty="0"/>
              <a:t>стрелки на D, значения на E) </a:t>
            </a:r>
            <a:endParaRPr lang="en-US" dirty="0" smtClean="0"/>
          </a:p>
          <a:p>
            <a:r>
              <a:rPr lang="ru-RU" dirty="0" smtClean="0"/>
              <a:t>ECV</a:t>
            </a:r>
            <a:r>
              <a:rPr lang="en-US" dirty="0" smtClean="0"/>
              <a:t> </a:t>
            </a:r>
            <a:r>
              <a:rPr lang="ru-RU" dirty="0" smtClean="0"/>
              <a:t>картирование</a:t>
            </a:r>
            <a:endParaRPr lang="en-US" dirty="0" smtClean="0"/>
          </a:p>
          <a:p>
            <a:r>
              <a:rPr lang="ru-RU" dirty="0" smtClean="0"/>
              <a:t>(</a:t>
            </a:r>
            <a:r>
              <a:rPr lang="ru-RU" dirty="0"/>
              <a:t>стрелки на </a:t>
            </a:r>
            <a:r>
              <a:rPr lang="en-US" dirty="0" smtClean="0"/>
              <a:t>G</a:t>
            </a:r>
            <a:r>
              <a:rPr lang="ru-RU" dirty="0" smtClean="0"/>
              <a:t>, </a:t>
            </a:r>
            <a:r>
              <a:rPr lang="ru-RU" dirty="0"/>
              <a:t>значения на </a:t>
            </a:r>
            <a:r>
              <a:rPr lang="en-US" dirty="0"/>
              <a:t>H</a:t>
            </a:r>
            <a:r>
              <a:rPr lang="ru-RU" dirty="0" smtClean="0"/>
              <a:t>).</a:t>
            </a:r>
          </a:p>
          <a:p>
            <a:r>
              <a:rPr lang="ru-RU" dirty="0" smtClean="0"/>
              <a:t> </a:t>
            </a:r>
            <a:endParaRPr lang="en-US" dirty="0" smtClean="0"/>
          </a:p>
          <a:p>
            <a:r>
              <a:rPr lang="ru-RU" dirty="0" smtClean="0"/>
              <a:t>Эти данные свидетельствовали о </a:t>
            </a:r>
            <a:r>
              <a:rPr lang="ru-RU" dirty="0" err="1" smtClean="0"/>
              <a:t>постмиокардитном</a:t>
            </a:r>
            <a:r>
              <a:rPr lang="ru-RU" dirty="0" smtClean="0"/>
              <a:t> рубце.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413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212121"/>
                </a:solidFill>
              </a:rPr>
              <a:t>Р</a:t>
            </a:r>
            <a:r>
              <a:rPr lang="ru-RU" dirty="0" smtClean="0">
                <a:solidFill>
                  <a:srgbClr val="212121"/>
                </a:solidFill>
              </a:rPr>
              <a:t>иск </a:t>
            </a:r>
            <a:r>
              <a:rPr lang="ru-RU" dirty="0">
                <a:solidFill>
                  <a:srgbClr val="212121"/>
                </a:solidFill>
              </a:rPr>
              <a:t>долгосрочных сердечных осложнений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92924" y="2887313"/>
            <a:ext cx="89116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12121"/>
                </a:solidFill>
                <a:latin typeface="+mj-lt"/>
              </a:rPr>
              <a:t>У бессимптомных пациентов, выздоровевших от инфекции COVID-19 легкой и средней степени тяжести, нет повышенного риска долгосрочных сердечных осложнений. </a:t>
            </a:r>
            <a:endParaRPr lang="ru-RU" sz="2400" dirty="0" smtClean="0">
              <a:solidFill>
                <a:srgbClr val="21212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rgbClr val="21212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В </a:t>
            </a:r>
            <a:r>
              <a:rPr lang="ru-RU" sz="2400" dirty="0" err="1">
                <a:solidFill>
                  <a:srgbClr val="212121"/>
                </a:solidFill>
                <a:latin typeface="+mj-lt"/>
              </a:rPr>
              <a:t>проспективном</a:t>
            </a:r>
            <a:r>
              <a:rPr lang="ru-RU" sz="2400" dirty="0">
                <a:solidFill>
                  <a:srgbClr val="212121"/>
                </a:solidFill>
                <a:latin typeface="+mj-lt"/>
              </a:rPr>
              <a:t> исследовании не было выявлено различий при МРТ, выполненной через 6 месяцев после заражения между 74 бессимптомными медицинскими работниками и контрольной </a:t>
            </a:r>
            <a:r>
              <a:rPr lang="ru-RU" sz="2400" dirty="0" smtClean="0">
                <a:solidFill>
                  <a:srgbClr val="212121"/>
                </a:solidFill>
                <a:latin typeface="+mj-lt"/>
              </a:rPr>
              <a:t>группой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2695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акцина против </a:t>
            </a:r>
            <a:r>
              <a:rPr lang="en-US" dirty="0" smtClean="0"/>
              <a:t>Covid-19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92924" y="2224033"/>
            <a:ext cx="891168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+mj-lt"/>
              </a:rPr>
              <a:t>Вакцинация </a:t>
            </a:r>
            <a:r>
              <a:rPr lang="ru-RU" sz="2600" dirty="0">
                <a:latin typeface="+mj-lt"/>
              </a:rPr>
              <a:t>против COVID-19 </a:t>
            </a:r>
            <a:r>
              <a:rPr lang="ru-RU" sz="2600" dirty="0" smtClean="0">
                <a:latin typeface="+mj-lt"/>
              </a:rPr>
              <a:t>привела </a:t>
            </a:r>
            <a:r>
              <a:rPr lang="ru-RU" sz="2600" dirty="0">
                <a:latin typeface="+mj-lt"/>
              </a:rPr>
              <a:t>к значительному снижению заболеваемости и смертности во всем мире, а также сокращению числа госпитализаций, связанных с тяжелым течением заболевания. </a:t>
            </a:r>
            <a:endParaRPr lang="ru-RU" sz="2600" dirty="0" smtClean="0">
              <a:latin typeface="+mj-lt"/>
            </a:endParaRPr>
          </a:p>
          <a:p>
            <a:endParaRPr lang="ru-RU" sz="2600" dirty="0" smtClean="0">
              <a:latin typeface="+mj-lt"/>
            </a:endParaRPr>
          </a:p>
          <a:p>
            <a:r>
              <a:rPr lang="ru-RU" sz="2600" dirty="0" smtClean="0">
                <a:latin typeface="+mj-lt"/>
              </a:rPr>
              <a:t>Всеми </a:t>
            </a:r>
            <a:r>
              <a:rPr lang="ru-RU" sz="2600" dirty="0">
                <a:latin typeface="+mj-lt"/>
              </a:rPr>
              <a:t>одобренные вакцины показали преимущества, которые скрывают их потенциальные риски для разных возрастных </a:t>
            </a:r>
            <a:r>
              <a:rPr lang="ru-RU" sz="2600" dirty="0" smtClean="0">
                <a:latin typeface="+mj-lt"/>
              </a:rPr>
              <a:t>групп.</a:t>
            </a:r>
            <a:r>
              <a:rPr lang="ru-RU" sz="2400" dirty="0" smtClean="0">
                <a:latin typeface="+mj-lt"/>
              </a:rPr>
              <a:t/>
            </a:r>
            <a:br>
              <a:rPr lang="ru-RU" sz="2400" dirty="0" smtClean="0">
                <a:latin typeface="+mj-lt"/>
              </a:rPr>
            </a:b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967998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</TotalTime>
  <Words>672</Words>
  <Application>Microsoft Office PowerPoint</Application>
  <PresentationFormat>Широкоэкранный</PresentationFormat>
  <Paragraphs>100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Century Gothic</vt:lpstr>
      <vt:lpstr>Helvetica Neue</vt:lpstr>
      <vt:lpstr>Roboto</vt:lpstr>
      <vt:lpstr>Wingdings 3</vt:lpstr>
      <vt:lpstr>Легкий дым</vt:lpstr>
      <vt:lpstr>Расширенная визуализация осложнений сердечно-сосудистых заболеваний , связанных с COVID-19</vt:lpstr>
      <vt:lpstr>Постковидные осложнения на сердце и сосудах</vt:lpstr>
      <vt:lpstr>МРТ у пациентов с постковидным синдромом</vt:lpstr>
      <vt:lpstr>Результаты исследований </vt:lpstr>
      <vt:lpstr>Результаты исследований </vt:lpstr>
      <vt:lpstr>Клинический случай </vt:lpstr>
      <vt:lpstr>МРТ пациента через 1 год после перенесенной инфекции Covid-19</vt:lpstr>
      <vt:lpstr>Риск долгосрочных сердечных осложнений</vt:lpstr>
      <vt:lpstr>Вакцина против Covid-19</vt:lpstr>
      <vt:lpstr>Опасения</vt:lpstr>
      <vt:lpstr>Данные статистики </vt:lpstr>
      <vt:lpstr>Данные статистики </vt:lpstr>
      <vt:lpstr>Данные статистики </vt:lpstr>
      <vt:lpstr>Вакцина против Covid-19</vt:lpstr>
      <vt:lpstr>Вакцина против Covid-19</vt:lpstr>
      <vt:lpstr>МРТ сердца 30-летнего мужчины с миокардитом, связанным с вакцинацией против COVID-19</vt:lpstr>
      <vt:lpstr>Этиология</vt:lpstr>
      <vt:lpstr>Этиология</vt:lpstr>
      <vt:lpstr>Лечение</vt:lpstr>
      <vt:lpstr>Выводы</vt:lpstr>
      <vt:lpstr>Выводы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Расширенная визуализация осложнений сердечно-сосудистых заболеваний , связанных с COVID-19</dc:title>
  <dc:creator>User</dc:creator>
  <cp:lastModifiedBy>User</cp:lastModifiedBy>
  <cp:revision>5</cp:revision>
  <dcterms:created xsi:type="dcterms:W3CDTF">2023-05-15T04:10:38Z</dcterms:created>
  <dcterms:modified xsi:type="dcterms:W3CDTF">2023-05-15T17:19:33Z</dcterms:modified>
</cp:coreProperties>
</file>