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851648" cy="72008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latin typeface="Cambria" pitchFamily="18" charset="0"/>
              </a:rPr>
              <a:t>Правила оформления требований-накладных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20486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МДК Организация деятельности аптеки и ее структурных подразделений</a:t>
            </a:r>
          </a:p>
          <a:p>
            <a:pPr algn="ctr"/>
            <a:endParaRPr lang="ru-RU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86916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Казакова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Е.Н.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378904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для обучающихся по специальности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 34.02.01– Сестринское дело 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332656"/>
            <a:ext cx="74168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ФЕДЕРАЛЬНОЕ  ГОСУДАРСТВЕННОЕ БЮДЖЕТНОЕ  ОБРАЗОВАТЕЛЬНОЕ УЧРЕЖДЕНИЕ ВЫСШЕГО ОБРАЗОВАНИЯ</a:t>
            </a: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sz="1600" b="1" dirty="0" smtClean="0">
                <a:latin typeface="Cambria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ФАРМАЦЕВТИЧЕСКИЙ КОЛЛЕДЖ</a:t>
            </a: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414908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31E37"/>
                </a:solidFill>
                <a:effectLst/>
                <a:uLnTx/>
                <a:uFillTx/>
                <a:latin typeface="Cambria"/>
              </a:rPr>
              <a:t>для обучающихся по специальности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31E37"/>
                </a:solidFill>
                <a:effectLst/>
                <a:uLnTx/>
                <a:uFillTx/>
                <a:latin typeface="Cambria"/>
              </a:rPr>
              <a:t> 33.02.01– Фармация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501317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Казакова Е.Н.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609329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Красноярск</a:t>
            </a:r>
            <a:endParaRPr lang="ru-RU" sz="200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cs typeface="Times New Roman" pitchFamily="18" charset="0"/>
              </a:rPr>
              <a:t>Для обеспечения лечебно-диагностического процесса медицинские организации получают лекарственные препараты из аптечной организации по требованиям-накладным.</a:t>
            </a:r>
          </a:p>
          <a:p>
            <a:pPr algn="just"/>
            <a:endParaRPr lang="ru-RU" sz="2400" dirty="0">
              <a:cs typeface="Times New Roman" pitchFamily="18" charset="0"/>
            </a:endParaRPr>
          </a:p>
        </p:txBody>
      </p:sp>
      <p:sp>
        <p:nvSpPr>
          <p:cNvPr id="1027" name="AutoShape 3" descr="https://stroi.mos.ru/uploads/media/main_image/0001/72/86d77e7219cd384472497a79b90294bbe5d0c20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https://stroi.mos.ru/uploads/media/main_image/0001/72/86d77e7219cd384472497a79b90294bbe5d0c20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l="1933" t="16220" r="47151" b="24588"/>
          <a:stretch>
            <a:fillRect/>
          </a:stretch>
        </p:blipFill>
        <p:spPr bwMode="auto">
          <a:xfrm>
            <a:off x="827584" y="1988840"/>
            <a:ext cx="371915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medforum.in.ua/wp-content/uploads/the-hospital-pharmacy-digest-medforum-partner.png"/>
          <p:cNvPicPr>
            <a:picLocks noChangeAspect="1" noChangeArrowheads="1"/>
          </p:cNvPicPr>
          <p:nvPr/>
        </p:nvPicPr>
        <p:blipFill>
          <a:blip r:embed="rId3" cstate="print"/>
          <a:srcRect b="24401"/>
          <a:stretch>
            <a:fillRect/>
          </a:stretch>
        </p:blipFill>
        <p:spPr bwMode="auto">
          <a:xfrm>
            <a:off x="5652120" y="2132856"/>
            <a:ext cx="2880320" cy="2177492"/>
          </a:xfrm>
          <a:prstGeom prst="rect">
            <a:avLst/>
          </a:prstGeom>
          <a:noFill/>
        </p:spPr>
      </p:pic>
      <p:pic>
        <p:nvPicPr>
          <p:cNvPr id="1036" name="Picture 12" descr="http://www.100book.ru/b1406109.jpg"/>
          <p:cNvPicPr>
            <a:picLocks noChangeAspect="1" noChangeArrowheads="1"/>
          </p:cNvPicPr>
          <p:nvPr/>
        </p:nvPicPr>
        <p:blipFill>
          <a:blip r:embed="rId4" cstate="print"/>
          <a:srcRect l="6132" t="5007" r="9772" b="34915"/>
          <a:stretch>
            <a:fillRect/>
          </a:stretch>
        </p:blipFill>
        <p:spPr bwMode="auto">
          <a:xfrm>
            <a:off x="2123728" y="4221088"/>
            <a:ext cx="4896544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05273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Требование-накладная, поступающая в аптеку, должна иметь </a:t>
            </a:r>
            <a:r>
              <a:rPr lang="ru-RU" sz="2400" dirty="0" smtClean="0">
                <a:solidFill>
                  <a:srgbClr val="FF0000"/>
                </a:solidFill>
              </a:rPr>
              <a:t>штамп, круглую печать </a:t>
            </a:r>
            <a:r>
              <a:rPr lang="ru-RU" sz="2400" dirty="0" smtClean="0"/>
              <a:t>медицинской организации, </a:t>
            </a:r>
            <a:r>
              <a:rPr lang="ru-RU" sz="2400" dirty="0" smtClean="0">
                <a:solidFill>
                  <a:srgbClr val="FF0000"/>
                </a:solidFill>
              </a:rPr>
              <a:t>подпись ее руководителя</a:t>
            </a:r>
            <a:r>
              <a:rPr lang="ru-RU" sz="2400" dirty="0" smtClean="0"/>
              <a:t> или его заместителя по лечебной части.</a:t>
            </a:r>
            <a:endParaRPr lang="ru-RU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3555" t="23489" r="13945" b="21842"/>
          <a:stretch>
            <a:fillRect/>
          </a:stretch>
        </p:blipFill>
        <p:spPr bwMode="auto">
          <a:xfrm>
            <a:off x="683568" y="2492896"/>
            <a:ext cx="7704856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573325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Указывается </a:t>
            </a:r>
            <a:r>
              <a:rPr lang="ru-RU" sz="2400" dirty="0" smtClean="0">
                <a:solidFill>
                  <a:srgbClr val="FF0000"/>
                </a:solidFill>
              </a:rPr>
              <a:t>номер, дата </a:t>
            </a:r>
            <a:r>
              <a:rPr lang="ru-RU" sz="2400" dirty="0" smtClean="0"/>
              <a:t>составления документа, </a:t>
            </a:r>
            <a:r>
              <a:rPr lang="ru-RU" sz="2400" dirty="0" smtClean="0">
                <a:solidFill>
                  <a:srgbClr val="FF0000"/>
                </a:solidFill>
              </a:rPr>
              <a:t>отправитель и получатель </a:t>
            </a:r>
            <a:r>
              <a:rPr lang="ru-RU" sz="2400" dirty="0" smtClean="0"/>
              <a:t>лекарственного препарата.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26064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Оформление основных реквизитов </a:t>
            </a:r>
          </a:p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требования-накладной</a:t>
            </a:r>
            <a:endParaRPr lang="ru-RU" sz="24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24744"/>
            <a:ext cx="8568952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300" dirty="0" smtClean="0"/>
              <a:t> наименование ЛП пишется на латинском языке;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 smtClean="0"/>
              <a:t> для ЛП указываются дозировки;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 smtClean="0"/>
              <a:t> формы выпуска (таблетки, ампулы, мази, суппозитории и т.п.);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 smtClean="0"/>
              <a:t> вид упаковки (коробки, флаконы, тубы и т.п.);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 smtClean="0"/>
              <a:t> способ применения (для инъекций, для наружного применения, приема внутрь, глазные капли и т.п.);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 smtClean="0"/>
              <a:t> количество затребованных лекарственных препаратов.</a:t>
            </a:r>
            <a:endParaRPr lang="ru-RU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6064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Оформление лекарственных препаратов в </a:t>
            </a:r>
          </a:p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требовании-накладной</a:t>
            </a:r>
            <a:endParaRPr lang="ru-RU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3555" t="23489" r="19479" b="39127"/>
          <a:stretch>
            <a:fillRect/>
          </a:stretch>
        </p:blipFill>
        <p:spPr bwMode="auto">
          <a:xfrm>
            <a:off x="179512" y="4077072"/>
            <a:ext cx="8712968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96752"/>
            <a:ext cx="82089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Категорически запрещается выписывать совместно с другими ЛП в одном требовании-накладной: 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ЛП списка II;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smtClean="0"/>
              <a:t>психотропные лекарственные препараты </a:t>
            </a:r>
            <a:r>
              <a:rPr lang="ru-RU" sz="2400" dirty="0" smtClean="0"/>
              <a:t>списка III;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иные лекарственные препараты, подлежащие предметно-количественному учету, в том числе отпускаемые без рецепта.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22108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Выписываются на отдельных бланках требований-накладных для каждой группы  препаратов.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6064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Оформление лекарственных препаратов, подлежащих ПКУ в требовании-накладной</a:t>
            </a:r>
            <a:endParaRPr lang="ru-RU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18434" name="Picture 2" descr="http://d1.endata.cx/data/games/58833/slvsch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05064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25566" r="23907" b="41204"/>
          <a:stretch>
            <a:fillRect/>
          </a:stretch>
        </p:blipFill>
        <p:spPr bwMode="auto">
          <a:xfrm>
            <a:off x="395536" y="2492896"/>
            <a:ext cx="8262918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1196752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cs typeface="Times New Roman" pitchFamily="18" charset="0"/>
              </a:rPr>
              <a:t>При отпуске  фармацевтический работник проверяет надлежащее оформление требования-накладной и проставляет отметку о </a:t>
            </a:r>
            <a:r>
              <a:rPr lang="ru-RU" sz="2200" b="1" dirty="0" smtClean="0">
                <a:cs typeface="Times New Roman" pitchFamily="18" charset="0"/>
              </a:rPr>
              <a:t>количестве и стоимости отпущенных лекарственных препаратов</a:t>
            </a:r>
            <a:r>
              <a:rPr lang="ru-RU" sz="2200" dirty="0" smtClean="0">
                <a:cs typeface="Times New Roman" pitchFamily="18" charset="0"/>
              </a:rPr>
              <a:t>.</a:t>
            </a:r>
          </a:p>
          <a:p>
            <a:endParaRPr lang="ru-RU" sz="2200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26064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Оформление отпуска лекарственных препаратов </a:t>
            </a:r>
          </a:p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в требовании-накладной</a:t>
            </a:r>
            <a:endParaRPr lang="ru-RU" sz="24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124744"/>
            <a:ext cx="849694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При подсчете стоимости ЛП индивидуального изготовления (</a:t>
            </a:r>
            <a:r>
              <a:rPr lang="ru-RU" sz="2400" dirty="0" err="1" smtClean="0"/>
              <a:t>экстемпоральных</a:t>
            </a:r>
            <a:r>
              <a:rPr lang="ru-RU" sz="2400" dirty="0" smtClean="0"/>
              <a:t>) следует пользоваться правилами </a:t>
            </a:r>
            <a:r>
              <a:rPr lang="ru-RU" sz="2400" dirty="0" err="1" smtClean="0"/>
              <a:t>таксирования</a:t>
            </a:r>
            <a:r>
              <a:rPr lang="ru-RU" sz="2400" dirty="0" smtClean="0"/>
              <a:t> рецептов. Рассчитанная таким образом стоимость одной единицы измерения записывается в колонку «цена».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6064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Оформление отпуска </a:t>
            </a:r>
            <a:r>
              <a:rPr lang="ru-RU" sz="2400" b="1" dirty="0" err="1" smtClean="0">
                <a:latin typeface="+mj-lt"/>
                <a:cs typeface="Times New Roman" pitchFamily="18" charset="0"/>
              </a:rPr>
              <a:t>экстемпоральных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 лекарственных препаратов  в требовании-накладной</a:t>
            </a:r>
            <a:endParaRPr lang="ru-RU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94928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Расчеты: Перекись водорода готовим из пергидроля (30%): 3% · 150 / 30% =  15г</a:t>
            </a:r>
          </a:p>
          <a:p>
            <a:r>
              <a:rPr lang="ru-RU" dirty="0" smtClean="0"/>
              <a:t>Вода (В) 150-15 = 135мл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25566" r="23353" b="34973"/>
          <a:stretch>
            <a:fillRect/>
          </a:stretch>
        </p:blipFill>
        <p:spPr bwMode="auto">
          <a:xfrm>
            <a:off x="683568" y="3068960"/>
            <a:ext cx="7632848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6012160" y="3933056"/>
            <a:ext cx="720080" cy="1728192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124744"/>
            <a:ext cx="84969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После заполнения колонки «цена» производится </a:t>
            </a:r>
            <a:r>
              <a:rPr lang="ru-RU" sz="2400" dirty="0" err="1" smtClean="0"/>
              <a:t>таксирование</a:t>
            </a:r>
            <a:r>
              <a:rPr lang="ru-RU" sz="2400" dirty="0" smtClean="0"/>
              <a:t> требования «слева направо», т.е. количество отпускаемого товара умножается на его цену. Полученная стоимость записывается в колонку «Сумма».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6064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Оформление отпуска </a:t>
            </a:r>
            <a:r>
              <a:rPr lang="ru-RU" sz="2400" b="1" dirty="0" err="1" smtClean="0">
                <a:latin typeface="+mj-lt"/>
                <a:cs typeface="Times New Roman" pitchFamily="18" charset="0"/>
              </a:rPr>
              <a:t>экстемпоральных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 лекарственных препаратов  в требовании-накладной</a:t>
            </a:r>
            <a:endParaRPr lang="ru-RU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25566" r="23353" b="34973"/>
          <a:stretch>
            <a:fillRect/>
          </a:stretch>
        </p:blipFill>
        <p:spPr bwMode="auto">
          <a:xfrm>
            <a:off x="611560" y="2852936"/>
            <a:ext cx="7632848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6660232" y="4149080"/>
            <a:ext cx="720080" cy="648072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124744"/>
            <a:ext cx="84969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После завершения построчного </a:t>
            </a:r>
            <a:r>
              <a:rPr lang="ru-RU" sz="2200" dirty="0" err="1" smtClean="0"/>
              <a:t>таксирования</a:t>
            </a:r>
            <a:r>
              <a:rPr lang="ru-RU" sz="2200" dirty="0" smtClean="0"/>
              <a:t> («слева направо») необходимо </a:t>
            </a:r>
            <a:r>
              <a:rPr lang="ru-RU" sz="2200" dirty="0" err="1" smtClean="0"/>
              <a:t>протаксировать</a:t>
            </a:r>
            <a:r>
              <a:rPr lang="ru-RU" sz="2200" dirty="0" smtClean="0"/>
              <a:t> его «сверху вниз», т.е. определить общую стоимость отпускаемого товара. </a:t>
            </a:r>
          </a:p>
          <a:p>
            <a:pPr algn="just"/>
            <a:r>
              <a:rPr lang="ru-RU" sz="2200" dirty="0" smtClean="0"/>
              <a:t>Для этого складываются все цифры в колонке «Сумма» и итоговая стоимость записывается в этой же колонке под чертой.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6064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Оформление отпуска лекарственных препаратов  в требовании-накладной</a:t>
            </a:r>
            <a:endParaRPr lang="ru-RU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23489" r="20586" b="6935"/>
          <a:stretch>
            <a:fillRect/>
          </a:stretch>
        </p:blipFill>
        <p:spPr bwMode="auto">
          <a:xfrm>
            <a:off x="1547664" y="2852936"/>
            <a:ext cx="6336704" cy="382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bd6dd2e218253b71d38b2b54e15dea3dbfbc3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403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Правила оформления требований-накладных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оформления требований-накладных</dc:title>
  <dc:creator>Elena</dc:creator>
  <cp:lastModifiedBy>Elena</cp:lastModifiedBy>
  <cp:revision>17</cp:revision>
  <dcterms:created xsi:type="dcterms:W3CDTF">2020-04-19T14:44:58Z</dcterms:created>
  <dcterms:modified xsi:type="dcterms:W3CDTF">2020-04-22T09:06:19Z</dcterms:modified>
</cp:coreProperties>
</file>