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884" autoAdjust="0"/>
  </p:normalViewPr>
  <p:slideViewPr>
    <p:cSldViewPr>
      <p:cViewPr>
        <p:scale>
          <a:sx n="100" d="100"/>
          <a:sy n="100" d="100"/>
        </p:scale>
        <p:origin x="-110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A0A45-DC4E-466B-A423-2703F86BBA1A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2F03-241B-44DA-ABA3-9FC11CD49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Уважаемые студенты! Сегодня вы начинаете изучение новой дисциплины - психологии общения. Курс рассчитан на 30 часов теоретических и 60 часов практических занятий.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В ходе изучения данного курса вы познакомитесь с новой для вас наукой психологией, изучите психологию личности и психологию общения.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Первая лекция призвана ознакомить вас с теоретическими основами современной психологии, дать представление о ее истории и методах.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Тема лекции: Введение в психологию.</a:t>
            </a:r>
            <a:endParaRPr lang="ru-RU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Кроме основных методов исследования – наблюдения и эксперимента, - в психологии применяются вспомогательные методы. Вспомогательными их называют потому, что они либо применяются в дополнение к наблюдению к эксперименту, либо пригодны только для изучения каких-либо частных сторон психических явлений, либо, важны только для разрешения отдельных вопросов.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Метод обобщения независимых характеристик предполагает выявление и анализ мнений о тех или иных психологических явлениях и процессах, полученных от различных людей.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Анализ результатов деятельности — метод опосредованного изучения психологических явлений по практическим результатам и предметам труда, в которых воплощаются творческие сипы и способности людей.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Опрос — метод, предполагающий ответы испытуемых на конкретные вопросы исследователя.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Он бывает письменным (анкетирование), когда вопросы задаются на бумаге; устным, когда вопросы ставятся устно; и в форме интервью, во время которого устанавливается личный контакт с испытуемым.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Тестирование — метод, во время применения которого испытуемые выполняют определенные действия по заданию исследователя.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Различают тестирование проективное, исследующее разнообразные проявления психики индивидов (обычно оно включает использование интерпретативных, катарсических, импрессивных, экспрессивных и аддитивных методик) и тестирование психокоррекционное (обычно предполагающее применение методик поведенческой и когнитивистской коррекции, психоанализа, гештальт - и телесно-ориентированной терапии, психодрамы, психоанализаза и трансперсонального подхода).</a:t>
            </a:r>
          </a:p>
          <a:p>
            <a:endParaRPr lang="ru-RU" dirty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Итак, мы закончили первую леуию, на которой вы получили представление о том, что такое психология, чем она занимается и что изучает. Пожалуйста, ознакомьтесь с вопросами для самоконтроля и попытайтесь самостоятельно дать на них ответы.</a:t>
            </a:r>
            <a:endParaRPr lang="ru-RU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На лекции мы рассмотрим ряд вопросов: что представляет собой современная психология, какой путь становления она прошла, что такое психика и как она устроена и как психология изучает свой предмет</a:t>
            </a:r>
            <a:endParaRPr lang="ru-RU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Психология – это наука о закономерностях развития и функционирования психики как особой формы жизнедеятельности.</a:t>
            </a:r>
          </a:p>
          <a:p>
            <a:endParaRPr lang="ru-RU" smtClean="0">
              <a:solidFill>
                <a:srgbClr val="000000"/>
              </a:solidFill>
              <a:latin typeface="Calibri"/>
              <a:sym typeface="Calibri"/>
            </a:endParaRP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Сам термин психология происходит от двух греческих слов "psyche" - душа, и "logia" - знание, понимание и означает учение о душе. Понятие «душа» в науке теперь используется сравнительно редко; более научным считается понятие «психика»</a:t>
            </a:r>
          </a:p>
          <a:p>
            <a:endParaRPr lang="ru-RU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Психология прошла длинный путь развития, происходило изменение понимания объекта, предмета и целей психологии. Отметим основные этапы ее становления.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I  этап — психология как наука о душе. Такое определение психологии было дано более двух тысяч лет назад. Наличием души пытались объяснить все непонятные явления в жизни человека. В этот период психология развивается в рамках философии. Проблемами души занимались такие известные философы, как Демокрит, Платон, Аристотель и другие.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II  этап — психология как наука о сознании. Возникает в XVII веке в связи с развитием естественных наук. Способность думать, чувствовать, желать назвали сознанием. Основным методом изучения считалось наблюдение человека за самим собой и описание фактов. Здесь можно отметить таких выдающихся мыслителей, как Рене Декар и, Джон Локк.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III  этап — психология как наука о поведении. Возникает в XX веке. Задача психологии — ставить эксперименты и наблюдать за тем, что можно непосредственно увидеть, а именно: поведение, поступки, реакции человека (мотивы, вызывающие поступки, не учитывались). На этом этапе возникает и развивается новая школа психологии, знаменитыми представителями которых были Джон Уотсон, Беррес Фредерик Скиннер и другие.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IV  этап — психология как наука, изучающая объективные закономерности, проявления и механизмы психики.Это современный этап развития психологии, о котором пойдет речь далее.</a:t>
            </a:r>
            <a:endParaRPr lang="ru-RU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Необходимо сказать о связи психологии с другими научными дисциплинами, обозначить ее место.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Согласно классификации предложенной отечественным философом П.М.Кедровым выделяют 3 группы научных дисциплин: естественные, технические и общественные.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Место психологии определяется на пересечении их исследуемых интересов, т.е. в центре «треугольника» наук. 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Такое положение ведет к пополнению и совершенствованию научного инструмента психологии. Кроме того, психология вносит собственный уникальный вклад в систему современных научных знаний о человеке.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Таким образом, научно-психологическое познание имеет междисциплинарный характер. </a:t>
            </a:r>
          </a:p>
          <a:p>
            <a:endParaRPr lang="ru-RU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Переходим ко второму вопросу лекции, о предмете современной психологии. Как уже было сказано, на современном этапе предметом данной науки стала психика.</a:t>
            </a: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Психика (от греч. psychekos – душевный) – системное свойство высокоорганизованной материи, заключающееся в активном отражении субъектом объективного мира, в построении неотчуждаемой от него картины этого мира и саморегуляции на этой основе своего поведения и деятельности.</a:t>
            </a:r>
          </a:p>
          <a:p>
            <a:endParaRPr lang="ru-RU" smtClean="0">
              <a:solidFill>
                <a:srgbClr val="000000"/>
              </a:solidFill>
              <a:latin typeface="Calibri"/>
              <a:sym typeface="Calibri"/>
            </a:endParaRPr>
          </a:p>
          <a:p>
            <a:r>
              <a:rPr lang="ru-RU" smtClean="0">
                <a:solidFill>
                  <a:srgbClr val="000000"/>
                </a:solidFill>
                <a:latin typeface="Calibri"/>
                <a:sym typeface="Calibri"/>
              </a:rPr>
              <a:t>В психике представлены и упорядочены события прошлого, настоящего и возможно будущего. У человека психика носит как осознанный, так и неосознанный характер (бессознательное).</a:t>
            </a:r>
          </a:p>
          <a:p>
            <a:endParaRPr lang="ru-RU" dirty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Психика проявляется у человека в трех видах психических явлений, которые неразрывно связаны: процессы, состояния, свойства.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Психические процессы – течение психического явления, имеющего начало, развитие и окончание, проявляющееся в виде реакции. Конец одного психического процесса тесно связан с началом другого. В сложной психической деятельности все психические процессы связаны и составляют единый поток сознания, обеспечивающий адекватное отражение действительности.</a:t>
            </a:r>
          </a:p>
          <a:p>
            <a:endParaRPr lang="ru-RU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Психические состояния – временное своеобразие психической деятельности, определяемое ее содержанием и отношением субъекта. Это относительно статичный момент в психике индивида, возникающий под влиянием внешних и внутренних факторов.</a:t>
            </a:r>
          </a:p>
          <a:p>
            <a:endParaRPr lang="ru-RU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Психические свойства – типичные для данного человека особенности его психики, особенности реализации его психических процессов. Это устойчивые образования, обеспечивающие определенный качественный и количественный уровень деятельности и поведения  данного человека. </a:t>
            </a:r>
          </a:p>
          <a:p>
            <a:endParaRPr lang="ru-RU" dirty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Получение достоверных данных в науке может обеспечить применение конкретных приёмов и соблюдение особых норм и правил при проведении исследования. Причём эти правила и способы не могут быть выбраны спонтанно, а должны быть продиктованы особенностями исследуемого психологического явления. Наша задача - рассмотреть основные методы исследования в психологии и их классификацию, дать им характеристику.</a:t>
            </a:r>
          </a:p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Для начала необходимо определить понятия метода и методики и обозначить отличие между ними.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</a:t>
            </a:r>
            <a:r>
              <a:rPr lang="ru-RU" dirty="0" smtClean="0"/>
              <a:t> – способ организации работы, направленный на проверку гипотезы и формулирование определённых закономерностей относительно связи психических явлений.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Методика –</a:t>
            </a:r>
            <a:r>
              <a:rPr lang="ru-RU" dirty="0" smtClean="0"/>
              <a:t> конкретное воплощение метода, выработанный способ организации взаимодействия субъекта и объекта исследования на основе конкретного материала и конкретной процедуры.</a:t>
            </a:r>
            <a:endParaRPr lang="ru-RU" dirty="0">
              <a:solidFill>
                <a:srgbClr val="000000"/>
              </a:solidFill>
              <a:latin typeface="Calibri"/>
              <a:sym typeface="Calibri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alibri"/>
                <a:sym typeface="Calibri"/>
              </a:rPr>
              <a:t>Так,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  <a:sym typeface="Calibri"/>
              </a:rPr>
              <a:t> например, </a:t>
            </a:r>
            <a:r>
              <a:rPr lang="ru-RU" baseline="0" dirty="0" err="1" smtClean="0">
                <a:solidFill>
                  <a:srgbClr val="000000"/>
                </a:solidFill>
                <a:latin typeface="Calibri"/>
                <a:sym typeface="Calibri"/>
              </a:rPr>
              <a:t>теститование</a:t>
            </a:r>
            <a:r>
              <a:rPr lang="ru-RU" baseline="0" dirty="0" smtClean="0">
                <a:solidFill>
                  <a:srgbClr val="000000"/>
                </a:solidFill>
                <a:latin typeface="Calibri"/>
                <a:sym typeface="Calibri"/>
              </a:rPr>
              <a:t> – это метод, а конкретный тест – методика.</a:t>
            </a:r>
          </a:p>
          <a:p>
            <a:r>
              <a:rPr lang="ru-RU" baseline="0" dirty="0" smtClean="0">
                <a:solidFill>
                  <a:srgbClr val="000000"/>
                </a:solidFill>
                <a:latin typeface="Calibri"/>
                <a:sym typeface="Calibri"/>
              </a:rPr>
              <a:t>На слайде вы видите классификацию методов исследования в психологии, которая будет рассмотрена далее.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основным методам психологии относятся</a:t>
            </a:r>
            <a:r>
              <a:rPr lang="ru-RU" baseline="0" dirty="0" smtClean="0"/>
              <a:t> наблюдение и эксперимент.</a:t>
            </a:r>
          </a:p>
          <a:p>
            <a:r>
              <a:rPr lang="ru-RU" baseline="0" dirty="0" smtClean="0"/>
              <a:t>Наблюдение </a:t>
            </a:r>
            <a:r>
              <a:rPr lang="ru-RU" dirty="0" smtClean="0"/>
              <a:t>– это описательный психологический исследовательский метод, заключающийся в целенаправленном и организованном восприятии и регистрации поведения изучаемого объекта. Наблюдение делится, во-первых, на включенное и </a:t>
            </a:r>
            <a:r>
              <a:rPr lang="ru-RU" dirty="0" err="1" smtClean="0"/>
              <a:t>невключенное</a:t>
            </a:r>
            <a:r>
              <a:rPr lang="ru-RU" dirty="0" smtClean="0"/>
              <a:t>, во-вторых, на житейское и научное.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Включенное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наблюдение предусматри­вает участие исследователя в деятельности, которую он изучает. В 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невключенном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этого не требуется.</a:t>
            </a:r>
            <a:r>
              <a:rPr lang="ru-RU" dirty="0" smtClean="0"/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Житейское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наблюдение ограничивается регистрацией фактов, носит случайный, неорганизованный характер.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Научное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наблюдение является организованным, предполагает четкий план, фиксацию результатов в специальном дневнике.</a:t>
            </a:r>
            <a:endParaRPr lang="ru-RU" dirty="0" smtClean="0"/>
          </a:p>
          <a:p>
            <a:r>
              <a:rPr lang="ru-RU" b="1" dirty="0" smtClean="0"/>
              <a:t>Эксперимент</a:t>
            </a:r>
            <a:r>
              <a:rPr lang="ru-RU" dirty="0" smtClean="0"/>
              <a:t> — проводимый в специальных условиях опыт для получения новых научных знаний посредством целенаправленного вмешательства исследователя в жизнедеятельность испытуемого. Эксперименты бывают лабораторные и естественные, констатирующие и формирующие.</a:t>
            </a:r>
          </a:p>
          <a:p>
            <a:endParaRPr lang="ru-RU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Эксперимент может быть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лабораторным,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он протекает в спе­циально организованных условиях, а действия испытуемого определя­ются инструкцией;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естественным,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изучение осуществляется в ес­тественных условиях;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констатирующим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изучаются лишь необ­ходимые психологические явления;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формирующим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процессе которо­го развиваются определенные качества испытуемых.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02F03-241B-44DA-ABA3-9FC11CD4944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081479-0B9C-467E-9D81-0820106F3223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987397-4A58-4A1A-AAA7-356DD0A7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Введение в психологию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76216"/>
          </a:xfrm>
        </p:spPr>
        <p:txBody>
          <a:bodyPr>
            <a:normAutofit/>
          </a:bodyPr>
          <a:lstStyle/>
          <a:p>
            <a:r>
              <a:rPr lang="ru-RU" b="1" dirty="0" smtClean="0"/>
              <a:t>ЛЕКЦИЯ № 1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Методы </a:t>
            </a:r>
            <a:r>
              <a:rPr lang="ru-RU" dirty="0" smtClean="0"/>
              <a:t>психологии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Вспомогательные методы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97814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/>
              <a:t>Метод обобщения независимых характеристик </a:t>
            </a:r>
            <a:r>
              <a:rPr lang="ru-RU" dirty="0" smtClean="0"/>
              <a:t>предполагает выявление  и анализ мнений о тех или иных социально-психологических явлениях и процессах, полученных от различных людей или различных источников.</a:t>
            </a:r>
          </a:p>
          <a:p>
            <a:pPr marL="797814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/>
              <a:t>Метод опроса </a:t>
            </a:r>
            <a:r>
              <a:rPr lang="ru-RU" dirty="0" smtClean="0"/>
              <a:t>— психологический </a:t>
            </a:r>
            <a:r>
              <a:rPr lang="ru-RU" dirty="0" err="1" smtClean="0"/>
              <a:t>вербально-коммуникативный</a:t>
            </a:r>
            <a:r>
              <a:rPr lang="ru-RU" dirty="0" smtClean="0"/>
              <a:t> метод, заключающийся в осуществлении взаимодействия между психологом и субъектом посредством получения от субъекта ответов на задаваемые вопросы. Иными словами, опрос представляет собой общение психолога и респондента, в котором главным инструментом выступает заранее сформулированный вопрос.</a:t>
            </a:r>
          </a:p>
          <a:p>
            <a:pPr marL="797814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/>
              <a:t>Анализ результатов деятельности </a:t>
            </a:r>
            <a:r>
              <a:rPr lang="ru-RU" dirty="0" smtClean="0"/>
              <a:t>представляет собой комплексное изучение результатов труда как материализации психической деятельности.</a:t>
            </a:r>
          </a:p>
          <a:p>
            <a:pPr marL="797814" lvl="1" indent="-514350"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/>
              <a:t>Психологическое</a:t>
            </a:r>
            <a:r>
              <a:rPr lang="ru-RU" dirty="0" smtClean="0"/>
              <a:t> </a:t>
            </a:r>
            <a:r>
              <a:rPr lang="ru-RU" b="1" dirty="0" smtClean="0"/>
              <a:t>тестирование</a:t>
            </a:r>
            <a:r>
              <a:rPr lang="ru-RU" dirty="0" smtClean="0"/>
              <a:t> (раздел психодиагностики) — исследование определённых психологических качеств и свойств личности путем использования психологических тестов.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800" dirty="0" smtClean="0"/>
              <a:t>Чем занимается психология? Что она изучает?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dirty="0" smtClean="0"/>
              <a:t>Какова история развития психологии?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dirty="0" smtClean="0"/>
              <a:t>Какое место занимает психология среди других наук?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dirty="0" smtClean="0"/>
              <a:t>Что такое психика? Как она устроена?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dirty="0" smtClean="0"/>
              <a:t>Какие методы используются психологией для изучения ее предмета?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Рекомендуемая литература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	Петрова Н.Н. Психология для медицинских специальностей: учеб. для студ. сред. мед. учеб. заведений / Н.Н. Петрова. – М.: Издательский центр «Академия», </a:t>
            </a:r>
            <a:r>
              <a:rPr lang="ru-RU" dirty="0" smtClean="0"/>
              <a:t>2013.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Психология как наука. История развития.</a:t>
            </a:r>
          </a:p>
          <a:p>
            <a:pPr marL="514350" lvl="0" indent="-514350">
              <a:buFont typeface="+mj-lt"/>
              <a:buAutoNum type="arabicPeriod"/>
            </a:pP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Предмет современной психологии. Структура психики</a:t>
            </a:r>
          </a:p>
          <a:p>
            <a:pPr marL="514350" lvl="0" indent="-514350">
              <a:buFont typeface="+mj-lt"/>
              <a:buAutoNum type="arabicPeriod"/>
            </a:pP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Методы психологии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Психология как наука. История </a:t>
            </a:r>
            <a:r>
              <a:rPr lang="ru-RU" dirty="0" smtClean="0"/>
              <a:t>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530352"/>
            <a:ext cx="5770984" cy="4187952"/>
          </a:xfrm>
        </p:spPr>
        <p:txBody>
          <a:bodyPr/>
          <a:lstStyle/>
          <a:p>
            <a:r>
              <a:rPr lang="ru-RU" b="1" dirty="0" smtClean="0"/>
              <a:t>Психология</a:t>
            </a:r>
            <a:r>
              <a:rPr lang="ru-RU" dirty="0" smtClean="0"/>
              <a:t> – это наука о закономерностях развития и функционирования психики как особой формы жизнедеятельности.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si2.svg_min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857500" cy="2857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Психология как наука. История </a:t>
            </a:r>
            <a:r>
              <a:rPr lang="ru-RU" dirty="0" smtClean="0"/>
              <a:t>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Этапы развития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психологии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I</a:t>
            </a:r>
            <a:r>
              <a:rPr lang="ru-RU" dirty="0" smtClean="0"/>
              <a:t>  этап — </a:t>
            </a:r>
            <a:r>
              <a:rPr lang="ru-RU" b="1" dirty="0" smtClean="0"/>
              <a:t>психология как наука о душе.</a:t>
            </a:r>
            <a:endParaRPr lang="ru-RU" dirty="0" smtClean="0"/>
          </a:p>
          <a:p>
            <a:r>
              <a:rPr lang="en-US" dirty="0" smtClean="0"/>
              <a:t>II</a:t>
            </a:r>
            <a:r>
              <a:rPr lang="ru-RU" dirty="0" smtClean="0"/>
              <a:t>  этап — </a:t>
            </a:r>
            <a:r>
              <a:rPr lang="ru-RU" b="1" dirty="0" smtClean="0"/>
              <a:t>психология как наука о сознании. </a:t>
            </a:r>
            <a:endParaRPr lang="ru-RU" dirty="0" smtClean="0"/>
          </a:p>
          <a:p>
            <a:r>
              <a:rPr lang="en-US" dirty="0" smtClean="0"/>
              <a:t>III</a:t>
            </a:r>
            <a:r>
              <a:rPr lang="ru-RU" dirty="0" smtClean="0"/>
              <a:t>  этап — </a:t>
            </a:r>
            <a:r>
              <a:rPr lang="ru-RU" b="1" dirty="0" smtClean="0"/>
              <a:t>психология как наука о поведении.</a:t>
            </a:r>
            <a:endParaRPr lang="ru-RU" dirty="0" smtClean="0"/>
          </a:p>
          <a:p>
            <a:r>
              <a:rPr lang="en-US" dirty="0" smtClean="0"/>
              <a:t>IV</a:t>
            </a:r>
            <a:r>
              <a:rPr lang="ru-RU" dirty="0" smtClean="0"/>
              <a:t>  этап — </a:t>
            </a:r>
            <a:r>
              <a:rPr lang="ru-RU" b="1" dirty="0" smtClean="0"/>
              <a:t>психология как наука, изучающая объективные закономерности, проявления и механизмы психики.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Психология как наука. История </a:t>
            </a:r>
            <a:r>
              <a:rPr lang="ru-RU" dirty="0" smtClean="0"/>
              <a:t>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Место психологии в системе наук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1259632" y="1484784"/>
            <a:ext cx="6480719" cy="3096344"/>
            <a:chOff x="3839" y="6781"/>
            <a:chExt cx="3141" cy="1464"/>
          </a:xfrm>
        </p:grpSpPr>
        <p:sp>
          <p:nvSpPr>
            <p:cNvPr id="38915" name="WordArt 3"/>
            <p:cNvSpPr>
              <a:spLocks noChangeArrowheads="1" noChangeShapeType="1" noTextEdit="1"/>
            </p:cNvSpPr>
            <p:nvPr/>
          </p:nvSpPr>
          <p:spPr bwMode="auto">
            <a:xfrm rot="21164843">
              <a:off x="3839" y="6781"/>
              <a:ext cx="1353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71431"/>
                </a:avLst>
              </a:prstTxWarp>
            </a:bodyPr>
            <a:lstStyle/>
            <a:p>
              <a:pPr algn="dist" rtl="0"/>
              <a:r>
                <a:rPr lang="ru-RU" sz="1000" kern="10" spc="200" normalizeH="1" smtClean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технические</a:t>
              </a:r>
              <a:endParaRPr lang="ru-RU" sz="1000" kern="10" spc="200" normalizeH="1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3839" y="6921"/>
              <a:ext cx="3141" cy="1324"/>
              <a:chOff x="4776" y="4120"/>
              <a:chExt cx="4005" cy="1710"/>
            </a:xfrm>
          </p:grpSpPr>
          <p:sp>
            <p:nvSpPr>
              <p:cNvPr id="38917" name="AutoShape 5"/>
              <p:cNvSpPr>
                <a:spLocks noChangeArrowheads="1"/>
              </p:cNvSpPr>
              <p:nvPr/>
            </p:nvSpPr>
            <p:spPr bwMode="auto">
              <a:xfrm>
                <a:off x="4776" y="4120"/>
                <a:ext cx="3958" cy="1440"/>
              </a:xfrm>
              <a:prstGeom prst="triangle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18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81" y="4883"/>
                <a:ext cx="2161" cy="800"/>
              </a:xfrm>
              <a:prstGeom prst="rect">
                <a:avLst/>
              </a:prstGeom>
            </p:spPr>
            <p:txBody>
              <a:bodyPr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algn="ctr" rtl="0"/>
                <a:r>
                  <a:rPr lang="ru-RU" sz="1000" kern="10" spc="20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психология</a:t>
                </a:r>
                <a:endParaRPr lang="ru-RU" sz="1000" kern="10" spc="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38919" name="WordArt 7"/>
              <p:cNvSpPr>
                <a:spLocks noChangeArrowheads="1" noChangeShapeType="1" noTextEdit="1"/>
              </p:cNvSpPr>
              <p:nvPr/>
            </p:nvSpPr>
            <p:spPr bwMode="auto">
              <a:xfrm rot="2639695">
                <a:off x="6769" y="4161"/>
                <a:ext cx="2012" cy="674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583"/>
                  </a:avLst>
                </a:prstTxWarp>
              </a:bodyPr>
              <a:lstStyle/>
              <a:p>
                <a:pPr algn="ctr" rtl="0"/>
                <a:r>
                  <a:rPr lang="ru-RU" sz="1000" kern="10" spc="20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rPr>
                  <a:t>общественные</a:t>
                </a:r>
                <a:endParaRPr lang="ru-RU" sz="1000" kern="10" spc="20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endParaRPr>
              </a:p>
            </p:txBody>
          </p:sp>
          <p:sp>
            <p:nvSpPr>
              <p:cNvPr id="38920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4877" y="5649"/>
                <a:ext cx="3620" cy="181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 rtl="0"/>
                <a:r>
                  <a:rPr lang="ru-RU" sz="1000" spc="200" smtClean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естественные</a:t>
                </a:r>
                <a:endParaRPr lang="ru-RU" sz="1000" spc="20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Предмет современной психологии. Структура </a:t>
            </a:r>
            <a:r>
              <a:rPr lang="ru-RU" dirty="0" smtClean="0"/>
              <a:t>психики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Психика</a:t>
            </a:r>
            <a:r>
              <a:rPr lang="ru-RU" dirty="0" smtClean="0"/>
              <a:t> (от греч. </a:t>
            </a:r>
            <a:r>
              <a:rPr lang="en-US" dirty="0" err="1" smtClean="0"/>
              <a:t>psychekos</a:t>
            </a:r>
            <a:r>
              <a:rPr lang="ru-RU" dirty="0" smtClean="0"/>
              <a:t> – душевный) – системное свойство высокоорганизованной материи, заключающееся в активном отражении субъектом объективного мира, в построении субъектом неотчуждаемой от него картины этого мира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на этой основе своего поведения и деятельности.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Предмет современной психологии. Структура </a:t>
            </a:r>
            <a:r>
              <a:rPr lang="ru-RU" dirty="0" smtClean="0"/>
              <a:t>психики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Структура психики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27784" y="1124744"/>
            <a:ext cx="36724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ПСИХИЧЕСКИЕ ЯВЛЕНИЯ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55576" y="2276872"/>
            <a:ext cx="201622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ПСИХИЧЕСКИЕ ПРОЦЕССЫ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419872" y="2276872"/>
            <a:ext cx="201622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ПСИХИЧЕСКИЕ СВОЙСТВА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156176" y="2276872"/>
            <a:ext cx="201622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ПСИХИЧЕСКИЕ СОСТОЯНИЯ</a:t>
            </a:r>
            <a:endParaRPr lang="ru-RU" dirty="0"/>
          </a:p>
        </p:txBody>
      </p:sp>
      <p:sp>
        <p:nvSpPr>
          <p:cNvPr id="46" name="Стрелка вниз 45"/>
          <p:cNvSpPr/>
          <p:nvPr/>
        </p:nvSpPr>
        <p:spPr>
          <a:xfrm>
            <a:off x="4355976" y="191683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2627784" y="191683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6156176" y="191683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99592" y="3284984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познавательные</a:t>
            </a:r>
            <a:endParaRPr lang="ru-RU" sz="1400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99592" y="3717032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волевые</a:t>
            </a:r>
            <a:endParaRPr lang="ru-RU" sz="1400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99592" y="4149080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эмоциональные</a:t>
            </a:r>
            <a:endParaRPr lang="ru-RU" sz="1400" dirty="0"/>
          </a:p>
        </p:txBody>
      </p:sp>
      <p:cxnSp>
        <p:nvCxnSpPr>
          <p:cNvPr id="53" name="Соединительная линия уступом 52"/>
          <p:cNvCxnSpPr>
            <a:endCxn id="51" idx="1"/>
          </p:cNvCxnSpPr>
          <p:nvPr/>
        </p:nvCxnSpPr>
        <p:spPr>
          <a:xfrm rot="16200000" flipH="1">
            <a:off x="125505" y="3555013"/>
            <a:ext cx="1404156" cy="1440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755576" y="386104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755576" y="342900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6300192" y="3068960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мотивационные</a:t>
            </a:r>
            <a:endParaRPr lang="ru-RU" sz="1400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300192" y="3429000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эмоциональные</a:t>
            </a:r>
            <a:endParaRPr lang="ru-RU" sz="1400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300192" y="3789040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волевые</a:t>
            </a:r>
            <a:endParaRPr lang="ru-RU" sz="1400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300192" y="4149080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рганизованности сознания</a:t>
            </a:r>
            <a:endParaRPr lang="ru-RU" sz="1200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300192" y="4509120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пограничные</a:t>
            </a:r>
            <a:endParaRPr lang="ru-RU" sz="1400" dirty="0"/>
          </a:p>
        </p:txBody>
      </p:sp>
      <p:cxnSp>
        <p:nvCxnSpPr>
          <p:cNvPr id="72" name="Соединительная линия уступом 52"/>
          <p:cNvCxnSpPr>
            <a:endCxn id="71" idx="1"/>
          </p:cNvCxnSpPr>
          <p:nvPr/>
        </p:nvCxnSpPr>
        <p:spPr>
          <a:xfrm rot="16200000" flipH="1">
            <a:off x="5346087" y="3735034"/>
            <a:ext cx="1764195" cy="1440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156176" y="43651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156176" y="400506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156176" y="364502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6156176" y="328498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63888" y="321297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характер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темперамент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способности и т.д.</a:t>
            </a:r>
            <a:endParaRPr lang="ru-RU" sz="12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Методы </a:t>
            </a:r>
            <a:r>
              <a:rPr lang="ru-RU" dirty="0" smtClean="0"/>
              <a:t>психологии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5149200" cy="4187952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</a:t>
            </a:r>
            <a:r>
              <a:rPr lang="ru-RU" dirty="0" smtClean="0"/>
              <a:t> – способ организации работы, направленный на проверку гипотезы и формулирование определённых закономерностей относительно связи психических явлений.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Методика –</a:t>
            </a:r>
            <a:r>
              <a:rPr lang="ru-RU" dirty="0" smtClean="0"/>
              <a:t> конкретное воплощение метода, выработанный способ организации взаимодействия субъекта и объекта исследования на основе конкретного материала и конкретной процедуры.</a:t>
            </a:r>
            <a:endParaRPr 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8104" y="548680"/>
            <a:ext cx="3185666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Методы </a:t>
            </a:r>
            <a:r>
              <a:rPr lang="ru-RU" dirty="0" smtClean="0"/>
              <a:t>психологии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Основные методы психологии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Наблюдение</a:t>
            </a:r>
            <a:r>
              <a:rPr lang="ru-RU" dirty="0" smtClean="0"/>
              <a:t> – это описательный психологический исследовательский метод, заключающийся в целенаправленном и организованном восприятии и регистрации поведения изучаемого объекта.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Эксперимент</a:t>
            </a:r>
            <a:r>
              <a:rPr lang="ru-RU" dirty="0" smtClean="0"/>
              <a:t> — проводимый в специальных условиях опыт для получения новых научных знаний посредством целенаправленного вмешательства исследователя в жизнедеятельность испытуемого.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C44DE075-3C96-42D6-9F56-E8C092DCFC17}"/>
  <p:tag name="ISPRING_RESOURCE_FOLDER" val="C:\Users\rupenko\Desktop\УМК новые стандарты\Психология общения\УМК\Лекции\Лекции-презентации\ЛП_1 Введение в психологию\"/>
  <p:tag name="ISPRING_PRESENTATION_PATH" val="C:\Users\rupenko\Desktop\УМК новые стандарты\Психология общения\УМК\Лекции\Лекции-презентации\ЛП_1 Введение в психологию.pptx"/>
  <p:tag name="ISPRING_PROJECT_FOLDER_UPDATED" val="1"/>
  <p:tag name="ISPRING_PLAYERS_CUSTOMIZATION" val="UEsDBBQAAgAIAEx8SU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BAgAAFAACAAgATHxJRs6CCTfsAgAAiAgAABQAAAAAAAAAAQAAAAAAAAAAAHVuaXZlcnNhbC9wbGF5ZXIueG1sUEsFBgAAAAABAAEAQgAAAB4DAAAAAA=="/>
  <p:tag name="ISPRING_PRESENTATION_TITLE" val="ЛП_1 Введение в психологию"/>
  <p:tag name="ISPRING_RESOURCE_PATHS_HASH_PRESENTER" val="4726d5f7846a71674d8d4c91a96ed186c9773c"/>
  <p:tag name="ISPRING_PRESENTATION_INFO" val="&lt;?xml version=&quot;1.0&quot; encoding=&quot;UTF-8&quot; standalone=&quot;no&quot; ?&gt;&#10;&lt;presentation&gt;&#10;&#10;  &lt;slides&gt;&#10;    &lt;slide duration=&quot;35430&quot; id=&quot;{58F92246-F9BE-482B-BF1C-9E9F454C0FF9}&quot; pptId=&quot;256&quot; transitionDuration=&quot;0&quot;/&gt;&#10;    &lt;slide duration=&quot;20615&quot; id=&quot;{A598AEED-8C06-449C-A353-D97AD28F6AF5}&quot; pptId=&quot;265&quot; transitionDuration=&quot;0&quot;/&gt;&#10;    &lt;slide duration=&quot;28844&quot; id=&quot;{02960607-7B82-4BD4-993F-38274387C51D}&quot; pptId=&quot;257&quot; transitionDuration=&quot;0&quot;/&gt;&#10;    &lt;slide duration=&quot;105228&quot; id=&quot;{AE5F447F-5227-4854-B6D5-612F443375A0}&quot; pptId=&quot;258&quot; transitionDuration=&quot;0&quot;/&gt;&#10;    &lt;slide duration=&quot;42422&quot; id=&quot;{D463891D-E7D8-4908-ABA4-43A069865C00}&quot; pptId=&quot;259&quot; transitionDuration=&quot;0&quot;/&gt;&#10;    &lt;slide duration=&quot;42323&quot; id=&quot;{49F9B9A4-31F8-4C4F-89B3-D684EED68DAE}&quot; pptId=&quot;260&quot; transitionDuration=&quot;0&quot;/&gt;&#10;    &lt;slide duration=&quot;90709&quot; id=&quot;{8196FE09-66EE-4725-8D3A-6D5E173214F1}&quot; pptId=&quot;261&quot; transitionDuration=&quot;0&quot;/&gt;&#10;    &lt;slide duration=&quot;69129&quot; id=&quot;{79FF25BF-45E5-4268-9A65-2E832E8B23E4}&quot; pptId=&quot;262&quot; transitionDuration=&quot;0&quot;/&gt;&#10;    &lt;slide duration=&quot;5000&quot; id=&quot;{90C239D7-D808-4AF4-B526-4ED470F5C716}&quot; pptId=&quot;263&quot; transitionDuration=&quot;0&quot;/&gt;&#10;    &lt;slide duration=&quot;94420&quot; id=&quot;{00AEFB2A-B826-41AC-8CE1-2C5DE4B95F7C}&quot; pptId=&quot;264&quot; transitionDuration=&quot;0&quot;/&gt;&#10;    &lt;slide duration=&quot;17600&quot; id=&quot;{BDADBC9C-B46B-4EA3-AD0C-B57131C2A5CA}&quot; pptId=&quot;266&quot; transitionDuration=&quot;0&quot;/&gt;&#10;  &lt;/slides&gt;&#10;&#10;  &lt;narration&gt;&#10;    &lt;videoTracks&gt;&#10;      &lt;videoTrack duration=&quot;30252&quot; muted=&quot;false&quot; slideId=&quot;{58F92246-F9BE-482B-BF1C-9E9F454C0FF9}&quot; startTime=&quot;0&quot; stepIndex=&quot;0&quot; volume=&quot;1&quot;&gt;&#10;        &lt;file modifyTime=&quot;2015-05-22T02:17:22&quot; size=&quot;67712382&quot;&gt;&#10;          &lt;path full=&quot;C:\Users\rupenko\Desktop\УМК новые стандарты\Психология общения\УМК\Лекции\Лекции-презентации\ЛП_1 Введение в психологию\video\video4.mkv&quot; relative=&quot;ЛП_1 Введение в психологию\video\video4.mkv&quot; resource=&quot;video4.mkv&quot;/&gt;&#10;        &lt;/file&gt;&#10;        &lt;video height=&quot;480&quot; width=&quot;640&quot;/&gt;&#10;        &lt;audio channels=&quot;2&quot; sampleRate=&quot;44100&quot;/&gt;&#10;      &lt;/videoTrack&gt;&#10;      &lt;videoTrack duration=&quot;14739&quot; muted=&quot;false&quot; slideId=&quot;{A598AEED-8C06-449C-A353-D97AD28F6AF5}&quot; startTime=&quot;0&quot; stepIndex=&quot;0&quot; volume=&quot;1&quot;&gt;&#10;        &lt;file modifyTime=&quot;2015-05-22T02:19:07&quot; size=&quot;28899009&quot;&gt;&#10;          &lt;path full=&quot;C:\Users\rupenko\Desktop\УМК новые стандарты\Психология общения\УМК\Лекции\Лекции-презентации\ЛП_1 Введение в психологию\video\video5.mkv&quot; relative=&quot;ЛП_1 Введение в психологию\video\video5.mkv&quot; resource=&quot;video5.mkv&quot;/&gt;&#10;        &lt;/file&gt;&#10;        &lt;video height=&quot;480&quot; width=&quot;640&quot;/&gt;&#10;        &lt;audio channels=&quot;2&quot; sampleRate=&quot;44100&quot;/&gt;&#10;      &lt;/videoTrack&gt;&#10;      &lt;videoTrack duration=&quot;21637&quot; muted=&quot;false&quot; slideId=&quot;{02960607-7B82-4BD4-993F-38274387C51D}&quot; startTime=&quot;0&quot; stepIndex=&quot;0&quot; volume=&quot;1&quot;&gt;&#10;        &lt;file modifyTime=&quot;2015-05-22T02:20:53&quot; size=&quot;45127156&quot;&gt;&#10;          &lt;path full=&quot;C:\Users\rupenko\Desktop\УМК новые стандарты\Психология общения\УМК\Лекции\Лекции-презентации\ЛП_1 Введение в психологию\video\video7.mkv&quot; relative=&quot;ЛП_1 Введение в психологию\video\video7.mkv&quot; resource=&quot;video7.mkv&quot;/&gt;&#10;        &lt;/file&gt;&#10;        &lt;video height=&quot;480&quot; width=&quot;640&quot;/&gt;&#10;        &lt;audio channels=&quot;2&quot; sampleRate=&quot;44100&quot;/&gt;&#10;      &lt;/videoTrack&gt;&#10;      &lt;videoTrack duration=&quot;99961&quot; muted=&quot;false&quot; slideId=&quot;{AE5F447F-5227-4854-B6D5-612F443375A0}&quot; startTime=&quot;0&quot; stepIndex=&quot;0&quot; volume=&quot;1&quot;&gt;&#10;        &lt;file modifyTime=&quot;2015-05-22T02:29:50&quot; size=&quot;217927919&quot;&gt;&#10;          &lt;path full=&quot;C:\Users\rupenko\Desktop\УМК новые стандарты\Психология общения\УМК\Лекции\Лекции-презентации\ЛП_1 Введение в психологию\video\video8.mkv&quot; relative=&quot;ЛП_1 Введение в психологию\video\video8.mkv&quot; resource=&quot;video8.mkv&quot;/&gt;&#10;        &lt;/file&gt;&#10;        &lt;video height=&quot;480&quot; width=&quot;640&quot;/&gt;&#10;        &lt;audio channels=&quot;2&quot; sampleRate=&quot;44100&quot;/&gt;&#10;      &lt;/videoTrack&gt;&#10;      &lt;videoTrack duration=&quot;42442&quot; muted=&quot;false&quot; slideId=&quot;{D463891D-E7D8-4908-ABA4-43A069865C00}&quot; startTime=&quot;0&quot; stepIndex=&quot;0&quot; volume=&quot;1&quot;&gt;&#10;        &lt;file modifyTime=&quot;2015-05-22T02:34:04&quot; size=&quot;94191414&quot;&gt;&#10;          &lt;path full=&quot;C:\Users\rupenko\Desktop\УМК новые стандарты\Психология общения\УМК\Лекции\Лекции-презентации\ЛП_1 Введение в психологию\video\video9.mkv&quot; relative=&quot;ЛП_1 Введение в психологию\video\video9.mkv&quot; resource=&quot;video9.mkv&quot;/&gt;&#10;        &lt;/file&gt;&#10;        &lt;trim end=&quot;20&quot; start=&quot;0&quot;/&gt;&#10;        &lt;video height=&quot;480&quot; width=&quot;640&quot;/&gt;&#10;        &lt;audio channels=&quot;2&quot; sampleRate=&quot;44100&quot;/&gt;&#10;      &lt;/videoTrack&gt;&#10;      &lt;videoTrack duration=&quot;42361&quot; muted=&quot;false&quot; slideId=&quot;{49F9B9A4-31F8-4C4F-89B3-D684EED68DAE}&quot; startTime=&quot;0&quot; stepIndex=&quot;0&quot; volume=&quot;1&quot;&gt;&#10;        &lt;file modifyTime=&quot;2015-05-22T04:50:26&quot; size=&quot;95761695&quot;&gt;&#10;          &lt;path full=&quot;C:\Users\rupenko\Desktop\УМК новые стандарты\Психология общения\УМК\Лекции\Лекции-презентации\ЛП_1 Введение в психологию\video\video10.mkv&quot; relative=&quot;ЛП_1 Введение в психологию\video\video10.mkv&quot; resource=&quot;video10.mkv&quot;/&gt;&#10;        &lt;/file&gt;&#10;        &lt;trim end=&quot;38&quot; start=&quot;0&quot;/&gt;&#10;        &lt;video height=&quot;480&quot; width=&quot;640&quot;/&gt;&#10;        &lt;audio channels=&quot;2&quot; sampleRate=&quot;44100&quot;/&gt;&#10;      &lt;/videoTrack&gt;&#10;      &lt;videoTrack duration=&quot;90717&quot; muted=&quot;false&quot; slideId=&quot;{8196FE09-66EE-4725-8D3A-6D5E173214F1}&quot; startTime=&quot;0&quot; stepIndex=&quot;0&quot; volume=&quot;1&quot;&gt;&#10;        &lt;file modifyTime=&quot;2015-05-22T04:54:34&quot; size=&quot;141330766&quot;&gt;&#10;          &lt;path full=&quot;C:\Users\rupenko\Desktop\УМК новые стандарты\Психология общения\УМК\Лекции\Лекции-презентации\ЛП_1 Введение в психологию\video\video12.mkv&quot; relative=&quot;ЛП_1 Введение в психологию\video\video12.mkv&quot; resource=&quot;video12.mkv&quot;/&gt;&#10;        &lt;/file&gt;&#10;        &lt;trim end=&quot;8&quot; start=&quot;0&quot;/&gt;&#10;        &lt;video height=&quot;480&quot; width=&quot;640&quot;/&gt;&#10;        &lt;audio channels=&quot;2&quot; sampleRate=&quot;44100&quot;/&gt;&#10;      &lt;/videoTrack&gt;&#10;      &lt;videoTrack duration=&quot;69160&quot; muted=&quot;false&quot; slideId=&quot;{79FF25BF-45E5-4268-9A65-2E832E8B23E4}&quot; startTime=&quot;0&quot; stepIndex=&quot;0&quot; volume=&quot;1&quot;&gt;&#10;        &lt;file modifyTime=&quot;2015-05-28T00:49:18&quot; size=&quot;133200738&quot;&gt;&#10;          &lt;path full=&quot;C:\Users\rupenko\Desktop\УМК новые стандарты\Психология общения\УМК\Лекции\Лекции-презентации\ЛП_1 Введение в психологию\video\video14.mkv&quot; relative=&quot;ЛП_1 Введение в психологию\video\video14.mkv&quot; resource=&quot;video14.mkv&quot;/&gt;&#10;        &lt;/file&gt;&#10;        &lt;trim end=&quot;31&quot; start=&quot;0&quot;/&gt;&#10;        &lt;video height=&quot;480&quot; width=&quot;640&quot;/&gt;&#10;        &lt;audio channels=&quot;2&quot; sampleRate=&quot;44100&quot;/&gt;&#10;      &lt;/videoTrack&gt;&#10;      &lt;videoTrack duration=&quot;94465&quot; muted=&quot;false&quot; slideId=&quot;{00AEFB2A-B826-41AC-8CE1-2C5DE4B95F7C}&quot; startTime=&quot;0&quot; stepIndex=&quot;0&quot; volume=&quot;1&quot;&gt;&#10;        &lt;file modifyTime=&quot;2015-05-28T05:36:15&quot; size=&quot;197813036&quot;&gt;&#10;          &lt;path full=&quot;C:\Users\rupenko\Desktop\УМК новые стандарты\Психология общения\УМК\Лекции\Лекции-презентации\ЛП_1 Введение в психологию\video\video15.mkv&quot; relative=&quot;ЛП_1 Введение в психологию\video\video15.mkv&quot; resource=&quot;video15.mkv&quot;/&gt;&#10;        &lt;/file&gt;&#10;        &lt;trim end=&quot;45&quot; start=&quot;0&quot;/&gt;&#10;        &lt;video height=&quot;480&quot; width=&quot;640&quot;/&gt;&#10;        &lt;audio channels=&quot;2&quot; sampleRate=&quot;44100&quot;/&gt;&#10;      &lt;/videoTrack&gt;&#10;      &lt;videoTrack duration=&quot;17635&quot; muted=&quot;false&quot; slideId=&quot;{BDADBC9C-B46B-4EA3-AD0C-B57131C2A5CA}&quot; startTime=&quot;0&quot; stepIndex=&quot;0&quot; volume=&quot;1&quot;&gt;&#10;        &lt;file modifyTime=&quot;2015-05-28T05:42:37&quot; size=&quot;39479137&quot;&gt;&#10;          &lt;path full=&quot;C:\Users\rupenko\Desktop\УМК новые стандарты\Психология общения\УМК\Лекции\Лекции-презентации\ЛП_1 Введение в психологию\video\video17.mkv&quot; relative=&quot;ЛП_1 Введение в психологию\video\video17.mkv&quot; resource=&quot;video17.mkv&quot;/&gt;&#10;        &lt;/file&gt;&#10;        &lt;trim end=&quot;35&quot; start=&quot;0&quot;/&gt;&#10;        &lt;video height=&quot;480&quot; width=&quot;640&quot;/&gt;&#10;        &lt;audio channels=&quot;2&quot; sampleRate=&quot;44100&quot;/&gt;&#10;      &lt;/videoTrack&gt;&#10;    &lt;/videoTracks&gt;&#10;  &lt;/narration&gt;&#10;&#10;&lt;/presentation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" val="{90C239D7-D808-4AF4-B526-4ED470F5C716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4.42"/>
  <p:tag name="ISPRING_SLIDE_ID" val="{00AEFB2A-B826-41AC-8CE1-2C5DE4B95F7C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7.6"/>
  <p:tag name="ISPRING_SLIDE_ID" val="{BDADBC9C-B46B-4EA3-AD0C-B57131C2A5CA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35.43"/>
  <p:tag name="ISPRING_SLIDE_ID" val="{58F92246-F9BE-482B-BF1C-9E9F454C0FF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0.615"/>
  <p:tag name="ISPRING_SLIDE_ID" val="{A598AEED-8C06-449C-A353-D97AD28F6AF5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8.844"/>
  <p:tag name="ISPRING_SLIDE_ID" val="{02960607-7B82-4BD4-993F-38274387C51D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05.228"/>
  <p:tag name="ISPRING_SLIDE_ID" val="{AE5F447F-5227-4854-B6D5-612F443375A0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2.422"/>
  <p:tag name="ISPRING_SLIDE_ID" val="{D463891D-E7D8-4908-ABA4-43A069865C00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2.323"/>
  <p:tag name="ISPRING_SLIDE_ID" val="{49F9B9A4-31F8-4C4F-89B3-D684EED68DA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0.709"/>
  <p:tag name="ISPRING_SLIDE_ID" val="{8196FE09-66EE-4725-8D3A-6D5E173214F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9.129"/>
  <p:tag name="ISPRING_SLIDE_ID" val="{79FF25BF-45E5-4268-9A65-2E832E8B23E4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864</TotalTime>
  <Words>1217</Words>
  <Application>Microsoft Office PowerPoint</Application>
  <PresentationFormat>Экран (4:3)</PresentationFormat>
  <Paragraphs>132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Введение в психологию</vt:lpstr>
      <vt:lpstr>ПЛАН ЛЕКЦИИ</vt:lpstr>
      <vt:lpstr>1. Психология как наука. История развития</vt:lpstr>
      <vt:lpstr>1. Психология как наука. История развития</vt:lpstr>
      <vt:lpstr>1. Психология как наука. История развития</vt:lpstr>
      <vt:lpstr>2. Предмет современной психологии. Структура психики</vt:lpstr>
      <vt:lpstr>2. Предмет современной психологии. Структура психики</vt:lpstr>
      <vt:lpstr>3. Методы психологии</vt:lpstr>
      <vt:lpstr>3. Методы психологии</vt:lpstr>
      <vt:lpstr>3. Методы психологии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ЛП_1 Введение в психологию</dc:title>
  <dc:creator>Настя</dc:creator>
  <cp:lastModifiedBy>rupenko</cp:lastModifiedBy>
  <cp:revision>139</cp:revision>
  <dcterms:created xsi:type="dcterms:W3CDTF">2012-06-09T12:19:19Z</dcterms:created>
  <dcterms:modified xsi:type="dcterms:W3CDTF">2015-05-28T05:56:56Z</dcterms:modified>
</cp:coreProperties>
</file>