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0BC-6331-4A6B-9C5C-DAEDD6742F67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868-96AA-417A-9AF4-BF4049C97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0BC-6331-4A6B-9C5C-DAEDD6742F67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868-96AA-417A-9AF4-BF4049C97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9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0BC-6331-4A6B-9C5C-DAEDD6742F67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868-96AA-417A-9AF4-BF4049C97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2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0BC-6331-4A6B-9C5C-DAEDD6742F67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868-96AA-417A-9AF4-BF4049C97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0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0BC-6331-4A6B-9C5C-DAEDD6742F67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868-96AA-417A-9AF4-BF4049C97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1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0BC-6331-4A6B-9C5C-DAEDD6742F67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868-96AA-417A-9AF4-BF4049C97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4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0BC-6331-4A6B-9C5C-DAEDD6742F67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868-96AA-417A-9AF4-BF4049C97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3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0BC-6331-4A6B-9C5C-DAEDD6742F67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868-96AA-417A-9AF4-BF4049C97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2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0BC-6331-4A6B-9C5C-DAEDD6742F67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868-96AA-417A-9AF4-BF4049C97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04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0BC-6331-4A6B-9C5C-DAEDD6742F67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868-96AA-417A-9AF4-BF4049C97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5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0BC-6331-4A6B-9C5C-DAEDD6742F67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868-96AA-417A-9AF4-BF4049C97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3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B40BC-6331-4A6B-9C5C-DAEDD6742F67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54868-96AA-417A-9AF4-BF4049C97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3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genetic code and his properties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66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Properties of Genetic Code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825625"/>
            <a:ext cx="37906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2. The Code is Degenerate: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The occurrence of more than one codon for a single amino acid is referred to as degenerate.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27175" y="1825624"/>
            <a:ext cx="4550885" cy="409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Properties of Genetic Code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825625"/>
            <a:ext cx="331262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rgbClr val="0070C0"/>
                </a:solidFill>
              </a:rPr>
              <a:t>The Code is Non-overlapping: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In a non-overlapping code, the same letter </a:t>
            </a:r>
            <a:r>
              <a:rPr lang="ru-RU" dirty="0" smtClean="0"/>
              <a:t>(</a:t>
            </a:r>
            <a:r>
              <a:rPr lang="en-US" dirty="0" smtClean="0"/>
              <a:t>i.e., base) is </a:t>
            </a:r>
            <a:r>
              <a:rPr lang="en-US" b="1" dirty="0" smtClean="0">
                <a:solidFill>
                  <a:srgbClr val="FF0000"/>
                </a:solidFill>
              </a:rPr>
              <a:t>not used in the formation of more than one codon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30437" y="1282169"/>
            <a:ext cx="3815542" cy="50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84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832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Properties of Genetic Code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052736"/>
            <a:ext cx="3848793" cy="39219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4. The Code is Comma Less: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A comma less code means that no </a:t>
            </a:r>
            <a:r>
              <a:rPr lang="en-US" b="1" dirty="0" smtClean="0">
                <a:solidFill>
                  <a:srgbClr val="FF0000"/>
                </a:solidFill>
              </a:rPr>
              <a:t>nucleotide</a:t>
            </a:r>
            <a:r>
              <a:rPr lang="en-US" dirty="0" smtClean="0"/>
              <a:t> or comma (or punctuation) </a:t>
            </a:r>
            <a:r>
              <a:rPr lang="en-US" b="1" dirty="0" smtClean="0">
                <a:solidFill>
                  <a:srgbClr val="FF0000"/>
                </a:solidFill>
              </a:rPr>
              <a:t>is present in between two codons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smtClean="0"/>
              <a:t>Therefore, code is continuous and comma less and no letter is wasted between two words or codons.</a:t>
            </a: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361" y="5228187"/>
            <a:ext cx="8384963" cy="8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Properties of Genetic Code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5. The Code is Unambiguous: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There is no ambiguity in the genetic code. A given </a:t>
            </a:r>
            <a:r>
              <a:rPr lang="en-US" b="1" dirty="0" smtClean="0">
                <a:solidFill>
                  <a:srgbClr val="FF0000"/>
                </a:solidFill>
              </a:rPr>
              <a:t>codon always codes</a:t>
            </a:r>
            <a:r>
              <a:rPr lang="en-US" dirty="0" smtClean="0"/>
              <a:t> for a </a:t>
            </a:r>
            <a:r>
              <a:rPr lang="en-US" b="1" dirty="0" smtClean="0">
                <a:solidFill>
                  <a:srgbClr val="FF0000"/>
                </a:solidFill>
              </a:rPr>
              <a:t>particular amino acid</a:t>
            </a:r>
            <a:r>
              <a:rPr lang="en-US" dirty="0" smtClean="0"/>
              <a:t>, wherever it is present.</a:t>
            </a: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59532" y="1556823"/>
            <a:ext cx="3715789" cy="471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4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Properties of Genetic Code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30327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6. The Code is Universal: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The genetic code has been found to be </a:t>
            </a:r>
            <a:r>
              <a:rPr lang="en-US" b="1" dirty="0" smtClean="0">
                <a:solidFill>
                  <a:srgbClr val="FF0000"/>
                </a:solidFill>
              </a:rPr>
              <a:t>universal</a:t>
            </a:r>
            <a:r>
              <a:rPr lang="en-US" dirty="0" smtClean="0"/>
              <a:t> in </a:t>
            </a:r>
            <a:r>
              <a:rPr lang="en-US" b="1" dirty="0" smtClean="0">
                <a:solidFill>
                  <a:srgbClr val="FF0000"/>
                </a:solidFill>
              </a:rPr>
              <a:t>all kinds of living organisms</a:t>
            </a:r>
            <a:r>
              <a:rPr lang="en-US" dirty="0" smtClean="0"/>
              <a:t> — prokaryotes and eukaryotes.</a:t>
            </a: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47804" y="1673404"/>
            <a:ext cx="4788131" cy="47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6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546"/>
            <a:ext cx="78867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Properties of Genetic Code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4856" y="969819"/>
            <a:ext cx="3487188" cy="52071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7. Co-linearity:</a:t>
            </a:r>
            <a:endParaRPr lang="ru-RU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DNA is a linear polynucleotide chain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a protein is a linear polypeptide chain.</a:t>
            </a:r>
            <a:r>
              <a:rPr lang="en-US" dirty="0" smtClean="0"/>
              <a:t> The sequence of amino acids in a polypeptide chain corresponds to the sequence of nucleotide bases in the gene (DNA) that codes for it. Change in </a:t>
            </a:r>
            <a:r>
              <a:rPr lang="en-US" b="1" dirty="0" smtClean="0">
                <a:solidFill>
                  <a:srgbClr val="FF0000"/>
                </a:solidFill>
              </a:rPr>
              <a:t>a specific codon in DNA produces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change of amino acid in the corresponding position in the polypeptide. </a:t>
            </a:r>
            <a:r>
              <a:rPr lang="en-US" dirty="0" smtClean="0"/>
              <a:t>The gene and the polypeptide it codes for are said to be co-linear.</a:t>
            </a: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8213" y="969818"/>
            <a:ext cx="4546638" cy="1856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920" y="3005223"/>
            <a:ext cx="3423935" cy="35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34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Properties of Genetic Code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942" y="1825625"/>
            <a:ext cx="3387437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8. Gene-polypeptide Parity: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specific gene transcribes a specific mRNA that produces a specific polypeptide</a:t>
            </a:r>
            <a:r>
              <a:rPr lang="en-US" dirty="0" smtClean="0"/>
              <a:t>. On this basis, a cell can have only as many types of polypeptides as it has types of genes. However, this does not apply to certain viruses which have overlapping genes.</a:t>
            </a: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03074" y="2442044"/>
            <a:ext cx="5291366" cy="305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1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89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terminology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695" y="1158241"/>
            <a:ext cx="4257155" cy="50187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Genetic code</a:t>
            </a:r>
          </a:p>
          <a:p>
            <a:r>
              <a:rPr lang="en-US" dirty="0" smtClean="0"/>
              <a:t>codon/triplet/anticodon/base</a:t>
            </a:r>
          </a:p>
          <a:p>
            <a:r>
              <a:rPr lang="en-US" dirty="0" smtClean="0"/>
              <a:t>Code is a Triplet</a:t>
            </a:r>
          </a:p>
          <a:p>
            <a:r>
              <a:rPr lang="en-US" dirty="0" smtClean="0"/>
              <a:t>The Code is Degenerate</a:t>
            </a:r>
          </a:p>
          <a:p>
            <a:r>
              <a:rPr lang="en-US" dirty="0" smtClean="0"/>
              <a:t>The Code is Non-overlapping</a:t>
            </a:r>
          </a:p>
          <a:p>
            <a:r>
              <a:rPr lang="en-US" dirty="0" smtClean="0"/>
              <a:t>The Code is Comma Less</a:t>
            </a:r>
          </a:p>
          <a:p>
            <a:r>
              <a:rPr lang="en-US" dirty="0" smtClean="0"/>
              <a:t>The Code is Unambiguous</a:t>
            </a:r>
          </a:p>
          <a:p>
            <a:r>
              <a:rPr lang="en-US" dirty="0" smtClean="0"/>
              <a:t>The Code is Universal</a:t>
            </a:r>
          </a:p>
          <a:p>
            <a:r>
              <a:rPr lang="en-US" dirty="0" smtClean="0"/>
              <a:t>Co-linearity</a:t>
            </a:r>
          </a:p>
          <a:p>
            <a:r>
              <a:rPr lang="en-US" dirty="0" smtClean="0"/>
              <a:t>Gene-polypeptide Parity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64031"/>
            <a:ext cx="3886200" cy="511293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Генетический код</a:t>
            </a:r>
          </a:p>
          <a:p>
            <a:r>
              <a:rPr lang="ru-RU" dirty="0" smtClean="0"/>
              <a:t>кодон / триплет / антикодон/ </a:t>
            </a:r>
            <a:r>
              <a:rPr lang="kk-KZ" dirty="0"/>
              <a:t>о</a:t>
            </a:r>
            <a:r>
              <a:rPr lang="kk-KZ" dirty="0" smtClean="0"/>
              <a:t>снование</a:t>
            </a:r>
            <a:endParaRPr lang="ru-RU" dirty="0" smtClean="0"/>
          </a:p>
          <a:p>
            <a:r>
              <a:rPr lang="ru-RU" dirty="0" smtClean="0"/>
              <a:t>Код - триплетен</a:t>
            </a:r>
          </a:p>
          <a:p>
            <a:r>
              <a:rPr lang="ru-RU" dirty="0" smtClean="0"/>
              <a:t>Код - вырожденный</a:t>
            </a:r>
          </a:p>
          <a:p>
            <a:r>
              <a:rPr lang="ru-RU" dirty="0" smtClean="0"/>
              <a:t>Код не перекрывается</a:t>
            </a:r>
          </a:p>
          <a:p>
            <a:r>
              <a:rPr lang="ru-RU" dirty="0" smtClean="0"/>
              <a:t>Код – нет знаков препинания</a:t>
            </a:r>
          </a:p>
          <a:p>
            <a:r>
              <a:rPr lang="ru-RU" dirty="0" smtClean="0"/>
              <a:t>Код - однозначен</a:t>
            </a:r>
          </a:p>
          <a:p>
            <a:r>
              <a:rPr lang="ru-RU" dirty="0" smtClean="0"/>
              <a:t>Код - </a:t>
            </a:r>
            <a:r>
              <a:rPr lang="ru-RU" dirty="0" smtClean="0"/>
              <a:t>универсальный</a:t>
            </a:r>
            <a:endParaRPr lang="ru-RU" dirty="0" smtClean="0"/>
          </a:p>
          <a:p>
            <a:r>
              <a:rPr lang="ru-RU" dirty="0"/>
              <a:t>Л</a:t>
            </a:r>
            <a:r>
              <a:rPr lang="ru-RU" dirty="0" smtClean="0"/>
              <a:t>инейность</a:t>
            </a:r>
          </a:p>
          <a:p>
            <a:r>
              <a:rPr lang="ru-RU" dirty="0" smtClean="0"/>
              <a:t>Паритетность гена-полипептида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05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Genetic code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785944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9888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Bookman Old Style" panose="02050604050505020204" pitchFamily="18" charset="0"/>
              </a:rPr>
              <a:t>The genetic code is a set of instructions that direct the translation of DNA into 20 amino acids, the basic units of proteins in living cells. 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The genetic code is made up of codons, which are three-letter chains of nucleotides. Each codon codes for one specific amino acid.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6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Discovery of the genetic code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8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scientist investigating nucleic acids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Marshall Nirenberg, the scientist that </a:t>
            </a:r>
            <a:r>
              <a:rPr lang="en-US" sz="3600" b="1" dirty="0" smtClean="0">
                <a:solidFill>
                  <a:srgbClr val="0070C0"/>
                </a:solidFill>
              </a:rPr>
              <a:t>deciphered the genetic code</a:t>
            </a:r>
            <a:r>
              <a:rPr lang="en-US" sz="3600" dirty="0" smtClean="0"/>
              <a:t> in 1961. </a:t>
            </a:r>
            <a:endParaRPr lang="ru-RU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87636" y="1825625"/>
            <a:ext cx="3256772" cy="3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scientist investigating nucleic acids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/>
              <a:t>Har</a:t>
            </a:r>
            <a:r>
              <a:rPr lang="en-US" sz="3600" dirty="0" smtClean="0"/>
              <a:t> </a:t>
            </a:r>
            <a:r>
              <a:rPr lang="en-US" sz="3600" dirty="0" err="1" smtClean="0"/>
              <a:t>Gobind</a:t>
            </a:r>
            <a:r>
              <a:rPr lang="en-US" sz="3600" dirty="0" smtClean="0"/>
              <a:t> Khorana, creator of </a:t>
            </a:r>
            <a:r>
              <a:rPr lang="en-US" sz="3600" dirty="0" smtClean="0">
                <a:solidFill>
                  <a:srgbClr val="002060"/>
                </a:solidFill>
              </a:rPr>
              <a:t>new methods </a:t>
            </a:r>
            <a:r>
              <a:rPr lang="en-US" sz="3600" dirty="0" smtClean="0"/>
              <a:t>to </a:t>
            </a:r>
            <a:r>
              <a:rPr lang="en-US" sz="3600" b="1" dirty="0" smtClean="0">
                <a:solidFill>
                  <a:srgbClr val="0070C0"/>
                </a:solidFill>
              </a:rPr>
              <a:t>produce synthetic nucleic acids.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74179" y="1766787"/>
            <a:ext cx="2942238" cy="396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75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scientist investigating nucleic acids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Robert Holley, the discoverer of </a:t>
            </a:r>
            <a:r>
              <a:rPr lang="en-US" sz="3600" b="1" dirty="0" smtClean="0">
                <a:solidFill>
                  <a:srgbClr val="0070C0"/>
                </a:solidFill>
              </a:rPr>
              <a:t>the transfer RNA - </a:t>
            </a:r>
            <a:r>
              <a:rPr lang="en-US" sz="3600" b="1" dirty="0" err="1" smtClean="0">
                <a:solidFill>
                  <a:srgbClr val="0070C0"/>
                </a:solidFill>
              </a:rPr>
              <a:t>tRNA</a:t>
            </a:r>
            <a:r>
              <a:rPr lang="en-US" sz="3600" dirty="0" smtClean="0"/>
              <a:t>.</a:t>
            </a:r>
            <a:endParaRPr lang="ru-RU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6056" y="1772816"/>
            <a:ext cx="3240360" cy="34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Properties of Genetic Code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3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Properties of Genetic Code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578" y="1825625"/>
            <a:ext cx="352044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As pointed out earlier, the coding units or codons for amino acids comprise three letter words, 4 x 4 x 4 or 4</a:t>
            </a:r>
            <a:r>
              <a:rPr lang="en-US" baseline="30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= 64.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0848" y="1220033"/>
            <a:ext cx="4231178" cy="54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00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546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The genetic code and his properties</vt:lpstr>
      <vt:lpstr>terminology</vt:lpstr>
      <vt:lpstr>Genetic code </vt:lpstr>
      <vt:lpstr>Discovery of the genetic code</vt:lpstr>
      <vt:lpstr>The scientist investigating nucleic acids</vt:lpstr>
      <vt:lpstr>The scientist investigating nucleic acids</vt:lpstr>
      <vt:lpstr>The scientist investigating nucleic acids</vt:lpstr>
      <vt:lpstr>Properties of Genetic Code</vt:lpstr>
      <vt:lpstr>Properties of Genetic Code</vt:lpstr>
      <vt:lpstr>Properties of Genetic Code</vt:lpstr>
      <vt:lpstr>Properties of Genetic Code</vt:lpstr>
      <vt:lpstr>Properties of Genetic Code</vt:lpstr>
      <vt:lpstr>Properties of Genetic Code</vt:lpstr>
      <vt:lpstr>Properties of Genetic Code</vt:lpstr>
      <vt:lpstr>Properties of Genetic Code</vt:lpstr>
      <vt:lpstr>Properties of Genetic Code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genetic code and his properties</dc:title>
  <dc:creator>Биология</dc:creator>
  <cp:lastModifiedBy>Биология</cp:lastModifiedBy>
  <cp:revision>10</cp:revision>
  <dcterms:created xsi:type="dcterms:W3CDTF">2020-09-04T05:31:47Z</dcterms:created>
  <dcterms:modified xsi:type="dcterms:W3CDTF">2020-09-16T09:25:00Z</dcterms:modified>
</cp:coreProperties>
</file>