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6" autoAdjust="0"/>
    <p:restoredTop sz="94660"/>
  </p:normalViewPr>
  <p:slideViewPr>
    <p:cSldViewPr snapToGrid="0">
      <p:cViewPr>
        <p:scale>
          <a:sx n="50" d="100"/>
          <a:sy n="50" d="100"/>
        </p:scale>
        <p:origin x="172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E7AC4-2149-4733-83C4-755258C78B30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788F-E03D-4D3F-BAED-416DAF43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BF66-BEBF-48EC-8368-EF3F032EDC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5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788F-E03D-4D3F-BAED-416DAF43CE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0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788F-E03D-4D3F-BAED-416DAF43CE3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52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2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4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5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6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7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9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4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9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0B952-DD2F-4CF7-A6CC-369B2F851CA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F271D-02CB-42C3-96D9-C999E22CC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93853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товара в аптечных организациях.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3592" y="3212976"/>
            <a:ext cx="7416824" cy="1752600"/>
          </a:xfrm>
        </p:spPr>
        <p:txBody>
          <a:bodyPr>
            <a:normAutofit/>
          </a:bodyPr>
          <a:lstStyle/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6" y="18864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1864" y="623731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1230" y="515719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Томилова Юлия Николаевна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Казакова Елена Николаевна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edportal.ru/pictures/news/e1559e31-1211-4d4e-b69a-7f305fbe1370/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3428999"/>
            <a:ext cx="45815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049000" cy="7239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тары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0550"/>
            <a:ext cx="11887200" cy="62674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Вскрыть тару таким образом, чтобы не повредить ее содержимое.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Товары, требующие специальных условий хранения и мер безопасности, поместить в надлежащие условия хранения в зоне приемки товара.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повреждении содержимого транспортной тары во время вскрытия, поместить поврежденный товар в карантинную зону и проинформировать ответственного за приемку товара о наличии несоответствующего товара.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к оценке соответствия принимаемых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товаросопроводительной документации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ИЛП: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термоконтейнер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проверить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терморегистратора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условиям хранения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ИЛП.</a:t>
            </a:r>
          </a:p>
        </p:txBody>
      </p:sp>
    </p:spTree>
    <p:extLst>
      <p:ext uri="{BB962C8B-B14F-4D97-AF65-F5344CB8AC3E}">
        <p14:creationId xmlns:p14="http://schemas.microsoft.com/office/powerpoint/2010/main" val="2461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824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соответствия принимаемых товаров товаросопроводительной документации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38250"/>
            <a:ext cx="12192000" cy="561975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1.Рассортировать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по наименованиям.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2.Проверить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количество, срок годности, серию с указанным в накладной.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количество, срок годности, серию соответствуют указанным в накладной, перейти к качественной экспертизе принимаемых товаров.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количество, или срок годности, или серия не соответствую указанным в накладной, проинформировать ответственного по приемке товара о наличии несоответствующего товара.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Несоответствующий товар поместить в карантинную зону с маркировкой «Забраковано при приемке» и проинформировать ответственного за приемку  товара о наличии несоответствующего товара.</a:t>
            </a:r>
          </a:p>
        </p:txBody>
      </p:sp>
    </p:spTree>
    <p:extLst>
      <p:ext uri="{BB962C8B-B14F-4D97-AF65-F5344CB8AC3E}">
        <p14:creationId xmlns:p14="http://schemas.microsoft.com/office/powerpoint/2010/main" val="20617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" y="0"/>
            <a:ext cx="11372850" cy="66675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экспертиза принимаемых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764283"/>
              </p:ext>
            </p:extLst>
          </p:nvPr>
        </p:nvGraphicFramePr>
        <p:xfrm>
          <a:off x="0" y="666750"/>
          <a:ext cx="12020550" cy="26669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69677">
                  <a:extLst>
                    <a:ext uri="{9D8B030D-6E8A-4147-A177-3AD203B41FA5}">
                      <a16:colId xmlns:a16="http://schemas.microsoft.com/office/drawing/2014/main" val="3153370838"/>
                    </a:ext>
                  </a:extLst>
                </a:gridCol>
                <a:gridCol w="6850873">
                  <a:extLst>
                    <a:ext uri="{9D8B030D-6E8A-4147-A177-3AD203B41FA5}">
                      <a16:colId xmlns:a16="http://schemas.microsoft.com/office/drawing/2014/main" val="568242563"/>
                    </a:ext>
                  </a:extLst>
                </a:gridCol>
              </a:tblGrid>
              <a:tr h="432062"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Упаковка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951986"/>
                  </a:ext>
                </a:extLst>
              </a:tr>
              <a:tr h="22348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Проверка-Внешнего вида, агрегатного состояния , цвета и запаха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лс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Проверка-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целостности упаковки и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соответствия ее физико-химическим свойствам ЛС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139749"/>
                  </a:ext>
                </a:extLst>
              </a:tr>
            </a:tbl>
          </a:graphicData>
        </a:graphic>
      </p:graphicFrame>
      <p:pic>
        <p:nvPicPr>
          <p:cNvPr id="9224" name="Picture 8" descr="https://www.socialinform.ru/wp-content/uploads/2020/11/gq4dtzowar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5674"/>
            <a:ext cx="5124450" cy="33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vorle.ru/media/uploads/arhivenews/photoinnews/pic29164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425674"/>
            <a:ext cx="4400550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783826"/>
              </p:ext>
            </p:extLst>
          </p:nvPr>
        </p:nvGraphicFramePr>
        <p:xfrm>
          <a:off x="0" y="0"/>
          <a:ext cx="12192000" cy="77364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83827762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336766936"/>
                    </a:ext>
                  </a:extLst>
                </a:gridCol>
              </a:tblGrid>
              <a:tr h="489357"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Маркировка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74844"/>
                  </a:ext>
                </a:extLst>
              </a:tr>
              <a:tr h="1790037">
                <a:tc gridSpan="2"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Проверка-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наличия листовки-вкладыша на русском языке в упаковке (или отдельно в пачке на все количество готовых лекарственных препаратов ,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соответствия маркировки первичной, вторичной упаковки лекарственного средства действующим требованиям ст. 46 Федерального закон РФ от 12.04.2010 № 61-ФЗ «Об обращении лекарственных средств»: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    Должно быть указано :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866408"/>
                  </a:ext>
                </a:extLst>
              </a:tr>
              <a:tr h="763102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первичной упаковке на русском языке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вторичной (потребительской) упаковке на русском языке: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046878"/>
                  </a:ext>
                </a:extLst>
              </a:tr>
              <a:tr h="489357">
                <a:tc rowSpan="4">
                  <a:txBody>
                    <a:bodyPr/>
                    <a:lstStyle/>
                    <a:p>
                      <a:pPr lvl="0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ЛП (международное непатентованное, или химическое, или торговое)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серии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выпуска (для иммунобиологических лекарственных препаратов)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годности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выпуска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доза, объем и количество доз (для иммунобиологических лекарственных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препаратов);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ЛП (международное непатентованное или химическое и торговое)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серии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выпуска (для иммунобиологических лекарственных препаратов)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годности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выпуска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доза и количество доз в упаковке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производителя ЛП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регистрационного удостоверения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 применения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условия отпуска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условия хранения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меры предосторожности при применении лекарственного препарата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предупредительные надписи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66806"/>
                  </a:ext>
                </a:extLst>
              </a:tr>
              <a:tr h="4893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07380"/>
                  </a:ext>
                </a:extLst>
              </a:tr>
              <a:tr h="4893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175007"/>
                  </a:ext>
                </a:extLst>
              </a:tr>
              <a:tr h="23474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362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8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0244" name="Picture 4" descr="https://vorle.ru/media/uploads/arhivenews/photoinnews/pic29164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4257674"/>
            <a:ext cx="34671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 b="28514"/>
          <a:stretch/>
        </p:blipFill>
        <p:spPr>
          <a:xfrm rot="19751446">
            <a:off x="6057900" y="2266950"/>
            <a:ext cx="6248400" cy="339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550" y="0"/>
            <a:ext cx="9144000" cy="10668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Приемочный контроль.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7162800" cy="5791200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приемочном контроле в аптеке позволяет гарантировать поступление к конечному потребителю качественных средств, с полным отсутствием контрафакта. Кроме этого, правильная организация процесса получения продукции от поставщиков помогает обеспечить порядок в их дальнейшем хранении и реализации. Обеспечивает выполнение постановлений маркировка всех поступающих медикаментов еще на моменте их изготовления. Тем более что в самое ближайшее время она станет обязательной для каждого поставщика лекарств, продаваемых на территории страны.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16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pina-expert.ru/wp-content/uploads/2018/08/%D0%A2%D0%B0%D0%B1%D0%BB%D0%B5%D1%82%D0%BA%D0%B8-%D0%BE%D1%82-%D1%80%D0%B0%D0%B4%D0%B8%D0%BA%D1%83%D0%BB%D0%B8%D1%8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1" y="3392732"/>
            <a:ext cx="3867150" cy="208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96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приемочного контроля.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81050"/>
            <a:ext cx="12192000" cy="60579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назначение строгого контроля всех поступающих лекарств – не допустить попадание к потребителям контрафакта, который может навредить здоровью. Но, кроме того, проверка помогает уже на этапе получения от поставщика отследить брак, который так же, как и подделка, опасен для людей.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покупатели на 100%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приобретения некачественной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 аптечные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обязаны проверять весь объем лекарственных средств, а не отдельную часть партии.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и назначение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600"/>
            <a:ext cx="11353800" cy="6248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шагом в реализации проверки всегда становится создание ответственной группы руководителем аптечного пункта. В ее состав должны входить только сотрудники, знакомые с нормативными актами и разбирающиеся в ассортименте, в том числе в требованиях, которые предъявляются к каждому средству. Что касается стадий приемочного контроля, он включает в себя поочередно: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сопроводительной документации, деклараций.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внешнего вида, запаха, цвета каждого медикамента.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целостности упаковки, в том числе вторичной, а также маркировки, нанесенной на нее.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продукция, получившая положительную оценку на каждом из этапов приемки товаров в аптеке, регистрируется во внутренних журналах и размещается на складе для последующей реализации.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8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onspekta.net/poisk-ruru/baza4/2302918695899.files/image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409" y="4583049"/>
            <a:ext cx="3459591" cy="23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10515600" cy="1009650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оборудование.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3900"/>
            <a:ext cx="12192000" cy="6134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Маркированный стол для приемки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холодильник для размещения ЛП, требующих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холодильнике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Сейф для размещения наркотических средств и психотропных веществ на 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холодильник для размещения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ИЛП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Сейф для размещения сильнодействующих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на 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терморегистраторы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приемке ИЛП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02464" y="6598544"/>
            <a:ext cx="6989536" cy="228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8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akovka31.ru/wp-content/uploads/2018/12/main_meshk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3"/>
          <a:stretch/>
        </p:blipFill>
        <p:spPr bwMode="auto">
          <a:xfrm>
            <a:off x="7369175" y="1957362"/>
            <a:ext cx="4651375" cy="24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747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транспортной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9005"/>
            <a:ext cx="12192000" cy="589899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1.Проверить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загрязнений транспортной тары.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тара имеет загрязнения, необходимо транспортную тару в процессе приемки ТАА перед перемещением в помещения и (или) зону хранения очистить от визуального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загрязнения.Если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загрязнений, перейти к проверке отсутствия повреждений транспортной тары.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2.Проверить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повреждения контроля вскрытия транспортной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тары.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вскрыта, не принимать товар.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тара не вскрыта, перейти к проверке наличия повреждений транспортной тары.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3.Проверить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повреждений транспортной тары.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проверка фактического наличия товаров аптечного ассортимента в таре не проводится, то необходимо сделать отметку об этом в сопроводительном документе.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товары аптечного ассортимента находятся в транспортной таре без повреждений, то приемка может проводиться по количеству мест или по количеству товарных единиц и маркировке на таре.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товары аптечного ассортимента находятся в транспортной таре с повреждениями, не принимать товар.</a:t>
            </a:r>
          </a:p>
        </p:txBody>
      </p:sp>
    </p:spTree>
    <p:extLst>
      <p:ext uri="{BB962C8B-B14F-4D97-AF65-F5344CB8AC3E}">
        <p14:creationId xmlns:p14="http://schemas.microsoft.com/office/powerpoint/2010/main" val="14352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iki.standart-n.ru/images/3/36/%D0%9E%D1%82%D1%87%D0%B5%D1%82%D1%8B_%D0%B0%D0%BF%D1%82%D0%B5%D0%BA%D0%B0_%D0%B0%D0%BA%D1%82_%D0%BF%D0%BE_%D1%84%D0%BE%D1%80%D0%BC%D0%B5_%D1%82%D0%BE%D1%80%D0%B3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b="23998"/>
          <a:stretch/>
        </p:blipFill>
        <p:spPr bwMode="auto">
          <a:xfrm>
            <a:off x="5676900" y="3225392"/>
            <a:ext cx="6496050" cy="34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по количеству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3950"/>
            <a:ext cx="12172950" cy="573405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Пересчитать места и сравнить с указанным числом мест в накладной.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совпадения провести проверка полноты комплекта сопроводительных документов.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совпадения,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 принимать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товар.</a:t>
            </a:r>
          </a:p>
        </p:txBody>
      </p:sp>
    </p:spTree>
    <p:extLst>
      <p:ext uri="{BB962C8B-B14F-4D97-AF65-F5344CB8AC3E}">
        <p14:creationId xmlns:p14="http://schemas.microsoft.com/office/powerpoint/2010/main" val="36203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0.wp.com/healthlibrary.ru/wp-content/uploads/2017/04/CHto-ne-lyubit-kishechnik.jpg?w=90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246" y="3894137"/>
            <a:ext cx="2983754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полноты комплекта сопроводительных документов.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 наличии следующие сопроводительные документы: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накладная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согласования цен (на лекарственные препараты, входящие в перечень жизненно важных и необходимых лекарственных препаратов)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документов, подтверждающих качество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счет-фактура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полный, перейти к проверке правильности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не полный, не принимать товар.</a:t>
            </a:r>
          </a:p>
        </p:txBody>
      </p:sp>
    </p:spTree>
    <p:extLst>
      <p:ext uri="{BB962C8B-B14F-4D97-AF65-F5344CB8AC3E}">
        <p14:creationId xmlns:p14="http://schemas.microsoft.com/office/powerpoint/2010/main" val="3614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chatisdostavkoy.ru/media/rokgallery/b/be18466e-b81e-4b0d-a61e-a6767689da15/f3f90227-f367-4b28-fac9-b5130fbd2c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058742"/>
            <a:ext cx="5635625" cy="31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заполнения сопроводительных документов.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5524"/>
            <a:ext cx="12192000" cy="58324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сопроводительные документы на наличие обязательных реквизитов и правильность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заполнения.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реквизиты в наличии и верно заполнены, поставить на накладной отметку о приемке товара: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штамп приемки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подпись материально-ответственного лица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дату приемки товара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пометку о времени приемки товара.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Экземпляры поставщика отдать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экспедитору. Затем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к вскрытию тары.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какой-либо из обязательных реквизитов отсутствует или неправильно заполнен, не принимать товар. </a:t>
            </a:r>
          </a:p>
        </p:txBody>
      </p:sp>
    </p:spTree>
    <p:extLst>
      <p:ext uri="{BB962C8B-B14F-4D97-AF65-F5344CB8AC3E}">
        <p14:creationId xmlns:p14="http://schemas.microsoft.com/office/powerpoint/2010/main" val="28659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</TotalTime>
  <Words>1025</Words>
  <Application>Microsoft Office PowerPoint</Application>
  <PresentationFormat>Широкоэкранный</PresentationFormat>
  <Paragraphs>115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Тема: Прием товара в аптечных организациях.  </vt:lpstr>
      <vt:lpstr>Приемочный контроль.</vt:lpstr>
      <vt:lpstr>Главная цель приемочного контроля.</vt:lpstr>
      <vt:lpstr>Приказ, порядок и назначение комиссии. </vt:lpstr>
      <vt:lpstr>Используемое оборудование. </vt:lpstr>
      <vt:lpstr>Проверка транспортной тары.</vt:lpstr>
      <vt:lpstr>Приемка по количеству мест.</vt:lpstr>
      <vt:lpstr>Проверка полноты комплекта сопроводительных документов.</vt:lpstr>
      <vt:lpstr>Проверка правильности заполнения сопроводительных документов.</vt:lpstr>
      <vt:lpstr>Вскрытие тары</vt:lpstr>
      <vt:lpstr>Оценка соответствия принимаемых товаров товаросопроводительной документации</vt:lpstr>
      <vt:lpstr>Качественная экспертиза принимаемых товаров.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11</cp:revision>
  <dcterms:created xsi:type="dcterms:W3CDTF">2021-03-26T14:27:28Z</dcterms:created>
  <dcterms:modified xsi:type="dcterms:W3CDTF">2021-03-26T16:25:05Z</dcterms:modified>
</cp:coreProperties>
</file>