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2D71-8AB5-4DCC-990B-79A72E3B4F9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9F3AF-E619-429D-9CE1-4B25CBF5C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2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9F3AF-E619-429D-9CE1-4B25CBF5CB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0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9F3AF-E619-429D-9CE1-4B25CBF5CB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9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1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0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8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9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6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2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6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84FF0F-2151-4C4B-8468-1B3952FF7CD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55CAA9-206D-4FD7-B615-F182EF1D35A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0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Изучение цитологии на примере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гепатоцитов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Кафедра гистологии, цитологии, эмбриологии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студентка 226 группы лечебного факультета,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Торгаева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Камилла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Равильевна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Препарат №2: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клетки печени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Окраска: гематоксилин и эозин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s://sun9-80.userapi.com/impg/ZUF327vIC4EW-7i-ydzMfKM6lWAtV-8FVLyqGg/3WMwN3_gOWQ.jpg?size=2560x1440&amp;quality=95&amp;sign=4a4ce9a352f5b7f277983f2d3c29d8e7&amp;type=album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27001" r="23425" b="25912"/>
          <a:stretch/>
        </p:blipFill>
        <p:spPr bwMode="auto">
          <a:xfrm>
            <a:off x="7004" y="0"/>
            <a:ext cx="12178066" cy="45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389845" y="681135"/>
            <a:ext cx="839755" cy="1716832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541467" y="513868"/>
            <a:ext cx="355263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Рассмотрим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гепатоцит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-клетку печени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30" name="Picture 6" descr="https://sun9-80.userapi.com/impg/ZUF327vIC4EW-7i-ydzMfKM6lWAtV-8FVLyqGg/3WMwN3_gOWQ.jpg?size=2560x1440&amp;quality=95&amp;sign=4a4ce9a352f5b7f277983f2d3c29d8e7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3" t="54864" r="42539" b="35308"/>
          <a:stretch/>
        </p:blipFill>
        <p:spPr bwMode="auto">
          <a:xfrm>
            <a:off x="6970059" y="513868"/>
            <a:ext cx="3901752" cy="3140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872457" y="582085"/>
            <a:ext cx="469791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 окраске гематоксилин и эозин ядро окрашивается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базофильно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а цитоплазма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оксифильно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2457" y="582085"/>
            <a:ext cx="46979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Клетки по форме полигональные, ядра округлые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2457" y="582085"/>
            <a:ext cx="511468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Охарактеризуем структурные компоненты ядра: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гетерохроматин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проявляется в виде темных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глыбок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(1), также в ядре можно видеть ядрышки (2) и кариоплазму (3)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7940025" y="837122"/>
            <a:ext cx="1932363" cy="2020370"/>
            <a:chOff x="7940025" y="837122"/>
            <a:chExt cx="1932363" cy="202037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7940025" y="837122"/>
              <a:ext cx="1932363" cy="2020370"/>
              <a:chOff x="7940025" y="837122"/>
              <a:chExt cx="1932363" cy="202037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9068338" y="837122"/>
                <a:ext cx="486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28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1</a:t>
                </a:r>
                <a:endPara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7940025" y="2334272"/>
                <a:ext cx="486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2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9386179" y="1573558"/>
                <a:ext cx="486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2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3</a:t>
                </a: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8994710" y="1274582"/>
                <a:ext cx="186612" cy="560586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8229601" y="2020011"/>
                <a:ext cx="615819" cy="575871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8994710" y="1898863"/>
              <a:ext cx="391469" cy="12114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3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Препарат № 14: гликоген в клетках печени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Окраска: фуксин и гематоксилин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9" y="-4700852"/>
            <a:ext cx="2700000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4" b="35934"/>
          <a:stretch>
            <a:fillRect/>
          </a:stretch>
        </p:blipFill>
        <p:spPr/>
      </p:pic>
      <p:cxnSp>
        <p:nvCxnSpPr>
          <p:cNvPr id="9" name="Прямая со стрелкой 8"/>
          <p:cNvCxnSpPr/>
          <p:nvPr/>
        </p:nvCxnSpPr>
        <p:spPr>
          <a:xfrm>
            <a:off x="7648575" y="762000"/>
            <a:ext cx="962025" cy="1038225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317706" y="303621"/>
            <a:ext cx="339566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Рассмотрим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гепатоцит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клетку печени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2457" y="582085"/>
            <a:ext cx="511468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 окраске фуксин и гематоксилин ядро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гепатоцитов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окрашивается в фиолетовый цвет (1), 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глыбки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гликогена в малиновый цвет (2)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5487" t="43439" r="30421" b="42814"/>
          <a:stretch/>
        </p:blipFill>
        <p:spPr>
          <a:xfrm>
            <a:off x="7376861" y="402732"/>
            <a:ext cx="3990975" cy="3036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Группа 18"/>
          <p:cNvGrpSpPr/>
          <p:nvPr/>
        </p:nvGrpSpPr>
        <p:grpSpPr>
          <a:xfrm>
            <a:off x="8829676" y="656147"/>
            <a:ext cx="1076324" cy="2208473"/>
            <a:chOff x="8829676" y="656147"/>
            <a:chExt cx="1076324" cy="220847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829676" y="656147"/>
              <a:ext cx="1076324" cy="2208473"/>
              <a:chOff x="8829676" y="656147"/>
              <a:chExt cx="1076324" cy="2208473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8829676" y="656147"/>
                <a:ext cx="486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28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1</a:t>
                </a:r>
                <a:endPara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8886139" y="2341400"/>
                <a:ext cx="486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2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2</a:t>
                </a: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flipH="1" flipV="1">
                <a:off x="9072780" y="996118"/>
                <a:ext cx="833220" cy="585982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953500" y="1832151"/>
              <a:ext cx="118542" cy="615774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830275" y="183004"/>
            <a:ext cx="511468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Гранулы гликогена - это включения, т.е. это необязательные компоненты цитоплазмы клетки, наличие которых обусловлено состоянием клетки или организма в целом. </a:t>
            </a:r>
          </a:p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Гранулы гликогена – это резервные, трофические включения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8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Препарат № 100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печень свиньи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Окраска: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пикрофуксин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и гематоксилин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85" b="18585"/>
          <a:stretch>
            <a:fillRect/>
          </a:stretch>
        </p:blipFill>
        <p:spPr>
          <a:xfrm>
            <a:off x="0" y="0"/>
            <a:ext cx="12188952" cy="45720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5610225" y="876300"/>
            <a:ext cx="1095376" cy="67627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92182" y="82066"/>
            <a:ext cx="51146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Рассмотрим печеночные балки, образованные двойными рядами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гепатоцитов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https://sun9-77.userapi.com/impg/I6oIr2sfrhyD0eThOizu9m9kdhGI-nlYDfKdPw/YfKffBRyf_o.jpg?size=1280x720&amp;quality=95&amp;sign=4bf02720b17eb8c918d37998306ec233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t="4653" r="47194" b="72079"/>
          <a:stretch/>
        </p:blipFill>
        <p:spPr bwMode="auto">
          <a:xfrm>
            <a:off x="6705601" y="548880"/>
            <a:ext cx="4019548" cy="308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Прямоугольник 15"/>
          <p:cNvSpPr/>
          <p:nvPr/>
        </p:nvSpPr>
        <p:spPr>
          <a:xfrm>
            <a:off x="795458" y="876300"/>
            <a:ext cx="511468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 окраске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пикрофуксин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 гематоксилин ядро окрашивается в фиолетовый цвет, а цитоплазма в желто-коричневый цвет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9768" y="476190"/>
            <a:ext cx="51146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Между печеночными балками находятся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синусоидные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капилляры. Стоит различать округлые ядра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гепатоцитов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(1) от палочкообразных ядер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эндотелиоцитов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капилляров (2) и ядер неправильной формы клеток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Купфера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(это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звездачтые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макрофаги) (3) при изучении препарата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038639" y="632655"/>
            <a:ext cx="2896371" cy="1812248"/>
            <a:chOff x="7038639" y="632655"/>
            <a:chExt cx="2896371" cy="181224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448801" y="632655"/>
              <a:ext cx="48620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</a:t>
              </a:r>
              <a:endPara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7038639" y="894265"/>
              <a:ext cx="2410162" cy="1550638"/>
              <a:chOff x="7038639" y="894265"/>
              <a:chExt cx="2410162" cy="1550638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7038639" y="1020785"/>
                <a:ext cx="486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2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524848" y="1921683"/>
                <a:ext cx="486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2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3</a:t>
                </a:r>
              </a:p>
            </p:txBody>
          </p:sp>
          <p:cxnSp>
            <p:nvCxnSpPr>
              <p:cNvPr id="15" name="Прямая соединительная линия 14"/>
              <p:cNvCxnSpPr>
                <a:endCxn id="18" idx="1"/>
              </p:cNvCxnSpPr>
              <p:nvPr/>
            </p:nvCxnSpPr>
            <p:spPr>
              <a:xfrm flipV="1">
                <a:off x="8515350" y="894265"/>
                <a:ext cx="933451" cy="65831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 flipV="1">
                <a:off x="7398982" y="1282395"/>
                <a:ext cx="697268" cy="1316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7833631" y="1608769"/>
                <a:ext cx="395969" cy="523369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912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Классическая Печеночная долька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s://sun9-47.userapi.com/impg/LRkVnf8ZFHjridTnBCpU0bVrZdvlUWaWDg7nFw/-6jbDAQOFq0.jpg?size=2560x1440&amp;quality=95&amp;sign=8642d4b06bcebe154de0383237e4579d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r="17873"/>
          <a:stretch/>
        </p:blipFill>
        <p:spPr bwMode="auto">
          <a:xfrm>
            <a:off x="7417157" y="2084832"/>
            <a:ext cx="4348745" cy="38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287208" y="2295330"/>
            <a:ext cx="933061" cy="4665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4322" y="2192693"/>
            <a:ext cx="6232509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Классическая печеночная долька представляет собой примерно шестиугольную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массу ткани, состоящую из балок </a:t>
            </a:r>
            <a:r>
              <a:rPr lang="ru-RU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гепатоцитов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разделенных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анастомозирующей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системой синусоид, которые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снабжают клетки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смешанной портальной и артериальной кровью. В центре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дольки расположена </a:t>
            </a:r>
            <a:r>
              <a:rPr lang="ru-RU" sz="20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центральная вена,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которую впадают синусоиды. Пластинки клеток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расходятся от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центральной вены к периферии дольки, как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синусоиды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По углам шестиугольника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расположена рыхлая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стромальная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соединительная ткань,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характеризующаяся наличием 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триад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8976049" y="2761861"/>
            <a:ext cx="2588904" cy="1017037"/>
            <a:chOff x="8976049" y="2761861"/>
            <a:chExt cx="2588904" cy="1017037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976049" y="3209731"/>
              <a:ext cx="1091682" cy="569167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9591529" y="2761861"/>
              <a:ext cx="19734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0" cap="none" spc="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Центральная вена</a:t>
              </a:r>
              <a:endParaRPr lang="ru-RU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0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2 0.04769 L 0.02982 0.04792 C 0.02812 0.05093 0.02643 0.0544 0.02448 0.05718 C 0.02304 0.05926 0.02148 0.06088 0.01992 0.06273 L 0.01758 0.06528 C 0.01679 0.0662 0.01601 0.0669 0.01536 0.06806 C 0.01302 0.07222 0.01445 0.07014 0.01067 0.07361 L 0.00612 0.08171 C 0.0056 0.08264 0.00521 0.08356 0.00455 0.08449 L 2.5E-6 0.08981 C -0.00078 0.09074 -0.00156 0.09144 -0.00222 0.09259 C -0.00274 0.09352 -0.00326 0.09444 -0.00378 0.09537 C -0.00664 0.09931 -0.00729 0.09769 -0.0099 0.10486 C -0.0125 0.11157 -0.01081 0.10764 -0.01524 0.11574 C -0.01602 0.1169 -0.01693 0.11806 -0.01758 0.11968 C -0.0181 0.12106 -0.01849 0.12269 -0.01914 0.12384 C -0.01979 0.125 -0.02071 0.12546 -0.02136 0.12662 C -0.02696 0.13495 -0.02292 0.13241 -0.02826 0.13472 C -0.03021 0.13796 -0.03138 0.14074 -0.0336 0.14282 C -0.03438 0.14352 -0.03516 0.14375 -0.03594 0.14421 C -0.03933 0.15023 -0.04076 0.14884 -0.03906 0.15509 C -0.03854 0.15648 -0.03802 0.15787 -0.0375 0.15926 C -0.03568 0.16875 -0.03828 0.15718 -0.03438 0.16736 C -0.03399 0.16852 -0.03399 0.17014 -0.0336 0.1713 C -0.03321 0.17292 -0.03268 0.17407 -0.03216 0.17546 C -0.0293 0.19028 -0.03373 0.16782 -0.02982 0.18356 C -0.02917 0.18634 -0.02917 0.18935 -0.02826 0.1919 C -0.02774 0.19306 -0.02709 0.19444 -0.02683 0.19583 C -0.02617 0.19838 -0.02578 0.20139 -0.02526 0.20394 C -0.025 0.20532 -0.025 0.20718 -0.02448 0.2081 L -0.02292 0.21088 C -0.0224 0.21343 -0.02175 0.2162 -0.02136 0.21898 C -0.0211 0.22083 -0.0211 0.22269 -0.02071 0.22431 C -0.02031 0.22593 -0.01966 0.22708 -0.01914 0.22847 C -0.0181 0.24074 -0.01888 0.23495 -0.0168 0.24606 L -0.01602 0.25023 C -0.0155 0.25347 -0.0155 0.25509 -0.0138 0.25694 C -0.01302 0.25787 -0.01224 0.25787 -0.01146 0.25833 C -0.01094 0.25926 -0.01055 0.26042 -0.0099 0.26111 C -0.00886 0.26227 -0.00547 0.26319 -0.00456 0.26389 C -0.00352 0.26458 -0.00261 0.26574 -0.00156 0.26667 C -0.00052 0.26713 0.00052 0.26736 0.00156 0.26782 C 0.00911 0.27199 0.00312 0.26968 0.01067 0.27199 C 0.02161 0.27847 0.01028 0.27199 0.01836 0.27616 C 0.02161 0.27778 0.02031 0.27778 0.02448 0.2787 C 0.02734 0.2794 0.03008 0.27963 0.03294 0.28009 C 0.04284 0.2838 0.02969 0.2794 0.05052 0.28287 C 0.0513 0.2831 0.05208 0.28403 0.05286 0.28426 C 0.0556 0.28542 0.06094 0.28634 0.06354 0.28704 C 0.06432 0.2875 0.06497 0.28843 0.06588 0.28843 C 0.06745 0.28843 0.06901 0.28796 0.07044 0.28704 C 0.07135 0.28611 0.07187 0.28403 0.07278 0.28287 C 0.0737 0.28148 0.07487 0.28032 0.07578 0.2787 C 0.07656 0.27755 0.07721 0.27593 0.07812 0.27477 L 0.08502 0.26667 L 0.08724 0.26389 C 0.08776 0.2625 0.08815 0.26088 0.0888 0.25972 C 0.08945 0.25856 0.09036 0.2581 0.09114 0.25694 C 0.09166 0.25625 0.09205 0.25509 0.09258 0.2544 C 0.09336 0.25324 0.09414 0.25255 0.09492 0.25162 C 0.09544 0.25069 0.09583 0.24977 0.09648 0.24884 C 0.09713 0.24792 0.09804 0.24722 0.0987 0.24606 C 0.09935 0.24537 0.09961 0.24421 0.10026 0.24352 C 0.10091 0.24259 0.10182 0.24259 0.1026 0.24213 C 0.10781 0.23588 0.10547 0.23773 0.1095 0.23519 C 0.11224 0.23032 0.1095 0.23426 0.11406 0.23125 C 0.1194 0.22755 0.11497 0.22963 0.1194 0.22569 C 0.12018 0.22523 0.12096 0.22477 0.12174 0.22431 C 0.12317 0.22269 0.12461 0.21991 0.1263 0.21898 C 0.1289 0.21736 0.12903 0.21759 0.13164 0.21481 C 0.1358 0.21065 0.13203 0.21319 0.1362 0.21088 C 0.13971 0.20463 0.13541 0.21204 0.14088 0.20394 C 0.1414 0.20324 0.14179 0.20231 0.14232 0.20139 C 0.14401 0.19259 0.14284 0.20139 0.14166 0.18634 C 0.1414 0.1831 0.14114 0.18009 0.14088 0.17685 C 0.14062 0.17454 0.14036 0.17222 0.1401 0.17014 C 0.13984 0.16736 0.13958 0.16458 0.13932 0.16181 C 0.13906 0.15556 0.13971 0.14884 0.13854 0.14282 C 0.13815 0.14097 0.13646 0.1419 0.13541 0.14144 C 0.13476 0.14097 0.13398 0.14074 0.1332 0.14005 C 0.13099 0.13843 0.12969 0.13704 0.12786 0.13472 C 0.12682 0.13333 0.12578 0.13194 0.12474 0.13056 C 0.12213 0.12731 0.1207 0.12662 0.11862 0.12106 C 0.11679 0.1162 0.11692 0.11597 0.11406 0.11157 C 0.11341 0.11042 0.1125 0.10972 0.11172 0.1088 C 0.11067 0.10764 0.10963 0.10625 0.10872 0.10486 C 0.10416 0.09792 0.10742 0.10046 0.10338 0.09792 C 0.1026 0.09699 0.10182 0.0963 0.10104 0.09537 C 0.10052 0.09444 0.10013 0.09329 0.09948 0.09259 C 0.0983 0.09097 0.09687 0.09005 0.0957 0.08843 C 0.08945 0.07963 0.0944 0.0831 0.08958 0.08032 C 0.08034 0.06389 0.09114 0.08241 0.08424 0.07222 C 0.08333 0.07083 0.08268 0.06921 0.0819 0.06806 C 0.07995 0.06505 0.07955 0.06528 0.07734 0.06389 L 0.07122 0.05301 C 0.0707 0.05231 0.07018 0.05116 0.06966 0.05046 C 0.06862 0.04907 0.06758 0.04792 0.06666 0.0463 C 0.06549 0.04468 0.06497 0.04167 0.06354 0.04097 C 0.05807 0.0375 0.06497 0.04167 0.0582 0.03819 C 0.05403 0.03611 0.05638 0.03588 0.04974 0.03542 C 0.04544 0.03519 0.04114 0.03542 0.03672 0.03542 L 0.0375 0.03542 " pathEditMode="relative" rAng="0" ptsTypes="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1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Клиническая корреляция: застойная сердечная недостаточность и некроз печени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9352" y="471508"/>
            <a:ext cx="3671562" cy="5925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812" y="2052233"/>
            <a:ext cx="4984040" cy="405931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застойной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сердечной недостаточности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сердце не в состоянии обеспечить достаточное количество насыщенной кислородом крови для удовлетворения метаболических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потребностей многих тканей. Печень - легко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страдает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и гипоксии (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низкого содержания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кислорода в крови). Зона 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печеночной дольки поражается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этим заболеванием в первую очередь.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Гепатоциты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в этой зоне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получают кровь последними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, поскольку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она проходит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по синусоидам; в результате эти клетки получают приток крови,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уже истощенный кислородом.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Исследование образца биопсии печени у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человека с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застойной сердечной недостаточностью показывает отчетливую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картину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некроза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печени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Некроз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этого типа называется центростремительным некрозом.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Множественные круглые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вакуоли указывают на накопление липидов,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а атрофические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изменения являются результатом отмирания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гепатоцитов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, подвергающихся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аутофагоцитозу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65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Печеночная триада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546980" y="1986646"/>
            <a:ext cx="5645020" cy="4750056"/>
            <a:chOff x="0" y="895739"/>
            <a:chExt cx="6831494" cy="6085202"/>
          </a:xfrm>
        </p:grpSpPr>
        <p:pic>
          <p:nvPicPr>
            <p:cNvPr id="8" name="Picture 2" descr="https://sun9-6.userapi.com/impg/_kPc26CRowSX9HUwXwx1JCAUmHfrbruCOcirQg/Eun9eh_QFVw.jpg?size=2560x1440&amp;quality=95&amp;sign=547d6fd2f79d33807538938d8489cd94&amp;type=album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63" r="16415"/>
            <a:stretch/>
          </p:blipFill>
          <p:spPr bwMode="auto">
            <a:xfrm>
              <a:off x="0" y="895739"/>
              <a:ext cx="5803641" cy="502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 стрелкой 8"/>
            <p:cNvCxnSpPr/>
            <p:nvPr/>
          </p:nvCxnSpPr>
          <p:spPr>
            <a:xfrm flipV="1">
              <a:off x="1045029" y="4497355"/>
              <a:ext cx="391885" cy="17448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3107094" y="2034073"/>
              <a:ext cx="513183" cy="10127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4376057" y="2174033"/>
              <a:ext cx="410547" cy="12320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1076183" y="5916367"/>
              <a:ext cx="2697842" cy="10645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Междольковая</a:t>
              </a:r>
              <a:r>
                <a:rPr lang="ru-RU" sz="2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вена</a:t>
              </a:r>
              <a:endPara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360306" y="1203077"/>
              <a:ext cx="2716008" cy="10645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Междольковая</a:t>
              </a:r>
              <a:r>
                <a:rPr lang="ru-RU" sz="2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артерия</a:t>
              </a:r>
              <a:endPara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74027" y="1618574"/>
              <a:ext cx="3057467" cy="9068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Междольковый</a:t>
              </a:r>
              <a:r>
                <a:rPr lang="ru-RU" sz="2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желчный проток</a:t>
              </a:r>
              <a:endPara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6" descr="https://sun9-79.userapi.com/impg/r_AJQnZfHcGWbEYyDVF4osj-U5MPHi31ZQF2bQ/cy_3paoFFl0.jpg?size=2560x1440&amp;quality=95&amp;sign=5109446b453b452307aaf0338a7848f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r="18164"/>
          <a:stretch/>
        </p:blipFill>
        <p:spPr bwMode="auto">
          <a:xfrm>
            <a:off x="867816" y="1986646"/>
            <a:ext cx="4611486" cy="391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2673217" y="3790123"/>
            <a:ext cx="1007913" cy="100791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10153" y="3868138"/>
            <a:ext cx="3387013" cy="851881"/>
          </a:xfrm>
          <a:prstGeom prst="rightArrow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192</TotalTime>
  <Words>439</Words>
  <Application>Microsoft Office PowerPoint</Application>
  <PresentationFormat>Широкоэкранный</PresentationFormat>
  <Paragraphs>39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Интеграл</vt:lpstr>
      <vt:lpstr>Изучение цитологии на примере гепатоцитов</vt:lpstr>
      <vt:lpstr>Препарат №2:  клетки печени</vt:lpstr>
      <vt:lpstr>Препарат № 14: гликоген в клетках печени</vt:lpstr>
      <vt:lpstr>Препарат № 100  печень свиньи</vt:lpstr>
      <vt:lpstr>Классическая Печеночная долька</vt:lpstr>
      <vt:lpstr>Клиническая корреляция: застойная сердечная недостаточность и некроз печени</vt:lpstr>
      <vt:lpstr>Печеночная триада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основ цитологии на примере гепатоцитов</dc:title>
  <dc:creator>Камилла</dc:creator>
  <cp:lastModifiedBy>Камилла</cp:lastModifiedBy>
  <cp:revision>23</cp:revision>
  <dcterms:created xsi:type="dcterms:W3CDTF">2023-10-26T14:34:49Z</dcterms:created>
  <dcterms:modified xsi:type="dcterms:W3CDTF">2023-11-06T16:06:55Z</dcterms:modified>
</cp:coreProperties>
</file>