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256" r:id="rId2"/>
    <p:sldId id="264" r:id="rId3"/>
    <p:sldId id="257" r:id="rId4"/>
    <p:sldId id="258" r:id="rId5"/>
    <p:sldId id="259" r:id="rId6"/>
    <p:sldId id="260" r:id="rId7"/>
    <p:sldId id="348" r:id="rId8"/>
    <p:sldId id="349" r:id="rId9"/>
    <p:sldId id="350" r:id="rId10"/>
    <p:sldId id="351" r:id="rId11"/>
    <p:sldId id="261" r:id="rId12"/>
    <p:sldId id="262" r:id="rId13"/>
    <p:sldId id="263" r:id="rId14"/>
    <p:sldId id="269" r:id="rId15"/>
    <p:sldId id="276" r:id="rId16"/>
    <p:sldId id="266" r:id="rId17"/>
    <p:sldId id="267" r:id="rId18"/>
    <p:sldId id="274" r:id="rId19"/>
    <p:sldId id="275" r:id="rId20"/>
    <p:sldId id="277" r:id="rId21"/>
    <p:sldId id="278" r:id="rId22"/>
    <p:sldId id="281" r:id="rId23"/>
    <p:sldId id="357" r:id="rId24"/>
    <p:sldId id="283" r:id="rId25"/>
    <p:sldId id="284" r:id="rId26"/>
    <p:sldId id="285" r:id="rId27"/>
    <p:sldId id="286" r:id="rId28"/>
    <p:sldId id="287" r:id="rId29"/>
    <p:sldId id="290" r:id="rId30"/>
    <p:sldId id="291" r:id="rId31"/>
    <p:sldId id="292" r:id="rId32"/>
    <p:sldId id="293" r:id="rId33"/>
    <p:sldId id="294" r:id="rId34"/>
    <p:sldId id="295" r:id="rId35"/>
    <p:sldId id="296" r:id="rId36"/>
    <p:sldId id="297" r:id="rId37"/>
    <p:sldId id="298" r:id="rId38"/>
    <p:sldId id="299" r:id="rId39"/>
    <p:sldId id="352" r:id="rId40"/>
    <p:sldId id="304" r:id="rId41"/>
    <p:sldId id="305" r:id="rId42"/>
    <p:sldId id="306" r:id="rId43"/>
    <p:sldId id="307" r:id="rId44"/>
    <p:sldId id="309" r:id="rId45"/>
    <p:sldId id="310" r:id="rId46"/>
    <p:sldId id="311" r:id="rId47"/>
    <p:sldId id="313" r:id="rId48"/>
    <p:sldId id="312" r:id="rId49"/>
    <p:sldId id="308" r:id="rId50"/>
    <p:sldId id="315" r:id="rId51"/>
    <p:sldId id="314" r:id="rId52"/>
    <p:sldId id="317" r:id="rId53"/>
    <p:sldId id="318" r:id="rId54"/>
    <p:sldId id="319" r:id="rId55"/>
    <p:sldId id="320" r:id="rId56"/>
    <p:sldId id="321" r:id="rId57"/>
    <p:sldId id="322" r:id="rId58"/>
    <p:sldId id="353" r:id="rId59"/>
    <p:sldId id="354" r:id="rId60"/>
    <p:sldId id="333" r:id="rId61"/>
    <p:sldId id="334" r:id="rId62"/>
    <p:sldId id="335" r:id="rId63"/>
    <p:sldId id="336" r:id="rId64"/>
    <p:sldId id="323" r:id="rId65"/>
    <p:sldId id="337" r:id="rId66"/>
    <p:sldId id="328" r:id="rId67"/>
    <p:sldId id="355" r:id="rId68"/>
    <p:sldId id="338" r:id="rId69"/>
    <p:sldId id="341" r:id="rId70"/>
    <p:sldId id="342" r:id="rId71"/>
    <p:sldId id="343" r:id="rId72"/>
    <p:sldId id="339" r:id="rId73"/>
    <p:sldId id="340" r:id="rId74"/>
    <p:sldId id="344" r:id="rId75"/>
    <p:sldId id="345" r:id="rId76"/>
    <p:sldId id="346" r:id="rId77"/>
    <p:sldId id="347" r:id="rId78"/>
    <p:sldId id="356" r:id="rId7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4552" autoAdjust="0"/>
  </p:normalViewPr>
  <p:slideViewPr>
    <p:cSldViewPr>
      <p:cViewPr>
        <p:scale>
          <a:sx n="41" d="100"/>
          <a:sy n="41" d="100"/>
        </p:scale>
        <p:origin x="-2226" y="-372"/>
      </p:cViewPr>
      <p:guideLst>
        <p:guide orient="horz" pos="2160"/>
        <p:guide pos="2880"/>
      </p:guideLst>
    </p:cSldViewPr>
  </p:slideViewPr>
  <p:notesTextViewPr>
    <p:cViewPr>
      <p:scale>
        <a:sx n="100" d="100"/>
        <a:sy n="100" d="100"/>
      </p:scale>
      <p:origin x="0" y="0"/>
    </p:cViewPr>
  </p:notesTextViewPr>
  <p:sorterViewPr>
    <p:cViewPr>
      <p:scale>
        <a:sx n="93" d="100"/>
        <a:sy n="93" d="100"/>
      </p:scale>
      <p:origin x="0" y="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683D97-61F5-4D5F-BB2E-307A672B27D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B877077F-CB2A-47DD-96B6-BA137F641F91}">
      <dgm:prSet phldrT="[Текст]" custT="1"/>
      <dgm:spPr>
        <a:solidFill>
          <a:schemeClr val="accent1">
            <a:lumMod val="20000"/>
            <a:lumOff val="80000"/>
          </a:schemeClr>
        </a:solidFill>
      </dgm:spPr>
      <dgm:t>
        <a:bodyPr/>
        <a:lstStyle/>
        <a:p>
          <a:r>
            <a:rPr lang="ru-RU" sz="3200" dirty="0" smtClean="0">
              <a:solidFill>
                <a:schemeClr val="tx1"/>
              </a:solidFill>
              <a:latin typeface="Arial" pitchFamily="34" charset="0"/>
              <a:cs typeface="Arial" pitchFamily="34" charset="0"/>
            </a:rPr>
            <a:t>Перинатальный</a:t>
          </a:r>
        </a:p>
        <a:p>
          <a:r>
            <a:rPr lang="ru-RU" sz="2400" b="1" i="0" dirty="0" smtClean="0">
              <a:solidFill>
                <a:schemeClr val="tx1"/>
              </a:solidFill>
              <a:latin typeface="Arial" pitchFamily="34" charset="0"/>
              <a:cs typeface="Arial" pitchFamily="34" charset="0"/>
            </a:rPr>
            <a:t>начинается с 22 полных недель беременности (154 дня) и завершается на полный 7 день после родов</a:t>
          </a:r>
          <a:endParaRPr lang="ru-RU" sz="2400" b="1" dirty="0">
            <a:solidFill>
              <a:schemeClr val="tx1"/>
            </a:solidFill>
            <a:latin typeface="Arial" pitchFamily="34" charset="0"/>
            <a:cs typeface="Arial" pitchFamily="34" charset="0"/>
          </a:endParaRPr>
        </a:p>
      </dgm:t>
    </dgm:pt>
    <dgm:pt modelId="{58E95D3F-47C6-49C5-98B7-F8BE9DDB8BED}" type="parTrans" cxnId="{8D1533B2-E408-4EEC-9843-DECAE6283EAF}">
      <dgm:prSet/>
      <dgm:spPr/>
      <dgm:t>
        <a:bodyPr/>
        <a:lstStyle/>
        <a:p>
          <a:endParaRPr lang="ru-RU"/>
        </a:p>
      </dgm:t>
    </dgm:pt>
    <dgm:pt modelId="{BA455659-7E09-45F9-B1B0-A6810B4E4411}" type="sibTrans" cxnId="{8D1533B2-E408-4EEC-9843-DECAE6283EAF}">
      <dgm:prSet/>
      <dgm:spPr/>
      <dgm:t>
        <a:bodyPr/>
        <a:lstStyle/>
        <a:p>
          <a:endParaRPr lang="ru-RU"/>
        </a:p>
      </dgm:t>
    </dgm:pt>
    <dgm:pt modelId="{3E1FF708-D63C-4366-A956-BB488CD3D3DD}">
      <dgm:prSet phldrT="[Текст]"/>
      <dgm:spPr>
        <a:solidFill>
          <a:schemeClr val="accent1">
            <a:lumMod val="20000"/>
            <a:lumOff val="80000"/>
          </a:schemeClr>
        </a:solidFill>
      </dgm:spPr>
      <dgm:t>
        <a:bodyPr/>
        <a:lstStyle/>
        <a:p>
          <a:r>
            <a:rPr lang="ru-RU" b="1" dirty="0" smtClean="0">
              <a:solidFill>
                <a:schemeClr val="tx1"/>
              </a:solidFill>
              <a:latin typeface="Arial" pitchFamily="34" charset="0"/>
              <a:cs typeface="Arial" pitchFamily="34" charset="0"/>
            </a:rPr>
            <a:t>Антенатальный</a:t>
          </a:r>
        </a:p>
        <a:p>
          <a:r>
            <a:rPr lang="ru-RU" b="0" i="0" dirty="0" smtClean="0">
              <a:solidFill>
                <a:schemeClr val="tx1"/>
              </a:solidFill>
              <a:latin typeface="Arial" pitchFamily="34" charset="0"/>
              <a:cs typeface="Arial" pitchFamily="34" charset="0"/>
            </a:rPr>
            <a:t>начинается с момента образования зиготы и заканчивается началом родов</a:t>
          </a:r>
          <a:endParaRPr lang="ru-RU" b="1" dirty="0">
            <a:solidFill>
              <a:schemeClr val="tx1"/>
            </a:solidFill>
            <a:latin typeface="Arial" pitchFamily="34" charset="0"/>
            <a:cs typeface="Arial" pitchFamily="34" charset="0"/>
          </a:endParaRPr>
        </a:p>
      </dgm:t>
    </dgm:pt>
    <dgm:pt modelId="{AD251FF1-D768-4492-9FBE-64E45785D9E1}" type="parTrans" cxnId="{89E27389-06C2-4EF3-A8DA-228A4122DEE7}">
      <dgm:prSet/>
      <dgm:spPr/>
      <dgm:t>
        <a:bodyPr/>
        <a:lstStyle/>
        <a:p>
          <a:endParaRPr lang="ru-RU"/>
        </a:p>
      </dgm:t>
    </dgm:pt>
    <dgm:pt modelId="{FCE6FF94-67B4-43F7-BBE5-37AE6BDFAF2C}" type="sibTrans" cxnId="{89E27389-06C2-4EF3-A8DA-228A4122DEE7}">
      <dgm:prSet/>
      <dgm:spPr/>
      <dgm:t>
        <a:bodyPr/>
        <a:lstStyle/>
        <a:p>
          <a:endParaRPr lang="ru-RU"/>
        </a:p>
      </dgm:t>
    </dgm:pt>
    <dgm:pt modelId="{EFF0EF02-41C6-4F9F-BBBC-C8004AF94289}">
      <dgm:prSet phldrT="[Текст]"/>
      <dgm:spPr>
        <a:solidFill>
          <a:schemeClr val="accent1">
            <a:lumMod val="20000"/>
            <a:lumOff val="80000"/>
          </a:schemeClr>
        </a:solidFill>
      </dgm:spPr>
      <dgm:t>
        <a:bodyPr/>
        <a:lstStyle/>
        <a:p>
          <a:r>
            <a:rPr lang="ru-RU" b="1" dirty="0" err="1" smtClean="0">
              <a:solidFill>
                <a:schemeClr val="tx1"/>
              </a:solidFill>
              <a:latin typeface="Arial" pitchFamily="34" charset="0"/>
              <a:cs typeface="Arial" pitchFamily="34" charset="0"/>
            </a:rPr>
            <a:t>Интранатальный</a:t>
          </a:r>
          <a:r>
            <a:rPr lang="ru-RU" b="1" dirty="0" smtClean="0">
              <a:solidFill>
                <a:schemeClr val="tx1"/>
              </a:solidFill>
              <a:latin typeface="Arial" pitchFamily="34" charset="0"/>
              <a:cs typeface="Arial" pitchFamily="34" charset="0"/>
            </a:rPr>
            <a:t> </a:t>
          </a:r>
          <a:r>
            <a:rPr lang="ru-RU" b="0" dirty="0" smtClean="0">
              <a:solidFill>
                <a:schemeClr val="tx1"/>
              </a:solidFill>
              <a:latin typeface="Arial" pitchFamily="34" charset="0"/>
              <a:cs typeface="Arial" pitchFamily="34" charset="0"/>
            </a:rPr>
            <a:t>исчисляют </a:t>
          </a:r>
          <a:r>
            <a:rPr lang="ru-RU" b="0" i="0" dirty="0" smtClean="0">
              <a:solidFill>
                <a:schemeClr val="tx1"/>
              </a:solidFill>
              <a:latin typeface="Arial" pitchFamily="34" charset="0"/>
              <a:cs typeface="Arial" pitchFamily="34" charset="0"/>
            </a:rPr>
            <a:t>от начала родовой деятельности до рождения ребёнка</a:t>
          </a:r>
          <a:endParaRPr lang="ru-RU" b="0" dirty="0" smtClean="0">
            <a:solidFill>
              <a:schemeClr val="tx1"/>
            </a:solidFill>
            <a:latin typeface="Arial" pitchFamily="34" charset="0"/>
            <a:cs typeface="Arial" pitchFamily="34" charset="0"/>
          </a:endParaRPr>
        </a:p>
        <a:p>
          <a:endParaRPr lang="ru-RU" b="1" dirty="0">
            <a:solidFill>
              <a:schemeClr val="tx1"/>
            </a:solidFill>
            <a:latin typeface="Arial" pitchFamily="34" charset="0"/>
            <a:cs typeface="Arial" pitchFamily="34" charset="0"/>
          </a:endParaRPr>
        </a:p>
      </dgm:t>
    </dgm:pt>
    <dgm:pt modelId="{617343D1-46F9-4420-8D53-DBE4B34ADC0D}" type="parTrans" cxnId="{C25FD0F8-CC59-4297-B936-624557284B9D}">
      <dgm:prSet/>
      <dgm:spPr/>
      <dgm:t>
        <a:bodyPr/>
        <a:lstStyle/>
        <a:p>
          <a:endParaRPr lang="ru-RU"/>
        </a:p>
      </dgm:t>
    </dgm:pt>
    <dgm:pt modelId="{26A664BC-5F4E-462C-B721-B80AC862DD01}" type="sibTrans" cxnId="{C25FD0F8-CC59-4297-B936-624557284B9D}">
      <dgm:prSet/>
      <dgm:spPr/>
      <dgm:t>
        <a:bodyPr/>
        <a:lstStyle/>
        <a:p>
          <a:endParaRPr lang="ru-RU"/>
        </a:p>
      </dgm:t>
    </dgm:pt>
    <dgm:pt modelId="{B3A83444-8B33-4679-B588-5971A6113CDC}">
      <dgm:prSet phldrT="[Текст]"/>
      <dgm:spPr>
        <a:solidFill>
          <a:schemeClr val="accent1">
            <a:lumMod val="20000"/>
            <a:lumOff val="80000"/>
          </a:schemeClr>
        </a:solidFill>
      </dgm:spPr>
      <dgm:t>
        <a:bodyPr/>
        <a:lstStyle/>
        <a:p>
          <a:r>
            <a:rPr lang="ru-RU" b="1" dirty="0" smtClean="0">
              <a:solidFill>
                <a:schemeClr val="tx1"/>
              </a:solidFill>
              <a:latin typeface="Arial" pitchFamily="34" charset="0"/>
              <a:cs typeface="Arial" pitchFamily="34" charset="0"/>
            </a:rPr>
            <a:t>Ранний </a:t>
          </a:r>
          <a:r>
            <a:rPr lang="ru-RU" b="1" dirty="0" err="1" smtClean="0">
              <a:solidFill>
                <a:schemeClr val="tx1"/>
              </a:solidFill>
              <a:latin typeface="Arial" pitchFamily="34" charset="0"/>
              <a:cs typeface="Arial" pitchFamily="34" charset="0"/>
            </a:rPr>
            <a:t>неонатальный</a:t>
          </a:r>
          <a:endParaRPr lang="ru-RU" b="1" dirty="0" smtClean="0">
            <a:solidFill>
              <a:schemeClr val="tx1"/>
            </a:solidFill>
            <a:latin typeface="Arial" pitchFamily="34" charset="0"/>
            <a:cs typeface="Arial" pitchFamily="34" charset="0"/>
          </a:endParaRPr>
        </a:p>
        <a:p>
          <a:r>
            <a:rPr lang="ru-RU" b="0" i="0" dirty="0" smtClean="0">
              <a:solidFill>
                <a:schemeClr val="tx1"/>
              </a:solidFill>
              <a:latin typeface="Arial" pitchFamily="34" charset="0"/>
              <a:cs typeface="Arial" pitchFamily="34" charset="0"/>
            </a:rPr>
            <a:t>с момента рождения до 6 дней 23 ч и 59 мин жизни</a:t>
          </a:r>
          <a:endParaRPr lang="ru-RU" b="1" dirty="0">
            <a:solidFill>
              <a:schemeClr val="tx1"/>
            </a:solidFill>
            <a:latin typeface="Arial" pitchFamily="34" charset="0"/>
            <a:cs typeface="Arial" pitchFamily="34" charset="0"/>
          </a:endParaRPr>
        </a:p>
      </dgm:t>
    </dgm:pt>
    <dgm:pt modelId="{8C76E753-D535-47BA-98F4-FD5E7BCC4EAD}" type="parTrans" cxnId="{78AC9CE4-B768-4218-92B5-5447ECD886C3}">
      <dgm:prSet/>
      <dgm:spPr/>
      <dgm:t>
        <a:bodyPr/>
        <a:lstStyle/>
        <a:p>
          <a:endParaRPr lang="ru-RU"/>
        </a:p>
      </dgm:t>
    </dgm:pt>
    <dgm:pt modelId="{9124E562-B2C7-49EC-AB07-6C97E977556F}" type="sibTrans" cxnId="{78AC9CE4-B768-4218-92B5-5447ECD886C3}">
      <dgm:prSet/>
      <dgm:spPr/>
      <dgm:t>
        <a:bodyPr/>
        <a:lstStyle/>
        <a:p>
          <a:endParaRPr lang="ru-RU"/>
        </a:p>
      </dgm:t>
    </dgm:pt>
    <dgm:pt modelId="{137E672C-6C76-44EE-9A68-7D5506F9B49C}" type="pres">
      <dgm:prSet presAssocID="{29683D97-61F5-4D5F-BB2E-307A672B27DB}" presName="hierChild1" presStyleCnt="0">
        <dgm:presLayoutVars>
          <dgm:orgChart val="1"/>
          <dgm:chPref val="1"/>
          <dgm:dir/>
          <dgm:animOne val="branch"/>
          <dgm:animLvl val="lvl"/>
          <dgm:resizeHandles/>
        </dgm:presLayoutVars>
      </dgm:prSet>
      <dgm:spPr/>
      <dgm:t>
        <a:bodyPr/>
        <a:lstStyle/>
        <a:p>
          <a:endParaRPr lang="ru-RU"/>
        </a:p>
      </dgm:t>
    </dgm:pt>
    <dgm:pt modelId="{5819853D-E74D-40D6-85EF-797B45D7D40D}" type="pres">
      <dgm:prSet presAssocID="{B877077F-CB2A-47DD-96B6-BA137F641F91}" presName="hierRoot1" presStyleCnt="0">
        <dgm:presLayoutVars>
          <dgm:hierBranch val="init"/>
        </dgm:presLayoutVars>
      </dgm:prSet>
      <dgm:spPr/>
    </dgm:pt>
    <dgm:pt modelId="{C5461B2B-8C6E-414E-A01D-DF988671FDE1}" type="pres">
      <dgm:prSet presAssocID="{B877077F-CB2A-47DD-96B6-BA137F641F91}" presName="rootComposite1" presStyleCnt="0"/>
      <dgm:spPr/>
    </dgm:pt>
    <dgm:pt modelId="{1AEE96A8-1F1E-4083-BDAE-C996210428C5}" type="pres">
      <dgm:prSet presAssocID="{B877077F-CB2A-47DD-96B6-BA137F641F91}" presName="rootText1" presStyleLbl="node0" presStyleIdx="0" presStyleCnt="1" custScaleX="217740" custScaleY="229013" custLinFactNeighborY="-56889">
        <dgm:presLayoutVars>
          <dgm:chPref val="3"/>
        </dgm:presLayoutVars>
      </dgm:prSet>
      <dgm:spPr/>
      <dgm:t>
        <a:bodyPr/>
        <a:lstStyle/>
        <a:p>
          <a:endParaRPr lang="ru-RU"/>
        </a:p>
      </dgm:t>
    </dgm:pt>
    <dgm:pt modelId="{7E22424C-FB8D-4B3A-8E23-CD7EBA668035}" type="pres">
      <dgm:prSet presAssocID="{B877077F-CB2A-47DD-96B6-BA137F641F91}" presName="rootConnector1" presStyleLbl="node1" presStyleIdx="0" presStyleCnt="0"/>
      <dgm:spPr/>
      <dgm:t>
        <a:bodyPr/>
        <a:lstStyle/>
        <a:p>
          <a:endParaRPr lang="ru-RU"/>
        </a:p>
      </dgm:t>
    </dgm:pt>
    <dgm:pt modelId="{655C2405-75A5-4EEE-879E-1D6B78D61C60}" type="pres">
      <dgm:prSet presAssocID="{B877077F-CB2A-47DD-96B6-BA137F641F91}" presName="hierChild2" presStyleCnt="0"/>
      <dgm:spPr/>
    </dgm:pt>
    <dgm:pt modelId="{11431E4F-974E-4780-889E-200C14E5973C}" type="pres">
      <dgm:prSet presAssocID="{AD251FF1-D768-4492-9FBE-64E45785D9E1}" presName="Name37" presStyleLbl="parChTrans1D2" presStyleIdx="0" presStyleCnt="3"/>
      <dgm:spPr/>
      <dgm:t>
        <a:bodyPr/>
        <a:lstStyle/>
        <a:p>
          <a:endParaRPr lang="ru-RU"/>
        </a:p>
      </dgm:t>
    </dgm:pt>
    <dgm:pt modelId="{3265973C-BE6B-4980-864F-4CCCF725D783}" type="pres">
      <dgm:prSet presAssocID="{3E1FF708-D63C-4366-A956-BB488CD3D3DD}" presName="hierRoot2" presStyleCnt="0">
        <dgm:presLayoutVars>
          <dgm:hierBranch val="init"/>
        </dgm:presLayoutVars>
      </dgm:prSet>
      <dgm:spPr/>
    </dgm:pt>
    <dgm:pt modelId="{0AE5E3AD-CEA0-49DE-A592-98D9A8E55A04}" type="pres">
      <dgm:prSet presAssocID="{3E1FF708-D63C-4366-A956-BB488CD3D3DD}" presName="rootComposite" presStyleCnt="0"/>
      <dgm:spPr/>
    </dgm:pt>
    <dgm:pt modelId="{A65ADEFB-1762-4086-A936-166FAC3F84DA}" type="pres">
      <dgm:prSet presAssocID="{3E1FF708-D63C-4366-A956-BB488CD3D3DD}" presName="rootText" presStyleLbl="node2" presStyleIdx="0" presStyleCnt="3" custScaleY="198334" custLinFactNeighborX="3085" custLinFactNeighborY="1506">
        <dgm:presLayoutVars>
          <dgm:chPref val="3"/>
        </dgm:presLayoutVars>
      </dgm:prSet>
      <dgm:spPr/>
      <dgm:t>
        <a:bodyPr/>
        <a:lstStyle/>
        <a:p>
          <a:endParaRPr lang="ru-RU"/>
        </a:p>
      </dgm:t>
    </dgm:pt>
    <dgm:pt modelId="{D0FF5E1C-4E4B-4D75-B125-BB6AA7EE7122}" type="pres">
      <dgm:prSet presAssocID="{3E1FF708-D63C-4366-A956-BB488CD3D3DD}" presName="rootConnector" presStyleLbl="node2" presStyleIdx="0" presStyleCnt="3"/>
      <dgm:spPr/>
      <dgm:t>
        <a:bodyPr/>
        <a:lstStyle/>
        <a:p>
          <a:endParaRPr lang="ru-RU"/>
        </a:p>
      </dgm:t>
    </dgm:pt>
    <dgm:pt modelId="{179E6519-17F7-4B96-8D37-C3B0367BE9A0}" type="pres">
      <dgm:prSet presAssocID="{3E1FF708-D63C-4366-A956-BB488CD3D3DD}" presName="hierChild4" presStyleCnt="0"/>
      <dgm:spPr/>
    </dgm:pt>
    <dgm:pt modelId="{07BFADFE-7C86-4056-B93A-C4360293E6C5}" type="pres">
      <dgm:prSet presAssocID="{3E1FF708-D63C-4366-A956-BB488CD3D3DD}" presName="hierChild5" presStyleCnt="0"/>
      <dgm:spPr/>
    </dgm:pt>
    <dgm:pt modelId="{A633E24F-53E5-4DB1-97DA-70E6BC2EC599}" type="pres">
      <dgm:prSet presAssocID="{617343D1-46F9-4420-8D53-DBE4B34ADC0D}" presName="Name37" presStyleLbl="parChTrans1D2" presStyleIdx="1" presStyleCnt="3"/>
      <dgm:spPr/>
      <dgm:t>
        <a:bodyPr/>
        <a:lstStyle/>
        <a:p>
          <a:endParaRPr lang="ru-RU"/>
        </a:p>
      </dgm:t>
    </dgm:pt>
    <dgm:pt modelId="{F1C19534-68F1-49A7-A9FA-2760FEA581FB}" type="pres">
      <dgm:prSet presAssocID="{EFF0EF02-41C6-4F9F-BBBC-C8004AF94289}" presName="hierRoot2" presStyleCnt="0">
        <dgm:presLayoutVars>
          <dgm:hierBranch val="init"/>
        </dgm:presLayoutVars>
      </dgm:prSet>
      <dgm:spPr/>
    </dgm:pt>
    <dgm:pt modelId="{9501DE57-B220-485A-8AFD-95E05EF7E8BB}" type="pres">
      <dgm:prSet presAssocID="{EFF0EF02-41C6-4F9F-BBBC-C8004AF94289}" presName="rootComposite" presStyleCnt="0"/>
      <dgm:spPr/>
    </dgm:pt>
    <dgm:pt modelId="{C681E2E8-8B74-4A49-BA65-0E8AAB2C6759}" type="pres">
      <dgm:prSet presAssocID="{EFF0EF02-41C6-4F9F-BBBC-C8004AF94289}" presName="rootText" presStyleLbl="node2" presStyleIdx="1" presStyleCnt="3" custScaleY="271015">
        <dgm:presLayoutVars>
          <dgm:chPref val="3"/>
        </dgm:presLayoutVars>
      </dgm:prSet>
      <dgm:spPr/>
      <dgm:t>
        <a:bodyPr/>
        <a:lstStyle/>
        <a:p>
          <a:endParaRPr lang="ru-RU"/>
        </a:p>
      </dgm:t>
    </dgm:pt>
    <dgm:pt modelId="{6772712A-74B9-4FB1-9DD4-DFA9A6B4ECEC}" type="pres">
      <dgm:prSet presAssocID="{EFF0EF02-41C6-4F9F-BBBC-C8004AF94289}" presName="rootConnector" presStyleLbl="node2" presStyleIdx="1" presStyleCnt="3"/>
      <dgm:spPr/>
      <dgm:t>
        <a:bodyPr/>
        <a:lstStyle/>
        <a:p>
          <a:endParaRPr lang="ru-RU"/>
        </a:p>
      </dgm:t>
    </dgm:pt>
    <dgm:pt modelId="{E70F2BFA-C70E-4472-BA84-CE10D3EF0AFC}" type="pres">
      <dgm:prSet presAssocID="{EFF0EF02-41C6-4F9F-BBBC-C8004AF94289}" presName="hierChild4" presStyleCnt="0"/>
      <dgm:spPr/>
    </dgm:pt>
    <dgm:pt modelId="{B3F888EB-D48F-400F-B87B-B9D5CA141BCC}" type="pres">
      <dgm:prSet presAssocID="{EFF0EF02-41C6-4F9F-BBBC-C8004AF94289}" presName="hierChild5" presStyleCnt="0"/>
      <dgm:spPr/>
    </dgm:pt>
    <dgm:pt modelId="{AA49EE07-D78F-4B20-BD2F-3CF6BAD9A68C}" type="pres">
      <dgm:prSet presAssocID="{8C76E753-D535-47BA-98F4-FD5E7BCC4EAD}" presName="Name37" presStyleLbl="parChTrans1D2" presStyleIdx="2" presStyleCnt="3"/>
      <dgm:spPr/>
      <dgm:t>
        <a:bodyPr/>
        <a:lstStyle/>
        <a:p>
          <a:endParaRPr lang="ru-RU"/>
        </a:p>
      </dgm:t>
    </dgm:pt>
    <dgm:pt modelId="{F034A2E4-0D5C-45BC-9489-9BA0CDCFA9F2}" type="pres">
      <dgm:prSet presAssocID="{B3A83444-8B33-4679-B588-5971A6113CDC}" presName="hierRoot2" presStyleCnt="0">
        <dgm:presLayoutVars>
          <dgm:hierBranch val="init"/>
        </dgm:presLayoutVars>
      </dgm:prSet>
      <dgm:spPr/>
    </dgm:pt>
    <dgm:pt modelId="{4930ABAD-2495-44EC-AF29-FB67C5AD8975}" type="pres">
      <dgm:prSet presAssocID="{B3A83444-8B33-4679-B588-5971A6113CDC}" presName="rootComposite" presStyleCnt="0"/>
      <dgm:spPr/>
    </dgm:pt>
    <dgm:pt modelId="{8AC75C6D-EBB1-40EF-BD93-0A76CEB56B61}" type="pres">
      <dgm:prSet presAssocID="{B3A83444-8B33-4679-B588-5971A6113CDC}" presName="rootText" presStyleLbl="node2" presStyleIdx="2" presStyleCnt="3" custScaleX="126472" custScaleY="242048">
        <dgm:presLayoutVars>
          <dgm:chPref val="3"/>
        </dgm:presLayoutVars>
      </dgm:prSet>
      <dgm:spPr/>
      <dgm:t>
        <a:bodyPr/>
        <a:lstStyle/>
        <a:p>
          <a:endParaRPr lang="ru-RU"/>
        </a:p>
      </dgm:t>
    </dgm:pt>
    <dgm:pt modelId="{B9772B08-231C-4217-A67F-D02138F5B649}" type="pres">
      <dgm:prSet presAssocID="{B3A83444-8B33-4679-B588-5971A6113CDC}" presName="rootConnector" presStyleLbl="node2" presStyleIdx="2" presStyleCnt="3"/>
      <dgm:spPr/>
      <dgm:t>
        <a:bodyPr/>
        <a:lstStyle/>
        <a:p>
          <a:endParaRPr lang="ru-RU"/>
        </a:p>
      </dgm:t>
    </dgm:pt>
    <dgm:pt modelId="{6FF3F5DF-083C-4D1E-AA85-7712C86E8958}" type="pres">
      <dgm:prSet presAssocID="{B3A83444-8B33-4679-B588-5971A6113CDC}" presName="hierChild4" presStyleCnt="0"/>
      <dgm:spPr/>
    </dgm:pt>
    <dgm:pt modelId="{9A2BC0B1-4172-40AD-9956-6426BAD4B386}" type="pres">
      <dgm:prSet presAssocID="{B3A83444-8B33-4679-B588-5971A6113CDC}" presName="hierChild5" presStyleCnt="0"/>
      <dgm:spPr/>
    </dgm:pt>
    <dgm:pt modelId="{1F16D92B-E2CE-415D-9FE8-0364B55350F3}" type="pres">
      <dgm:prSet presAssocID="{B877077F-CB2A-47DD-96B6-BA137F641F91}" presName="hierChild3" presStyleCnt="0"/>
      <dgm:spPr/>
    </dgm:pt>
  </dgm:ptLst>
  <dgm:cxnLst>
    <dgm:cxn modelId="{78AC9CE4-B768-4218-92B5-5447ECD886C3}" srcId="{B877077F-CB2A-47DD-96B6-BA137F641F91}" destId="{B3A83444-8B33-4679-B588-5971A6113CDC}" srcOrd="2" destOrd="0" parTransId="{8C76E753-D535-47BA-98F4-FD5E7BCC4EAD}" sibTransId="{9124E562-B2C7-49EC-AB07-6C97E977556F}"/>
    <dgm:cxn modelId="{14BB8976-9ABC-4FC3-8DEE-5CAE611E2A85}" type="presOf" srcId="{8C76E753-D535-47BA-98F4-FD5E7BCC4EAD}" destId="{AA49EE07-D78F-4B20-BD2F-3CF6BAD9A68C}" srcOrd="0" destOrd="0" presId="urn:microsoft.com/office/officeart/2005/8/layout/orgChart1"/>
    <dgm:cxn modelId="{EC543529-241C-40ED-A5D0-49619468F15A}" type="presOf" srcId="{3E1FF708-D63C-4366-A956-BB488CD3D3DD}" destId="{A65ADEFB-1762-4086-A936-166FAC3F84DA}" srcOrd="0" destOrd="0" presId="urn:microsoft.com/office/officeart/2005/8/layout/orgChart1"/>
    <dgm:cxn modelId="{FEC91917-55B1-42DC-9555-107F4A39E757}" type="presOf" srcId="{B3A83444-8B33-4679-B588-5971A6113CDC}" destId="{8AC75C6D-EBB1-40EF-BD93-0A76CEB56B61}" srcOrd="0" destOrd="0" presId="urn:microsoft.com/office/officeart/2005/8/layout/orgChart1"/>
    <dgm:cxn modelId="{9616C58C-5140-43DB-B6F7-5983AAD55970}" type="presOf" srcId="{29683D97-61F5-4D5F-BB2E-307A672B27DB}" destId="{137E672C-6C76-44EE-9A68-7D5506F9B49C}" srcOrd="0" destOrd="0" presId="urn:microsoft.com/office/officeart/2005/8/layout/orgChart1"/>
    <dgm:cxn modelId="{8D1533B2-E408-4EEC-9843-DECAE6283EAF}" srcId="{29683D97-61F5-4D5F-BB2E-307A672B27DB}" destId="{B877077F-CB2A-47DD-96B6-BA137F641F91}" srcOrd="0" destOrd="0" parTransId="{58E95D3F-47C6-49C5-98B7-F8BE9DDB8BED}" sibTransId="{BA455659-7E09-45F9-B1B0-A6810B4E4411}"/>
    <dgm:cxn modelId="{5251C56A-7A79-4C65-8DB3-A91403E8BA38}" type="presOf" srcId="{3E1FF708-D63C-4366-A956-BB488CD3D3DD}" destId="{D0FF5E1C-4E4B-4D75-B125-BB6AA7EE7122}" srcOrd="1" destOrd="0" presId="urn:microsoft.com/office/officeart/2005/8/layout/orgChart1"/>
    <dgm:cxn modelId="{BAA0DC6B-20B6-4B96-92F1-FACE9CE30FF2}" type="presOf" srcId="{EFF0EF02-41C6-4F9F-BBBC-C8004AF94289}" destId="{C681E2E8-8B74-4A49-BA65-0E8AAB2C6759}" srcOrd="0" destOrd="0" presId="urn:microsoft.com/office/officeart/2005/8/layout/orgChart1"/>
    <dgm:cxn modelId="{A8D924CB-4C7B-4F70-8F67-5C138E2CEFA8}" type="presOf" srcId="{B3A83444-8B33-4679-B588-5971A6113CDC}" destId="{B9772B08-231C-4217-A67F-D02138F5B649}" srcOrd="1" destOrd="0" presId="urn:microsoft.com/office/officeart/2005/8/layout/orgChart1"/>
    <dgm:cxn modelId="{CE258F78-D279-4D52-ADCA-0058A5CFB968}" type="presOf" srcId="{B877077F-CB2A-47DD-96B6-BA137F641F91}" destId="{7E22424C-FB8D-4B3A-8E23-CD7EBA668035}" srcOrd="1" destOrd="0" presId="urn:microsoft.com/office/officeart/2005/8/layout/orgChart1"/>
    <dgm:cxn modelId="{3B66D660-6069-452A-A989-019A6E146431}" type="presOf" srcId="{B877077F-CB2A-47DD-96B6-BA137F641F91}" destId="{1AEE96A8-1F1E-4083-BDAE-C996210428C5}" srcOrd="0" destOrd="0" presId="urn:microsoft.com/office/officeart/2005/8/layout/orgChart1"/>
    <dgm:cxn modelId="{B0E2746A-BF39-466B-88B0-2B03E7603A18}" type="presOf" srcId="{AD251FF1-D768-4492-9FBE-64E45785D9E1}" destId="{11431E4F-974E-4780-889E-200C14E5973C}" srcOrd="0" destOrd="0" presId="urn:microsoft.com/office/officeart/2005/8/layout/orgChart1"/>
    <dgm:cxn modelId="{89E27389-06C2-4EF3-A8DA-228A4122DEE7}" srcId="{B877077F-CB2A-47DD-96B6-BA137F641F91}" destId="{3E1FF708-D63C-4366-A956-BB488CD3D3DD}" srcOrd="0" destOrd="0" parTransId="{AD251FF1-D768-4492-9FBE-64E45785D9E1}" sibTransId="{FCE6FF94-67B4-43F7-BBE5-37AE6BDFAF2C}"/>
    <dgm:cxn modelId="{73A475EF-02B1-46D1-8147-37927EEBD4DF}" type="presOf" srcId="{EFF0EF02-41C6-4F9F-BBBC-C8004AF94289}" destId="{6772712A-74B9-4FB1-9DD4-DFA9A6B4ECEC}" srcOrd="1" destOrd="0" presId="urn:microsoft.com/office/officeart/2005/8/layout/orgChart1"/>
    <dgm:cxn modelId="{C25FD0F8-CC59-4297-B936-624557284B9D}" srcId="{B877077F-CB2A-47DD-96B6-BA137F641F91}" destId="{EFF0EF02-41C6-4F9F-BBBC-C8004AF94289}" srcOrd="1" destOrd="0" parTransId="{617343D1-46F9-4420-8D53-DBE4B34ADC0D}" sibTransId="{26A664BC-5F4E-462C-B721-B80AC862DD01}"/>
    <dgm:cxn modelId="{34B91BD9-46EC-4EE4-BB91-249843C852EA}" type="presOf" srcId="{617343D1-46F9-4420-8D53-DBE4B34ADC0D}" destId="{A633E24F-53E5-4DB1-97DA-70E6BC2EC599}" srcOrd="0" destOrd="0" presId="urn:microsoft.com/office/officeart/2005/8/layout/orgChart1"/>
    <dgm:cxn modelId="{9A6BBE44-5897-476A-93A1-632C076B9CB9}" type="presParOf" srcId="{137E672C-6C76-44EE-9A68-7D5506F9B49C}" destId="{5819853D-E74D-40D6-85EF-797B45D7D40D}" srcOrd="0" destOrd="0" presId="urn:microsoft.com/office/officeart/2005/8/layout/orgChart1"/>
    <dgm:cxn modelId="{85E48A38-D12D-4767-8155-0A16BAD4E61C}" type="presParOf" srcId="{5819853D-E74D-40D6-85EF-797B45D7D40D}" destId="{C5461B2B-8C6E-414E-A01D-DF988671FDE1}" srcOrd="0" destOrd="0" presId="urn:microsoft.com/office/officeart/2005/8/layout/orgChart1"/>
    <dgm:cxn modelId="{D85B5AD7-1464-40F9-99CB-BB43F5CF058C}" type="presParOf" srcId="{C5461B2B-8C6E-414E-A01D-DF988671FDE1}" destId="{1AEE96A8-1F1E-4083-BDAE-C996210428C5}" srcOrd="0" destOrd="0" presId="urn:microsoft.com/office/officeart/2005/8/layout/orgChart1"/>
    <dgm:cxn modelId="{BA1A6E3E-F24C-4A66-B6D3-9CF68B2B4203}" type="presParOf" srcId="{C5461B2B-8C6E-414E-A01D-DF988671FDE1}" destId="{7E22424C-FB8D-4B3A-8E23-CD7EBA668035}" srcOrd="1" destOrd="0" presId="urn:microsoft.com/office/officeart/2005/8/layout/orgChart1"/>
    <dgm:cxn modelId="{9193FBDB-D804-4AD2-92F5-B0AA98B3BAF5}" type="presParOf" srcId="{5819853D-E74D-40D6-85EF-797B45D7D40D}" destId="{655C2405-75A5-4EEE-879E-1D6B78D61C60}" srcOrd="1" destOrd="0" presId="urn:microsoft.com/office/officeart/2005/8/layout/orgChart1"/>
    <dgm:cxn modelId="{7DB72251-DD8A-4F62-A82E-B24F6DA90303}" type="presParOf" srcId="{655C2405-75A5-4EEE-879E-1D6B78D61C60}" destId="{11431E4F-974E-4780-889E-200C14E5973C}" srcOrd="0" destOrd="0" presId="urn:microsoft.com/office/officeart/2005/8/layout/orgChart1"/>
    <dgm:cxn modelId="{857FD640-9A2C-4FA5-B2FF-C5C470D5E214}" type="presParOf" srcId="{655C2405-75A5-4EEE-879E-1D6B78D61C60}" destId="{3265973C-BE6B-4980-864F-4CCCF725D783}" srcOrd="1" destOrd="0" presId="urn:microsoft.com/office/officeart/2005/8/layout/orgChart1"/>
    <dgm:cxn modelId="{A3BDF4AA-F55F-4758-B9AE-27A194AF60DF}" type="presParOf" srcId="{3265973C-BE6B-4980-864F-4CCCF725D783}" destId="{0AE5E3AD-CEA0-49DE-A592-98D9A8E55A04}" srcOrd="0" destOrd="0" presId="urn:microsoft.com/office/officeart/2005/8/layout/orgChart1"/>
    <dgm:cxn modelId="{CAA756C8-1689-40D9-AFE3-0B24A09C658D}" type="presParOf" srcId="{0AE5E3AD-CEA0-49DE-A592-98D9A8E55A04}" destId="{A65ADEFB-1762-4086-A936-166FAC3F84DA}" srcOrd="0" destOrd="0" presId="urn:microsoft.com/office/officeart/2005/8/layout/orgChart1"/>
    <dgm:cxn modelId="{E1832525-22BA-4447-9C10-FD91879E3797}" type="presParOf" srcId="{0AE5E3AD-CEA0-49DE-A592-98D9A8E55A04}" destId="{D0FF5E1C-4E4B-4D75-B125-BB6AA7EE7122}" srcOrd="1" destOrd="0" presId="urn:microsoft.com/office/officeart/2005/8/layout/orgChart1"/>
    <dgm:cxn modelId="{087B4CD7-170B-4E91-A264-CEDE0EA9F6B3}" type="presParOf" srcId="{3265973C-BE6B-4980-864F-4CCCF725D783}" destId="{179E6519-17F7-4B96-8D37-C3B0367BE9A0}" srcOrd="1" destOrd="0" presId="urn:microsoft.com/office/officeart/2005/8/layout/orgChart1"/>
    <dgm:cxn modelId="{45517BEF-611B-4521-9776-8334CDC881B4}" type="presParOf" srcId="{3265973C-BE6B-4980-864F-4CCCF725D783}" destId="{07BFADFE-7C86-4056-B93A-C4360293E6C5}" srcOrd="2" destOrd="0" presId="urn:microsoft.com/office/officeart/2005/8/layout/orgChart1"/>
    <dgm:cxn modelId="{5AC34D30-FE84-4FCD-8CB6-ABC4A4C19692}" type="presParOf" srcId="{655C2405-75A5-4EEE-879E-1D6B78D61C60}" destId="{A633E24F-53E5-4DB1-97DA-70E6BC2EC599}" srcOrd="2" destOrd="0" presId="urn:microsoft.com/office/officeart/2005/8/layout/orgChart1"/>
    <dgm:cxn modelId="{96084162-D030-4E8A-B43C-D04F19B6181E}" type="presParOf" srcId="{655C2405-75A5-4EEE-879E-1D6B78D61C60}" destId="{F1C19534-68F1-49A7-A9FA-2760FEA581FB}" srcOrd="3" destOrd="0" presId="urn:microsoft.com/office/officeart/2005/8/layout/orgChart1"/>
    <dgm:cxn modelId="{607DB605-E5C0-432A-BCF3-7808F067C150}" type="presParOf" srcId="{F1C19534-68F1-49A7-A9FA-2760FEA581FB}" destId="{9501DE57-B220-485A-8AFD-95E05EF7E8BB}" srcOrd="0" destOrd="0" presId="urn:microsoft.com/office/officeart/2005/8/layout/orgChart1"/>
    <dgm:cxn modelId="{8403E4C8-F661-4733-9353-4A70FB930FA6}" type="presParOf" srcId="{9501DE57-B220-485A-8AFD-95E05EF7E8BB}" destId="{C681E2E8-8B74-4A49-BA65-0E8AAB2C6759}" srcOrd="0" destOrd="0" presId="urn:microsoft.com/office/officeart/2005/8/layout/orgChart1"/>
    <dgm:cxn modelId="{033ED3CD-8EE9-4B25-BE4C-BE9F0E298657}" type="presParOf" srcId="{9501DE57-B220-485A-8AFD-95E05EF7E8BB}" destId="{6772712A-74B9-4FB1-9DD4-DFA9A6B4ECEC}" srcOrd="1" destOrd="0" presId="urn:microsoft.com/office/officeart/2005/8/layout/orgChart1"/>
    <dgm:cxn modelId="{456E8FFB-1023-4E81-AFEA-ABF56F9B9090}" type="presParOf" srcId="{F1C19534-68F1-49A7-A9FA-2760FEA581FB}" destId="{E70F2BFA-C70E-4472-BA84-CE10D3EF0AFC}" srcOrd="1" destOrd="0" presId="urn:microsoft.com/office/officeart/2005/8/layout/orgChart1"/>
    <dgm:cxn modelId="{AF07A645-8254-4CAD-9457-145135C936CD}" type="presParOf" srcId="{F1C19534-68F1-49A7-A9FA-2760FEA581FB}" destId="{B3F888EB-D48F-400F-B87B-B9D5CA141BCC}" srcOrd="2" destOrd="0" presId="urn:microsoft.com/office/officeart/2005/8/layout/orgChart1"/>
    <dgm:cxn modelId="{E6BB4F89-8088-4CD7-B9E4-826B62E021A5}" type="presParOf" srcId="{655C2405-75A5-4EEE-879E-1D6B78D61C60}" destId="{AA49EE07-D78F-4B20-BD2F-3CF6BAD9A68C}" srcOrd="4" destOrd="0" presId="urn:microsoft.com/office/officeart/2005/8/layout/orgChart1"/>
    <dgm:cxn modelId="{1C412B3F-A6A2-449E-A728-537E3FE7D579}" type="presParOf" srcId="{655C2405-75A5-4EEE-879E-1D6B78D61C60}" destId="{F034A2E4-0D5C-45BC-9489-9BA0CDCFA9F2}" srcOrd="5" destOrd="0" presId="urn:microsoft.com/office/officeart/2005/8/layout/orgChart1"/>
    <dgm:cxn modelId="{2CC90355-0548-497B-814F-E7D6EAA9D611}" type="presParOf" srcId="{F034A2E4-0D5C-45BC-9489-9BA0CDCFA9F2}" destId="{4930ABAD-2495-44EC-AF29-FB67C5AD8975}" srcOrd="0" destOrd="0" presId="urn:microsoft.com/office/officeart/2005/8/layout/orgChart1"/>
    <dgm:cxn modelId="{714C5935-CFC3-41EF-BEE2-43BAF3108C13}" type="presParOf" srcId="{4930ABAD-2495-44EC-AF29-FB67C5AD8975}" destId="{8AC75C6D-EBB1-40EF-BD93-0A76CEB56B61}" srcOrd="0" destOrd="0" presId="urn:microsoft.com/office/officeart/2005/8/layout/orgChart1"/>
    <dgm:cxn modelId="{73ECB3CD-E474-4C7B-8F51-339AAB061B66}" type="presParOf" srcId="{4930ABAD-2495-44EC-AF29-FB67C5AD8975}" destId="{B9772B08-231C-4217-A67F-D02138F5B649}" srcOrd="1" destOrd="0" presId="urn:microsoft.com/office/officeart/2005/8/layout/orgChart1"/>
    <dgm:cxn modelId="{AA429C05-6648-4FB0-B428-3E722F37F79E}" type="presParOf" srcId="{F034A2E4-0D5C-45BC-9489-9BA0CDCFA9F2}" destId="{6FF3F5DF-083C-4D1E-AA85-7712C86E8958}" srcOrd="1" destOrd="0" presId="urn:microsoft.com/office/officeart/2005/8/layout/orgChart1"/>
    <dgm:cxn modelId="{19F6FA11-177B-4AF8-9D67-50C0D7A0B515}" type="presParOf" srcId="{F034A2E4-0D5C-45BC-9489-9BA0CDCFA9F2}" destId="{9A2BC0B1-4172-40AD-9956-6426BAD4B386}" srcOrd="2" destOrd="0" presId="urn:microsoft.com/office/officeart/2005/8/layout/orgChart1"/>
    <dgm:cxn modelId="{E3B63CC7-DF16-46F6-8481-7F5D9FEF2E67}" type="presParOf" srcId="{5819853D-E74D-40D6-85EF-797B45D7D40D}" destId="{1F16D92B-E2CE-415D-9FE8-0364B55350F3}" srcOrd="2" destOrd="0" presId="urn:microsoft.com/office/officeart/2005/8/layout/orgChart1"/>
  </dgm:cxnLst>
  <dgm:bg/>
  <dgm:whole>
    <a:ln>
      <a:solidFill>
        <a:schemeClr val="accent1">
          <a:lumMod val="20000"/>
          <a:lumOff val="80000"/>
        </a:schemeClr>
      </a:solidFill>
    </a:ln>
  </dgm:whole>
</dgm:dataModel>
</file>

<file path=ppt/diagrams/data2.xml><?xml version="1.0" encoding="utf-8"?>
<dgm:dataModel xmlns:dgm="http://schemas.openxmlformats.org/drawingml/2006/diagram" xmlns:a="http://schemas.openxmlformats.org/drawingml/2006/main">
  <dgm:ptLst>
    <dgm:pt modelId="{10EB82E3-B994-4901-86C2-3B0FB3587083}" type="doc">
      <dgm:prSet loTypeId="urn:microsoft.com/office/officeart/2005/8/layout/hierarchy2" loCatId="hierarchy" qsTypeId="urn:microsoft.com/office/officeart/2005/8/quickstyle/simple2" qsCatId="simple" csTypeId="urn:microsoft.com/office/officeart/2005/8/colors/accent1_1" csCatId="accent1" phldr="1"/>
      <dgm:spPr/>
      <dgm:t>
        <a:bodyPr/>
        <a:lstStyle/>
        <a:p>
          <a:endParaRPr lang="ru-RU"/>
        </a:p>
      </dgm:t>
    </dgm:pt>
    <dgm:pt modelId="{ECBF7BB8-C0FA-4705-BA3A-AAD950939089}">
      <dgm:prSet phldrT="[Текст]" custT="1"/>
      <dgm:spPr/>
      <dgm:t>
        <a:bodyPr/>
        <a:lstStyle/>
        <a:p>
          <a:pPr algn="ctr"/>
          <a:r>
            <a:rPr lang="ru-RU" sz="2400" b="1" i="0" dirty="0" smtClean="0">
              <a:latin typeface="Arial" pitchFamily="34" charset="0"/>
              <a:cs typeface="Arial" pitchFamily="34" charset="0"/>
            </a:rPr>
            <a:t>ранний </a:t>
          </a:r>
          <a:r>
            <a:rPr lang="ru-RU" sz="2400" b="1" i="0" dirty="0" err="1" smtClean="0">
              <a:latin typeface="Arial" pitchFamily="34" charset="0"/>
              <a:cs typeface="Arial" pitchFamily="34" charset="0"/>
            </a:rPr>
            <a:t>неонатальный</a:t>
          </a:r>
          <a:r>
            <a:rPr lang="ru-RU" sz="2400" b="1" i="0" dirty="0" smtClean="0">
              <a:latin typeface="Arial" pitchFamily="34" charset="0"/>
              <a:cs typeface="Arial" pitchFamily="34" charset="0"/>
            </a:rPr>
            <a:t> период</a:t>
          </a:r>
        </a:p>
        <a:p>
          <a:pPr algn="ctr"/>
          <a:r>
            <a:rPr lang="ru-RU" sz="2000" b="0" i="0" dirty="0" smtClean="0">
              <a:latin typeface="Arial" pitchFamily="34" charset="0"/>
              <a:cs typeface="Arial" pitchFamily="34" charset="0"/>
            </a:rPr>
            <a:t>с момента рождения до 6 дней 23 ч и 59 мин жизни</a:t>
          </a:r>
          <a:endParaRPr lang="ru-RU" sz="2000" dirty="0">
            <a:latin typeface="Arial" pitchFamily="34" charset="0"/>
            <a:cs typeface="Arial" pitchFamily="34" charset="0"/>
          </a:endParaRPr>
        </a:p>
      </dgm:t>
    </dgm:pt>
    <dgm:pt modelId="{473738EC-A097-4B36-8F93-0168CF973835}" type="parTrans" cxnId="{BB50DE73-5A95-4D0A-90DB-11AC6F7D6909}">
      <dgm:prSet/>
      <dgm:spPr/>
      <dgm:t>
        <a:bodyPr/>
        <a:lstStyle/>
        <a:p>
          <a:endParaRPr lang="ru-RU"/>
        </a:p>
      </dgm:t>
    </dgm:pt>
    <dgm:pt modelId="{729D4E9C-AEC2-47D8-8708-73D60AC852C3}" type="sibTrans" cxnId="{BB50DE73-5A95-4D0A-90DB-11AC6F7D6909}">
      <dgm:prSet/>
      <dgm:spPr/>
      <dgm:t>
        <a:bodyPr/>
        <a:lstStyle/>
        <a:p>
          <a:endParaRPr lang="ru-RU"/>
        </a:p>
      </dgm:t>
    </dgm:pt>
    <dgm:pt modelId="{086E821D-B358-4638-8F35-70AA73D3209D}">
      <dgm:prSet phldrT="[Текст]" custT="1"/>
      <dgm:spPr/>
      <dgm:t>
        <a:bodyPr/>
        <a:lstStyle/>
        <a:p>
          <a:r>
            <a:rPr lang="ru-RU" sz="2400" b="1" i="0" dirty="0" smtClean="0">
              <a:latin typeface="Arial" pitchFamily="34" charset="0"/>
              <a:cs typeface="Arial" pitchFamily="34" charset="0"/>
            </a:rPr>
            <a:t>поздний </a:t>
          </a:r>
          <a:r>
            <a:rPr lang="ru-RU" sz="2400" b="1" i="0" dirty="0" err="1" smtClean="0">
              <a:latin typeface="Arial" pitchFamily="34" charset="0"/>
              <a:cs typeface="Arial" pitchFamily="34" charset="0"/>
            </a:rPr>
            <a:t>неонатальный</a:t>
          </a:r>
          <a:r>
            <a:rPr lang="ru-RU" sz="2400" b="1" i="0" dirty="0" smtClean="0">
              <a:latin typeface="Arial" pitchFamily="34" charset="0"/>
              <a:cs typeface="Arial" pitchFamily="34" charset="0"/>
            </a:rPr>
            <a:t> период </a:t>
          </a:r>
        </a:p>
        <a:p>
          <a:r>
            <a:rPr lang="ru-RU" sz="2200" b="0" i="0" dirty="0" smtClean="0">
              <a:latin typeface="Arial" pitchFamily="34" charset="0"/>
              <a:cs typeface="Arial" pitchFamily="34" charset="0"/>
            </a:rPr>
            <a:t>7 дней — 27 дней 23 ч 59 мин</a:t>
          </a:r>
          <a:endParaRPr lang="ru-RU" sz="2200" dirty="0">
            <a:latin typeface="Arial" pitchFamily="34" charset="0"/>
            <a:cs typeface="Arial" pitchFamily="34" charset="0"/>
          </a:endParaRPr>
        </a:p>
      </dgm:t>
    </dgm:pt>
    <dgm:pt modelId="{4442B863-7AF6-42DF-A3AC-C9DE75E43716}" type="parTrans" cxnId="{7DD09419-4782-48DF-8E87-20F9182CD1EF}">
      <dgm:prSet/>
      <dgm:spPr/>
      <dgm:t>
        <a:bodyPr/>
        <a:lstStyle/>
        <a:p>
          <a:endParaRPr lang="ru-RU"/>
        </a:p>
      </dgm:t>
    </dgm:pt>
    <dgm:pt modelId="{33F68333-185D-4C14-965E-069D400C1CDD}" type="sibTrans" cxnId="{7DD09419-4782-48DF-8E87-20F9182CD1EF}">
      <dgm:prSet/>
      <dgm:spPr/>
      <dgm:t>
        <a:bodyPr/>
        <a:lstStyle/>
        <a:p>
          <a:endParaRPr lang="ru-RU"/>
        </a:p>
      </dgm:t>
    </dgm:pt>
    <dgm:pt modelId="{CC8A9423-D051-4AF6-B36B-D30A550D1956}">
      <dgm:prSet custT="1"/>
      <dgm:spPr/>
      <dgm:t>
        <a:bodyPr/>
        <a:lstStyle/>
        <a:p>
          <a:r>
            <a:rPr lang="ru-RU" sz="2400" b="1" i="0" dirty="0" smtClean="0">
              <a:latin typeface="Arial" pitchFamily="34" charset="0"/>
              <a:cs typeface="Arial" pitchFamily="34" charset="0"/>
            </a:rPr>
            <a:t>начинается от момента рождения и заканчивается через 28 полных дней после рождения</a:t>
          </a:r>
          <a:endParaRPr lang="ru-RU" sz="2400" b="1" dirty="0">
            <a:latin typeface="Arial" pitchFamily="34" charset="0"/>
            <a:cs typeface="Arial" pitchFamily="34" charset="0"/>
          </a:endParaRPr>
        </a:p>
      </dgm:t>
    </dgm:pt>
    <dgm:pt modelId="{250C9603-AC3C-447D-B95C-E8F7C78C0C6A}" type="parTrans" cxnId="{CBF747E8-531D-4147-88F1-E80629A6ABBB}">
      <dgm:prSet/>
      <dgm:spPr/>
      <dgm:t>
        <a:bodyPr/>
        <a:lstStyle/>
        <a:p>
          <a:endParaRPr lang="ru-RU"/>
        </a:p>
      </dgm:t>
    </dgm:pt>
    <dgm:pt modelId="{07BFEB3F-6402-4743-93D3-5B9F288B10E4}" type="sibTrans" cxnId="{CBF747E8-531D-4147-88F1-E80629A6ABBB}">
      <dgm:prSet/>
      <dgm:spPr/>
      <dgm:t>
        <a:bodyPr/>
        <a:lstStyle/>
        <a:p>
          <a:endParaRPr lang="ru-RU"/>
        </a:p>
      </dgm:t>
    </dgm:pt>
    <dgm:pt modelId="{40749439-8CD3-413E-BF1C-58B03ED4890A}">
      <dgm:prSet phldrT="[Текст]" custT="1"/>
      <dgm:spPr>
        <a:solidFill>
          <a:schemeClr val="accent1">
            <a:lumMod val="20000"/>
            <a:lumOff val="80000"/>
          </a:schemeClr>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3600" dirty="0" smtClean="0">
            <a:latin typeface="Arial" pitchFamily="34" charset="0"/>
            <a:cs typeface="Arial"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ru-RU" sz="3600" b="1" dirty="0" err="1" smtClean="0">
              <a:latin typeface="Arial" pitchFamily="34" charset="0"/>
              <a:cs typeface="Arial" pitchFamily="34" charset="0"/>
            </a:rPr>
            <a:t>Неонатальный</a:t>
          </a:r>
          <a:endParaRPr lang="ru-RU" sz="3600" b="1" dirty="0" smtClean="0">
            <a:latin typeface="Arial" pitchFamily="34" charset="0"/>
            <a:cs typeface="Arial"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ru-RU" sz="3600" b="1" dirty="0" smtClean="0">
              <a:latin typeface="Arial" pitchFamily="34" charset="0"/>
              <a:cs typeface="Arial" pitchFamily="34" charset="0"/>
            </a:rPr>
            <a:t> период</a:t>
          </a:r>
        </a:p>
        <a:p>
          <a:pPr marL="0" marR="0" indent="0" algn="ctr" defTabSz="914400" eaLnBrk="1" fontAlgn="auto" latinLnBrk="0" hangingPunct="1">
            <a:lnSpc>
              <a:spcPct val="100000"/>
            </a:lnSpc>
            <a:spcBef>
              <a:spcPts val="0"/>
            </a:spcBef>
            <a:spcAft>
              <a:spcPts val="0"/>
            </a:spcAft>
            <a:buClrTx/>
            <a:buSzTx/>
            <a:buFontTx/>
            <a:buNone/>
            <a:tabLst/>
            <a:defRPr/>
          </a:pPr>
          <a:endParaRPr lang="ru-RU" sz="2300" dirty="0" smtClean="0">
            <a:latin typeface="Arial" pitchFamily="34" charset="0"/>
            <a:cs typeface="Arial" pitchFamily="34" charset="0"/>
          </a:endParaRPr>
        </a:p>
        <a:p>
          <a:pPr defTabSz="2889250">
            <a:lnSpc>
              <a:spcPct val="90000"/>
            </a:lnSpc>
            <a:spcBef>
              <a:spcPct val="0"/>
            </a:spcBef>
            <a:spcAft>
              <a:spcPct val="35000"/>
            </a:spcAft>
          </a:pPr>
          <a:endParaRPr lang="ru-RU" sz="2300" dirty="0"/>
        </a:p>
      </dgm:t>
    </dgm:pt>
    <dgm:pt modelId="{EBEA8105-4DEE-49CB-9B9E-16EE5AD6DF19}" type="sibTrans" cxnId="{FF9653E8-8486-4AA9-B35E-64463F8EBE29}">
      <dgm:prSet/>
      <dgm:spPr/>
      <dgm:t>
        <a:bodyPr/>
        <a:lstStyle/>
        <a:p>
          <a:endParaRPr lang="ru-RU"/>
        </a:p>
      </dgm:t>
    </dgm:pt>
    <dgm:pt modelId="{09B7CFA9-8F3B-4693-AC70-8744ADB496DE}" type="parTrans" cxnId="{FF9653E8-8486-4AA9-B35E-64463F8EBE29}">
      <dgm:prSet/>
      <dgm:spPr/>
      <dgm:t>
        <a:bodyPr/>
        <a:lstStyle/>
        <a:p>
          <a:endParaRPr lang="ru-RU"/>
        </a:p>
      </dgm:t>
    </dgm:pt>
    <dgm:pt modelId="{A3BE6C09-907D-45DA-A132-9503523ABC92}" type="pres">
      <dgm:prSet presAssocID="{10EB82E3-B994-4901-86C2-3B0FB3587083}" presName="diagram" presStyleCnt="0">
        <dgm:presLayoutVars>
          <dgm:chPref val="1"/>
          <dgm:dir/>
          <dgm:animOne val="branch"/>
          <dgm:animLvl val="lvl"/>
          <dgm:resizeHandles val="exact"/>
        </dgm:presLayoutVars>
      </dgm:prSet>
      <dgm:spPr/>
      <dgm:t>
        <a:bodyPr/>
        <a:lstStyle/>
        <a:p>
          <a:endParaRPr lang="ru-RU"/>
        </a:p>
      </dgm:t>
    </dgm:pt>
    <dgm:pt modelId="{5D8E6CDD-7A3C-4799-9A76-42CC65FA6B76}" type="pres">
      <dgm:prSet presAssocID="{40749439-8CD3-413E-BF1C-58B03ED4890A}" presName="root1" presStyleCnt="0"/>
      <dgm:spPr/>
    </dgm:pt>
    <dgm:pt modelId="{43D1373F-1E41-4C44-A835-AD29D6868994}" type="pres">
      <dgm:prSet presAssocID="{40749439-8CD3-413E-BF1C-58B03ED4890A}" presName="LevelOneTextNode" presStyleLbl="node0" presStyleIdx="0" presStyleCnt="2" custScaleX="115540" custLinFactNeighborX="1989" custLinFactNeighborY="-4302">
        <dgm:presLayoutVars>
          <dgm:chPref val="3"/>
        </dgm:presLayoutVars>
      </dgm:prSet>
      <dgm:spPr/>
      <dgm:t>
        <a:bodyPr/>
        <a:lstStyle/>
        <a:p>
          <a:endParaRPr lang="ru-RU"/>
        </a:p>
      </dgm:t>
    </dgm:pt>
    <dgm:pt modelId="{B0DCF594-DDA2-48D4-895A-A35ADACE57D4}" type="pres">
      <dgm:prSet presAssocID="{40749439-8CD3-413E-BF1C-58B03ED4890A}" presName="level2hierChild" presStyleCnt="0"/>
      <dgm:spPr/>
    </dgm:pt>
    <dgm:pt modelId="{C177EB8A-B76B-4BA3-806E-195A57526E8C}" type="pres">
      <dgm:prSet presAssocID="{473738EC-A097-4B36-8F93-0168CF973835}" presName="conn2-1" presStyleLbl="parChTrans1D2" presStyleIdx="0" presStyleCnt="2"/>
      <dgm:spPr/>
      <dgm:t>
        <a:bodyPr/>
        <a:lstStyle/>
        <a:p>
          <a:endParaRPr lang="ru-RU"/>
        </a:p>
      </dgm:t>
    </dgm:pt>
    <dgm:pt modelId="{3925C068-0E01-4448-BC07-A575BC57F0BD}" type="pres">
      <dgm:prSet presAssocID="{473738EC-A097-4B36-8F93-0168CF973835}" presName="connTx" presStyleLbl="parChTrans1D2" presStyleIdx="0" presStyleCnt="2"/>
      <dgm:spPr/>
      <dgm:t>
        <a:bodyPr/>
        <a:lstStyle/>
        <a:p>
          <a:endParaRPr lang="ru-RU"/>
        </a:p>
      </dgm:t>
    </dgm:pt>
    <dgm:pt modelId="{299E6F29-85C9-4F3C-8869-AE10C2A033C5}" type="pres">
      <dgm:prSet presAssocID="{ECBF7BB8-C0FA-4705-BA3A-AAD950939089}" presName="root2" presStyleCnt="0"/>
      <dgm:spPr/>
    </dgm:pt>
    <dgm:pt modelId="{DD866D17-60D6-4090-83AC-9349814B6501}" type="pres">
      <dgm:prSet presAssocID="{ECBF7BB8-C0FA-4705-BA3A-AAD950939089}" presName="LevelTwoTextNode" presStyleLbl="node2" presStyleIdx="0" presStyleCnt="2">
        <dgm:presLayoutVars>
          <dgm:chPref val="3"/>
        </dgm:presLayoutVars>
      </dgm:prSet>
      <dgm:spPr/>
      <dgm:t>
        <a:bodyPr/>
        <a:lstStyle/>
        <a:p>
          <a:endParaRPr lang="ru-RU"/>
        </a:p>
      </dgm:t>
    </dgm:pt>
    <dgm:pt modelId="{73896F05-8A12-468D-A823-8690AA1B0118}" type="pres">
      <dgm:prSet presAssocID="{ECBF7BB8-C0FA-4705-BA3A-AAD950939089}" presName="level3hierChild" presStyleCnt="0"/>
      <dgm:spPr/>
    </dgm:pt>
    <dgm:pt modelId="{BA87BC17-7077-400B-B51A-3A68A0883AF0}" type="pres">
      <dgm:prSet presAssocID="{4442B863-7AF6-42DF-A3AC-C9DE75E43716}" presName="conn2-1" presStyleLbl="parChTrans1D2" presStyleIdx="1" presStyleCnt="2"/>
      <dgm:spPr/>
      <dgm:t>
        <a:bodyPr/>
        <a:lstStyle/>
        <a:p>
          <a:endParaRPr lang="ru-RU"/>
        </a:p>
      </dgm:t>
    </dgm:pt>
    <dgm:pt modelId="{03ED2D86-F8F0-4287-81EA-09B87795A2D8}" type="pres">
      <dgm:prSet presAssocID="{4442B863-7AF6-42DF-A3AC-C9DE75E43716}" presName="connTx" presStyleLbl="parChTrans1D2" presStyleIdx="1" presStyleCnt="2"/>
      <dgm:spPr/>
      <dgm:t>
        <a:bodyPr/>
        <a:lstStyle/>
        <a:p>
          <a:endParaRPr lang="ru-RU"/>
        </a:p>
      </dgm:t>
    </dgm:pt>
    <dgm:pt modelId="{3109926F-4780-4673-9575-47C476D70DEC}" type="pres">
      <dgm:prSet presAssocID="{086E821D-B358-4638-8F35-70AA73D3209D}" presName="root2" presStyleCnt="0"/>
      <dgm:spPr/>
    </dgm:pt>
    <dgm:pt modelId="{F3ABBAA0-65EB-437B-BB97-451D8DFD9F85}" type="pres">
      <dgm:prSet presAssocID="{086E821D-B358-4638-8F35-70AA73D3209D}" presName="LevelTwoTextNode" presStyleLbl="node2" presStyleIdx="1" presStyleCnt="2">
        <dgm:presLayoutVars>
          <dgm:chPref val="3"/>
        </dgm:presLayoutVars>
      </dgm:prSet>
      <dgm:spPr/>
      <dgm:t>
        <a:bodyPr/>
        <a:lstStyle/>
        <a:p>
          <a:endParaRPr lang="ru-RU"/>
        </a:p>
      </dgm:t>
    </dgm:pt>
    <dgm:pt modelId="{61958DBE-AD5B-4A2A-B17B-2ED867AD1C70}" type="pres">
      <dgm:prSet presAssocID="{086E821D-B358-4638-8F35-70AA73D3209D}" presName="level3hierChild" presStyleCnt="0"/>
      <dgm:spPr/>
    </dgm:pt>
    <dgm:pt modelId="{5A9FC289-DF7E-43E1-95EE-4353367607C8}" type="pres">
      <dgm:prSet presAssocID="{CC8A9423-D051-4AF6-B36B-D30A550D1956}" presName="root1" presStyleCnt="0"/>
      <dgm:spPr/>
    </dgm:pt>
    <dgm:pt modelId="{27436AD5-D268-4670-80B6-7EA3C2976E59}" type="pres">
      <dgm:prSet presAssocID="{CC8A9423-D051-4AF6-B36B-D30A550D1956}" presName="LevelOneTextNode" presStyleLbl="node0" presStyleIdx="1" presStyleCnt="2" custScaleX="115405" custScaleY="182019" custLinFactNeighborX="4288">
        <dgm:presLayoutVars>
          <dgm:chPref val="3"/>
        </dgm:presLayoutVars>
      </dgm:prSet>
      <dgm:spPr/>
      <dgm:t>
        <a:bodyPr/>
        <a:lstStyle/>
        <a:p>
          <a:endParaRPr lang="ru-RU"/>
        </a:p>
      </dgm:t>
    </dgm:pt>
    <dgm:pt modelId="{33E9D7C9-AD38-4C55-BB59-B1CE098F77B9}" type="pres">
      <dgm:prSet presAssocID="{CC8A9423-D051-4AF6-B36B-D30A550D1956}" presName="level2hierChild" presStyleCnt="0"/>
      <dgm:spPr/>
    </dgm:pt>
  </dgm:ptLst>
  <dgm:cxnLst>
    <dgm:cxn modelId="{BB50DE73-5A95-4D0A-90DB-11AC6F7D6909}" srcId="{40749439-8CD3-413E-BF1C-58B03ED4890A}" destId="{ECBF7BB8-C0FA-4705-BA3A-AAD950939089}" srcOrd="0" destOrd="0" parTransId="{473738EC-A097-4B36-8F93-0168CF973835}" sibTransId="{729D4E9C-AEC2-47D8-8708-73D60AC852C3}"/>
    <dgm:cxn modelId="{AE13818A-BC60-4039-9F0D-93C143EC4004}" type="presOf" srcId="{CC8A9423-D051-4AF6-B36B-D30A550D1956}" destId="{27436AD5-D268-4670-80B6-7EA3C2976E59}" srcOrd="0" destOrd="0" presId="urn:microsoft.com/office/officeart/2005/8/layout/hierarchy2"/>
    <dgm:cxn modelId="{173087D5-3C6B-489E-8F0F-17FE535B881E}" type="presOf" srcId="{473738EC-A097-4B36-8F93-0168CF973835}" destId="{3925C068-0E01-4448-BC07-A575BC57F0BD}" srcOrd="1" destOrd="0" presId="urn:microsoft.com/office/officeart/2005/8/layout/hierarchy2"/>
    <dgm:cxn modelId="{A01A4F2D-7478-4470-928C-41FF4D1EA4EB}" type="presOf" srcId="{10EB82E3-B994-4901-86C2-3B0FB3587083}" destId="{A3BE6C09-907D-45DA-A132-9503523ABC92}" srcOrd="0" destOrd="0" presId="urn:microsoft.com/office/officeart/2005/8/layout/hierarchy2"/>
    <dgm:cxn modelId="{FF9653E8-8486-4AA9-B35E-64463F8EBE29}" srcId="{10EB82E3-B994-4901-86C2-3B0FB3587083}" destId="{40749439-8CD3-413E-BF1C-58B03ED4890A}" srcOrd="0" destOrd="0" parTransId="{09B7CFA9-8F3B-4693-AC70-8744ADB496DE}" sibTransId="{EBEA8105-4DEE-49CB-9B9E-16EE5AD6DF19}"/>
    <dgm:cxn modelId="{99DCB38B-929A-4DAE-82D3-F82E7265B056}" type="presOf" srcId="{ECBF7BB8-C0FA-4705-BA3A-AAD950939089}" destId="{DD866D17-60D6-4090-83AC-9349814B6501}" srcOrd="0" destOrd="0" presId="urn:microsoft.com/office/officeart/2005/8/layout/hierarchy2"/>
    <dgm:cxn modelId="{78F947F7-7C57-43B0-A275-38B3096E70E8}" type="presOf" srcId="{473738EC-A097-4B36-8F93-0168CF973835}" destId="{C177EB8A-B76B-4BA3-806E-195A57526E8C}" srcOrd="0" destOrd="0" presId="urn:microsoft.com/office/officeart/2005/8/layout/hierarchy2"/>
    <dgm:cxn modelId="{8A8F5F6F-3192-4FFC-8BCE-FF9F872848C2}" type="presOf" srcId="{086E821D-B358-4638-8F35-70AA73D3209D}" destId="{F3ABBAA0-65EB-437B-BB97-451D8DFD9F85}" srcOrd="0" destOrd="0" presId="urn:microsoft.com/office/officeart/2005/8/layout/hierarchy2"/>
    <dgm:cxn modelId="{B1667E79-84B1-4305-A48B-EBFCEA642605}" type="presOf" srcId="{4442B863-7AF6-42DF-A3AC-C9DE75E43716}" destId="{BA87BC17-7077-400B-B51A-3A68A0883AF0}" srcOrd="0" destOrd="0" presId="urn:microsoft.com/office/officeart/2005/8/layout/hierarchy2"/>
    <dgm:cxn modelId="{99C23D21-A980-4EB4-9934-6DC3686EB12F}" type="presOf" srcId="{40749439-8CD3-413E-BF1C-58B03ED4890A}" destId="{43D1373F-1E41-4C44-A835-AD29D6868994}" srcOrd="0" destOrd="0" presId="urn:microsoft.com/office/officeart/2005/8/layout/hierarchy2"/>
    <dgm:cxn modelId="{CBF747E8-531D-4147-88F1-E80629A6ABBB}" srcId="{10EB82E3-B994-4901-86C2-3B0FB3587083}" destId="{CC8A9423-D051-4AF6-B36B-D30A550D1956}" srcOrd="1" destOrd="0" parTransId="{250C9603-AC3C-447D-B95C-E8F7C78C0C6A}" sibTransId="{07BFEB3F-6402-4743-93D3-5B9F288B10E4}"/>
    <dgm:cxn modelId="{762943B3-A40D-45CA-8ADC-1F2F3EFA01BF}" type="presOf" srcId="{4442B863-7AF6-42DF-A3AC-C9DE75E43716}" destId="{03ED2D86-F8F0-4287-81EA-09B87795A2D8}" srcOrd="1" destOrd="0" presId="urn:microsoft.com/office/officeart/2005/8/layout/hierarchy2"/>
    <dgm:cxn modelId="{7DD09419-4782-48DF-8E87-20F9182CD1EF}" srcId="{40749439-8CD3-413E-BF1C-58B03ED4890A}" destId="{086E821D-B358-4638-8F35-70AA73D3209D}" srcOrd="1" destOrd="0" parTransId="{4442B863-7AF6-42DF-A3AC-C9DE75E43716}" sibTransId="{33F68333-185D-4C14-965E-069D400C1CDD}"/>
    <dgm:cxn modelId="{5AFD4CC7-0D27-4FA1-AAE4-D9AAFBCDA784}" type="presParOf" srcId="{A3BE6C09-907D-45DA-A132-9503523ABC92}" destId="{5D8E6CDD-7A3C-4799-9A76-42CC65FA6B76}" srcOrd="0" destOrd="0" presId="urn:microsoft.com/office/officeart/2005/8/layout/hierarchy2"/>
    <dgm:cxn modelId="{EEBEA75D-A47D-4F26-A404-5CB097276B45}" type="presParOf" srcId="{5D8E6CDD-7A3C-4799-9A76-42CC65FA6B76}" destId="{43D1373F-1E41-4C44-A835-AD29D6868994}" srcOrd="0" destOrd="0" presId="urn:microsoft.com/office/officeart/2005/8/layout/hierarchy2"/>
    <dgm:cxn modelId="{AC6EE043-981B-4887-880B-B9449D064928}" type="presParOf" srcId="{5D8E6CDD-7A3C-4799-9A76-42CC65FA6B76}" destId="{B0DCF594-DDA2-48D4-895A-A35ADACE57D4}" srcOrd="1" destOrd="0" presId="urn:microsoft.com/office/officeart/2005/8/layout/hierarchy2"/>
    <dgm:cxn modelId="{2ECFEB9C-017D-42BE-9A88-02EAD4E599B4}" type="presParOf" srcId="{B0DCF594-DDA2-48D4-895A-A35ADACE57D4}" destId="{C177EB8A-B76B-4BA3-806E-195A57526E8C}" srcOrd="0" destOrd="0" presId="urn:microsoft.com/office/officeart/2005/8/layout/hierarchy2"/>
    <dgm:cxn modelId="{454B81DF-EC6C-4560-B9A9-57D206905750}" type="presParOf" srcId="{C177EB8A-B76B-4BA3-806E-195A57526E8C}" destId="{3925C068-0E01-4448-BC07-A575BC57F0BD}" srcOrd="0" destOrd="0" presId="urn:microsoft.com/office/officeart/2005/8/layout/hierarchy2"/>
    <dgm:cxn modelId="{93DEB608-2825-4A3C-B0B5-05F1AF0E84FC}" type="presParOf" srcId="{B0DCF594-DDA2-48D4-895A-A35ADACE57D4}" destId="{299E6F29-85C9-4F3C-8869-AE10C2A033C5}" srcOrd="1" destOrd="0" presId="urn:microsoft.com/office/officeart/2005/8/layout/hierarchy2"/>
    <dgm:cxn modelId="{39E2836A-8518-4E6F-A6C7-F8AC6C5692AF}" type="presParOf" srcId="{299E6F29-85C9-4F3C-8869-AE10C2A033C5}" destId="{DD866D17-60D6-4090-83AC-9349814B6501}" srcOrd="0" destOrd="0" presId="urn:microsoft.com/office/officeart/2005/8/layout/hierarchy2"/>
    <dgm:cxn modelId="{0E25DE3F-7EA7-4840-9105-BAC53EE39EF4}" type="presParOf" srcId="{299E6F29-85C9-4F3C-8869-AE10C2A033C5}" destId="{73896F05-8A12-468D-A823-8690AA1B0118}" srcOrd="1" destOrd="0" presId="urn:microsoft.com/office/officeart/2005/8/layout/hierarchy2"/>
    <dgm:cxn modelId="{61DA5382-D207-47C8-BCD5-CABA180FAD5A}" type="presParOf" srcId="{B0DCF594-DDA2-48D4-895A-A35ADACE57D4}" destId="{BA87BC17-7077-400B-B51A-3A68A0883AF0}" srcOrd="2" destOrd="0" presId="urn:microsoft.com/office/officeart/2005/8/layout/hierarchy2"/>
    <dgm:cxn modelId="{A4369C25-9899-44E6-85A3-0BDA532A5B4F}" type="presParOf" srcId="{BA87BC17-7077-400B-B51A-3A68A0883AF0}" destId="{03ED2D86-F8F0-4287-81EA-09B87795A2D8}" srcOrd="0" destOrd="0" presId="urn:microsoft.com/office/officeart/2005/8/layout/hierarchy2"/>
    <dgm:cxn modelId="{742AA00E-8503-4EA8-BF2F-692672DC20A3}" type="presParOf" srcId="{B0DCF594-DDA2-48D4-895A-A35ADACE57D4}" destId="{3109926F-4780-4673-9575-47C476D70DEC}" srcOrd="3" destOrd="0" presId="urn:microsoft.com/office/officeart/2005/8/layout/hierarchy2"/>
    <dgm:cxn modelId="{1FE123B5-51EF-44F6-B619-B32AAD7E7810}" type="presParOf" srcId="{3109926F-4780-4673-9575-47C476D70DEC}" destId="{F3ABBAA0-65EB-437B-BB97-451D8DFD9F85}" srcOrd="0" destOrd="0" presId="urn:microsoft.com/office/officeart/2005/8/layout/hierarchy2"/>
    <dgm:cxn modelId="{B9469A08-CDA2-4C62-925B-5C993BF2DF0D}" type="presParOf" srcId="{3109926F-4780-4673-9575-47C476D70DEC}" destId="{61958DBE-AD5B-4A2A-B17B-2ED867AD1C70}" srcOrd="1" destOrd="0" presId="urn:microsoft.com/office/officeart/2005/8/layout/hierarchy2"/>
    <dgm:cxn modelId="{FEC7462C-B4A0-44A5-839E-85595F51EDA2}" type="presParOf" srcId="{A3BE6C09-907D-45DA-A132-9503523ABC92}" destId="{5A9FC289-DF7E-43E1-95EE-4353367607C8}" srcOrd="1" destOrd="0" presId="urn:microsoft.com/office/officeart/2005/8/layout/hierarchy2"/>
    <dgm:cxn modelId="{CB20CC41-0E4C-4FC6-AA22-296775D9196F}" type="presParOf" srcId="{5A9FC289-DF7E-43E1-95EE-4353367607C8}" destId="{27436AD5-D268-4670-80B6-7EA3C2976E59}" srcOrd="0" destOrd="0" presId="urn:microsoft.com/office/officeart/2005/8/layout/hierarchy2"/>
    <dgm:cxn modelId="{0309E05E-B24B-4232-AEB3-5A9DA7E92A00}" type="presParOf" srcId="{5A9FC289-DF7E-43E1-95EE-4353367607C8}" destId="{33E9D7C9-AD38-4C55-BB59-B1CE098F77B9}"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E69D36-F51A-45A7-AB34-BD0268144586}" type="datetimeFigureOut">
              <a:rPr lang="ru-RU" smtClean="0"/>
              <a:pPr/>
              <a:t>13.09.2020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FB92A9-B6C9-4E93-AEE0-F2891F46630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С глубокой древности вплоть до прошлого века выхаживанием новорожденных занимались лишь повивальные бабки, акушерки. Однако, несмотря на помощь повивальных бабок, в древности приблизительно 10% детей, родившихся живыми, умирали в первый месяц жизни, а потому </a:t>
            </a:r>
            <a:r>
              <a:rPr lang="ru-RU" sz="1200" b="0" i="0" kern="1200" dirty="0" err="1" smtClean="0">
                <a:solidFill>
                  <a:schemeClr val="tx1"/>
                </a:solidFill>
                <a:latin typeface="+mn-lt"/>
                <a:ea typeface="+mn-ea"/>
                <a:cs typeface="+mn-cs"/>
              </a:rPr>
              <a:t>Суршута</a:t>
            </a:r>
            <a:r>
              <a:rPr lang="ru-RU" sz="1200" b="0" i="0" kern="1200" dirty="0" smtClean="0">
                <a:solidFill>
                  <a:schemeClr val="tx1"/>
                </a:solidFill>
                <a:latin typeface="+mn-lt"/>
                <a:ea typeface="+mn-ea"/>
                <a:cs typeface="+mn-cs"/>
              </a:rPr>
              <a:t> в </a:t>
            </a:r>
            <a:r>
              <a:rPr lang="ru-RU" sz="1200" b="0" i="0" kern="1200" dirty="0" err="1" smtClean="0">
                <a:solidFill>
                  <a:schemeClr val="tx1"/>
                </a:solidFill>
                <a:latin typeface="+mn-lt"/>
                <a:ea typeface="+mn-ea"/>
                <a:cs typeface="+mn-cs"/>
              </a:rPr>
              <a:t>Аюрведе</a:t>
            </a:r>
            <a:r>
              <a:rPr lang="ru-RU" sz="1200" b="0" i="0" kern="1200" dirty="0" smtClean="0">
                <a:solidFill>
                  <a:schemeClr val="tx1"/>
                </a:solidFill>
                <a:latin typeface="+mn-lt"/>
                <a:ea typeface="+mn-ea"/>
                <a:cs typeface="+mn-cs"/>
              </a:rPr>
              <a:t> рекомендовал давать ребенку имя лишь через 10 дней после рождения, а Аристотель в трактатах История животных — на 7-й день. Несмотря на общий прогресс медицины, отношение к детям в Древней Греции было таким же, как в Индии и Китае. Платон, Аристотель, Перикл оправдывали убийство слабых и уродливых детей, отказ от лечения хронических болезней и подбрасывание новорожденных. Перикл разрешал продажу в рабство незаконнорожденных детей. Христианство и другие великие религии провозгласили человеческую жизнь священной, и в 313 г. император Константин издал закон, запрещающий </a:t>
            </a:r>
            <a:r>
              <a:rPr lang="ru-RU" sz="1200" b="0" i="0" kern="1200" dirty="0" err="1" smtClean="0">
                <a:solidFill>
                  <a:schemeClr val="tx1"/>
                </a:solidFill>
                <a:latin typeface="+mn-lt"/>
                <a:ea typeface="+mn-ea"/>
                <a:cs typeface="+mn-cs"/>
              </a:rPr>
              <a:t>инфантицид</a:t>
            </a:r>
            <a:r>
              <a:rPr lang="ru-RU" sz="1200" b="0" i="0" kern="1200" dirty="0" smtClean="0">
                <a:solidFill>
                  <a:schemeClr val="tx1"/>
                </a:solidFill>
                <a:latin typeface="+mn-lt"/>
                <a:ea typeface="+mn-ea"/>
                <a:cs typeface="+mn-cs"/>
              </a:rPr>
              <a:t> (детоубийство). В православии даже есть покровитель новорожденных и младенцев — Святой </a:t>
            </a:r>
            <a:r>
              <a:rPr lang="ru-RU" sz="1200" b="0" i="0" kern="1200" dirty="0" err="1" smtClean="0">
                <a:solidFill>
                  <a:schemeClr val="tx1"/>
                </a:solidFill>
                <a:latin typeface="+mn-lt"/>
                <a:ea typeface="+mn-ea"/>
                <a:cs typeface="+mn-cs"/>
              </a:rPr>
              <a:t>Стилианос</a:t>
            </a:r>
            <a:r>
              <a:rPr lang="ru-RU" sz="1200" b="0" i="0" kern="1200" dirty="0" smtClean="0">
                <a:solidFill>
                  <a:schemeClr val="tx1"/>
                </a:solidFill>
                <a:latin typeface="+mn-lt"/>
                <a:ea typeface="+mn-ea"/>
                <a:cs typeface="+mn-cs"/>
              </a:rPr>
              <a:t>. Первый русский профессор-медик </a:t>
            </a:r>
            <a:r>
              <a:rPr lang="ru-RU" sz="1200" b="0" i="0" kern="1200" dirty="0" err="1" smtClean="0">
                <a:solidFill>
                  <a:schemeClr val="tx1"/>
                </a:solidFill>
                <a:latin typeface="+mn-lt"/>
                <a:ea typeface="+mn-ea"/>
                <a:cs typeface="+mn-cs"/>
              </a:rPr>
              <a:t>С.Г.Зыбелин</a:t>
            </a:r>
            <a:r>
              <a:rPr lang="ru-RU" sz="1200" b="0" i="0" kern="1200" dirty="0" smtClean="0">
                <a:solidFill>
                  <a:schemeClr val="tx1"/>
                </a:solidFill>
                <a:latin typeface="+mn-lt"/>
                <a:ea typeface="+mn-ea"/>
                <a:cs typeface="+mn-cs"/>
              </a:rPr>
              <a:t> в сочинении Слово о правильном воспитании с младенчества в рассуждении тела, служащее к размножению в обществе народа (Москва, 1775) пишет: Младенец иногда столько слаб родится, что он тихо или совсем не кричит, или дышит трудно, мало, редко, движение его едва приметно, тело пятнами или вовсе посинело, побагровело, почернело, то всякую помощь подать ему сперва легчайшими средствами... Итак, во-первых, надлежит прыскать на младенца теплою водою, искусно тереть его полотенцем или губкою, намоченную крепительного, несколько душистою водою; в рот пустить ему несколько капель вина белого или той же воды душистой и курить ладаном, потереть подошвы щеткою, также и на руках его качать полезно. Впрочем, лучший способ есть: в носу легонько махровым концом перышка как бы пощекотать. При сем находящуюся во рту прилипшую вокруг сих мест всякую мокроту стараться искусно очистить и вынуть. Если же сии способы не дают пользу или младенец без всякого движения и посинел, то при первом его усмотрении должно ему в рот дышать, зажав нос, или дышать в нос, сжавши рот, чтобы воздух пропустить в его легкие.</a:t>
            </a:r>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5</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kern="1200" dirty="0" smtClean="0">
                <a:solidFill>
                  <a:schemeClr val="tx1"/>
                </a:solidFill>
                <a:latin typeface="+mn-lt"/>
                <a:ea typeface="+mn-ea"/>
                <a:cs typeface="+mn-cs"/>
              </a:rPr>
              <a:t>Особое место в </a:t>
            </a:r>
            <a:r>
              <a:rPr lang="ru-RU" sz="1200" kern="1200" dirty="0" err="1" smtClean="0">
                <a:solidFill>
                  <a:schemeClr val="tx1"/>
                </a:solidFill>
                <a:latin typeface="+mn-lt"/>
                <a:ea typeface="+mn-ea"/>
                <a:cs typeface="+mn-cs"/>
              </a:rPr>
              <a:t>пренатальной</a:t>
            </a:r>
            <a:r>
              <a:rPr lang="ru-RU" sz="1200" kern="1200" dirty="0" smtClean="0">
                <a:solidFill>
                  <a:schemeClr val="tx1"/>
                </a:solidFill>
                <a:latin typeface="+mn-lt"/>
                <a:ea typeface="+mn-ea"/>
                <a:cs typeface="+mn-cs"/>
              </a:rPr>
              <a:t> диагностике занимает ультразвуковое исследование (УЗИ). Для своевременной диагностики врождённых пороков развития плода ультразвуковое обследование проводят в порядке скрининга не менее 3 раз в течение беременности, а по показаниям (анамнез или подозрение на порок развития плода) — через каждые 3-4 </a:t>
            </a:r>
            <a:r>
              <a:rPr lang="ru-RU" sz="1200" kern="1200" dirty="0" err="1" smtClean="0">
                <a:solidFill>
                  <a:schemeClr val="tx1"/>
                </a:solidFill>
                <a:latin typeface="+mn-lt"/>
                <a:ea typeface="+mn-ea"/>
                <a:cs typeface="+mn-cs"/>
              </a:rPr>
              <a:t>нед</a:t>
            </a:r>
            <a:r>
              <a:rPr lang="ru-RU" sz="1200" kern="1200" dirty="0" smtClean="0">
                <a:solidFill>
                  <a:schemeClr val="tx1"/>
                </a:solidFill>
                <a:latin typeface="+mn-lt"/>
                <a:ea typeface="+mn-ea"/>
                <a:cs typeface="+mn-cs"/>
              </a:rPr>
              <a:t>. Первый раз УЗИ проводят на 10-14-й неделе беременности. В эти сроки оценивают толщину воротникового</a:t>
            </a:r>
          </a:p>
          <a:p>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19</a:t>
            </a:r>
          </a:p>
          <a:p>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пространства и размер носовых косточек плода. Кроме того, можно обнаружить грубые дефекты развития. Толщина воротникового пространства 3 мм и более — важный маркёр хромосомной патологии у плода. Скрининг </a:t>
            </a:r>
            <a:r>
              <a:rPr lang="ru-RU" sz="1200" kern="1200" dirty="0" err="1" smtClean="0">
                <a:solidFill>
                  <a:schemeClr val="tx1"/>
                </a:solidFill>
                <a:latin typeface="+mn-lt"/>
                <a:ea typeface="+mn-ea"/>
                <a:cs typeface="+mn-cs"/>
              </a:rPr>
              <a:t>трисомии</a:t>
            </a:r>
            <a:r>
              <a:rPr lang="ru-RU" sz="1200" kern="1200" dirty="0" smtClean="0">
                <a:solidFill>
                  <a:schemeClr val="tx1"/>
                </a:solidFill>
                <a:latin typeface="+mn-lt"/>
                <a:ea typeface="+mn-ea"/>
                <a:cs typeface="+mn-cs"/>
              </a:rPr>
              <a:t> 21 (синдром Дауна) по толщине воротникового пространства с учётом возраста беременной женщины может выявить данную патологию; ложноположительные результаты составляют 5%.</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Второй раз УЗИ проводят на 20-24-й неделе. В этот срок эффективность выявления врождённых пороков развития разной природы достигает 80-85%. Кроме того, при проведении УЗИ оценивают наличие </a:t>
            </a:r>
            <a:r>
              <a:rPr lang="ru-RU" sz="1200" kern="1200" dirty="0" err="1" smtClean="0">
                <a:solidFill>
                  <a:schemeClr val="tx1"/>
                </a:solidFill>
                <a:latin typeface="+mn-lt"/>
                <a:ea typeface="+mn-ea"/>
                <a:cs typeface="+mn-cs"/>
              </a:rPr>
              <a:t>эхогенных</a:t>
            </a:r>
            <a:r>
              <a:rPr lang="ru-RU" sz="1200" kern="1200" dirty="0" smtClean="0">
                <a:solidFill>
                  <a:schemeClr val="tx1"/>
                </a:solidFill>
                <a:latin typeface="+mn-lt"/>
                <a:ea typeface="+mn-ea"/>
                <a:cs typeface="+mn-cs"/>
              </a:rPr>
              <a:t> маркёров </a:t>
            </a:r>
            <a:r>
              <a:rPr lang="ru-RU" sz="1200" kern="1200" dirty="0" err="1" smtClean="0">
                <a:solidFill>
                  <a:schemeClr val="tx1"/>
                </a:solidFill>
                <a:latin typeface="+mn-lt"/>
                <a:ea typeface="+mn-ea"/>
                <a:cs typeface="+mn-cs"/>
              </a:rPr>
              <a:t>хро-мосомных</a:t>
            </a:r>
            <a:r>
              <a:rPr lang="ru-RU" sz="1200" kern="1200" dirty="0" smtClean="0">
                <a:solidFill>
                  <a:schemeClr val="tx1"/>
                </a:solidFill>
                <a:latin typeface="+mn-lt"/>
                <a:ea typeface="+mn-ea"/>
                <a:cs typeface="+mn-cs"/>
              </a:rPr>
              <a:t> болезней, к которым во II триместре относят маловодие и многоводие, водянку плода, ЗВУР, кистозные </a:t>
            </a:r>
            <a:r>
              <a:rPr lang="ru-RU" sz="1200" kern="1200" dirty="0" err="1" smtClean="0">
                <a:solidFill>
                  <a:schemeClr val="tx1"/>
                </a:solidFill>
                <a:latin typeface="+mn-lt"/>
                <a:ea typeface="+mn-ea"/>
                <a:cs typeface="+mn-cs"/>
              </a:rPr>
              <a:t>гигромы</a:t>
            </a:r>
            <a:r>
              <a:rPr lang="ru-RU" sz="1200" kern="1200" dirty="0" smtClean="0">
                <a:solidFill>
                  <a:schemeClr val="tx1"/>
                </a:solidFill>
                <a:latin typeface="+mn-lt"/>
                <a:ea typeface="+mn-ea"/>
                <a:cs typeface="+mn-cs"/>
              </a:rPr>
              <a:t> шеи, </a:t>
            </a:r>
            <a:r>
              <a:rPr lang="ru-RU" sz="1200" kern="1200" dirty="0" err="1" smtClean="0">
                <a:solidFill>
                  <a:schemeClr val="tx1"/>
                </a:solidFill>
                <a:latin typeface="+mn-lt"/>
                <a:ea typeface="+mn-ea"/>
                <a:cs typeface="+mn-cs"/>
              </a:rPr>
              <a:t>вентрикуломегалию</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гиперэхогенный</a:t>
            </a:r>
            <a:r>
              <a:rPr lang="ru-RU" sz="1200" kern="1200" dirty="0" smtClean="0">
                <a:solidFill>
                  <a:schemeClr val="tx1"/>
                </a:solidFill>
                <a:latin typeface="+mn-lt"/>
                <a:ea typeface="+mn-ea"/>
                <a:cs typeface="+mn-cs"/>
              </a:rPr>
              <a:t> кишечник, утолщение шейной складки, </a:t>
            </a:r>
            <a:r>
              <a:rPr lang="ru-RU" sz="1200" kern="1200" dirty="0" err="1" smtClean="0">
                <a:solidFill>
                  <a:schemeClr val="tx1"/>
                </a:solidFill>
                <a:latin typeface="+mn-lt"/>
                <a:ea typeface="+mn-ea"/>
                <a:cs typeface="+mn-cs"/>
              </a:rPr>
              <a:t>фетоплацентарную</a:t>
            </a:r>
            <a:r>
              <a:rPr lang="ru-RU" sz="1200" kern="1200" dirty="0" smtClean="0">
                <a:solidFill>
                  <a:schemeClr val="tx1"/>
                </a:solidFill>
                <a:latin typeface="+mn-lt"/>
                <a:ea typeface="+mn-ea"/>
                <a:cs typeface="+mn-cs"/>
              </a:rPr>
              <a:t> недостаточность, наличие необычного количества сосудов в пуповине и др. При одной артерии в пуповине хромосомные аномалии выявляют в 5-20% случаев, пороки развития — в 14-57%, гипотрофию плода — в 2-32%. Перинатальные потери составляют 20-28%. Выявление </a:t>
            </a:r>
            <a:r>
              <a:rPr lang="ru-RU" sz="1200" kern="1200" dirty="0" err="1" smtClean="0">
                <a:solidFill>
                  <a:schemeClr val="tx1"/>
                </a:solidFill>
                <a:latin typeface="+mn-lt"/>
                <a:ea typeface="+mn-ea"/>
                <a:cs typeface="+mn-cs"/>
              </a:rPr>
              <a:t>гиперэхогенного</a:t>
            </a:r>
            <a:r>
              <a:rPr lang="ru-RU" sz="1200" kern="1200" dirty="0" smtClean="0">
                <a:solidFill>
                  <a:schemeClr val="tx1"/>
                </a:solidFill>
                <a:latin typeface="+mn-lt"/>
                <a:ea typeface="+mn-ea"/>
                <a:cs typeface="+mn-cs"/>
              </a:rPr>
              <a:t> кишечника часто сопутствует хромосомной патологии (10-67% случаев синдрома Дауна, Эдвардса, Тернера, 1-13% случаев </a:t>
            </a:r>
            <a:r>
              <a:rPr lang="ru-RU" sz="1200" kern="1200" dirty="0" err="1" smtClean="0">
                <a:solidFill>
                  <a:schemeClr val="tx1"/>
                </a:solidFill>
                <a:latin typeface="+mn-lt"/>
                <a:ea typeface="+mn-ea"/>
                <a:cs typeface="+mn-cs"/>
              </a:rPr>
              <a:t>муковисцидоза</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Третий раз УЗИ проводят на 32-34-й неделе с целью обнаружения поздних проявлений врождённых пороков развития и функциональной оценки состояния плода. На этом этапе принимают решение о тактике предстоящего </a:t>
            </a:r>
            <a:r>
              <a:rPr lang="ru-RU" sz="1200" kern="1200" dirty="0" err="1" smtClean="0">
                <a:solidFill>
                  <a:schemeClr val="tx1"/>
                </a:solidFill>
                <a:latin typeface="+mn-lt"/>
                <a:ea typeface="+mn-ea"/>
                <a:cs typeface="+mn-cs"/>
              </a:rPr>
              <a:t>родоразрешения</a:t>
            </a:r>
            <a:r>
              <a:rPr lang="ru-RU" sz="1200" kern="1200" dirty="0" smtClean="0">
                <a:solidFill>
                  <a:schemeClr val="tx1"/>
                </a:solidFill>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35</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kern="1200" dirty="0" smtClean="0">
                <a:solidFill>
                  <a:schemeClr val="tx1"/>
                </a:solidFill>
                <a:latin typeface="+mn-lt"/>
                <a:ea typeface="+mn-ea"/>
                <a:cs typeface="+mn-cs"/>
              </a:rPr>
              <a:t>Свободная </a:t>
            </a:r>
            <a:r>
              <a:rPr lang="ru-RU" sz="1200" kern="1200" dirty="0" err="1" smtClean="0">
                <a:solidFill>
                  <a:schemeClr val="tx1"/>
                </a:solidFill>
                <a:latin typeface="+mn-lt"/>
                <a:ea typeface="+mn-ea"/>
                <a:cs typeface="+mn-cs"/>
              </a:rPr>
              <a:t>β-субъединица </a:t>
            </a:r>
            <a:r>
              <a:rPr lang="ru-RU" sz="1200" kern="1200" dirty="0" smtClean="0">
                <a:solidFill>
                  <a:schemeClr val="tx1"/>
                </a:solidFill>
                <a:latin typeface="+mn-lt"/>
                <a:ea typeface="+mn-ea"/>
                <a:cs typeface="+mn-cs"/>
              </a:rPr>
              <a:t>ХГЧ — часть молекулы ХГЧ, состоящей из субъединиц </a:t>
            </a:r>
            <a:r>
              <a:rPr lang="ru-RU" sz="1200" kern="1200" dirty="0" err="1" smtClean="0">
                <a:solidFill>
                  <a:schemeClr val="tx1"/>
                </a:solidFill>
                <a:latin typeface="+mn-lt"/>
                <a:ea typeface="+mn-ea"/>
                <a:cs typeface="+mn-cs"/>
              </a:rPr>
              <a:t>β </a:t>
            </a:r>
            <a:r>
              <a:rPr lang="ru-RU" sz="1200" kern="1200" dirty="0" smtClean="0">
                <a:solidFill>
                  <a:schemeClr val="tx1"/>
                </a:solidFill>
                <a:latin typeface="+mn-lt"/>
                <a:ea typeface="+mn-ea"/>
                <a:cs typeface="+mn-cs"/>
              </a:rPr>
              <a:t>и </a:t>
            </a:r>
            <a:r>
              <a:rPr lang="ru-RU" sz="1200" kern="1200" dirty="0" err="1" smtClean="0">
                <a:solidFill>
                  <a:schemeClr val="tx1"/>
                </a:solidFill>
                <a:latin typeface="+mn-lt"/>
                <a:ea typeface="+mn-ea"/>
                <a:cs typeface="+mn-cs"/>
              </a:rPr>
              <a:t>α</a:t>
            </a:r>
            <a:r>
              <a:rPr lang="ru-RU" sz="1200" kern="1200" dirty="0" smtClean="0">
                <a:solidFill>
                  <a:schemeClr val="tx1"/>
                </a:solidFill>
                <a:latin typeface="+mn-lt"/>
                <a:ea typeface="+mn-ea"/>
                <a:cs typeface="+mn-cs"/>
              </a:rPr>
              <a:t>. Начиная с 6-8-го дня после зачатия в крови беременной женщины можно обнаружить как </a:t>
            </a:r>
            <a:r>
              <a:rPr lang="ru-RU" sz="1200" kern="1200" dirty="0" err="1" smtClean="0">
                <a:solidFill>
                  <a:schemeClr val="tx1"/>
                </a:solidFill>
                <a:latin typeface="+mn-lt"/>
                <a:ea typeface="+mn-ea"/>
                <a:cs typeface="+mn-cs"/>
              </a:rPr>
              <a:t>интактные</a:t>
            </a:r>
            <a:r>
              <a:rPr lang="ru-RU" sz="1200" kern="1200" dirty="0" smtClean="0">
                <a:solidFill>
                  <a:schemeClr val="tx1"/>
                </a:solidFill>
                <a:latin typeface="+mn-lt"/>
                <a:ea typeface="+mn-ea"/>
                <a:cs typeface="+mn-cs"/>
              </a:rPr>
              <a:t> молекулы ХГЧ, так и свободные субъединицы. Показано, что при ряде хромосомных нарушений (синдром Дауна) концентрация свободной </a:t>
            </a:r>
            <a:r>
              <a:rPr lang="ru-RU" sz="1200" kern="1200" dirty="0" err="1" smtClean="0">
                <a:solidFill>
                  <a:schemeClr val="tx1"/>
                </a:solidFill>
                <a:latin typeface="+mn-lt"/>
                <a:ea typeface="+mn-ea"/>
                <a:cs typeface="+mn-cs"/>
              </a:rPr>
              <a:t>β-субъединицы </a:t>
            </a:r>
            <a:r>
              <a:rPr lang="ru-RU" sz="1200" kern="1200" dirty="0" smtClean="0">
                <a:solidFill>
                  <a:schemeClr val="tx1"/>
                </a:solidFill>
                <a:latin typeface="+mn-lt"/>
                <a:ea typeface="+mn-ea"/>
                <a:cs typeface="+mn-cs"/>
              </a:rPr>
              <a:t>ХГЧ в сыворотке крови матери существенно повышена в I и II триместре.</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РАРР-А секретирует ткань </a:t>
            </a:r>
            <a:r>
              <a:rPr lang="ru-RU" sz="1200" kern="1200" dirty="0" err="1" smtClean="0">
                <a:solidFill>
                  <a:schemeClr val="tx1"/>
                </a:solidFill>
                <a:latin typeface="+mn-lt"/>
                <a:ea typeface="+mn-ea"/>
                <a:cs typeface="+mn-cs"/>
              </a:rPr>
              <a:t>трофобласта</a:t>
            </a:r>
            <a:r>
              <a:rPr lang="ru-RU" sz="1200" kern="1200" dirty="0" smtClean="0">
                <a:solidFill>
                  <a:schemeClr val="tx1"/>
                </a:solidFill>
                <a:latin typeface="+mn-lt"/>
                <a:ea typeface="+mn-ea"/>
                <a:cs typeface="+mn-cs"/>
              </a:rPr>
              <a:t> в форме </a:t>
            </a:r>
            <a:r>
              <a:rPr lang="ru-RU" sz="1200" kern="1200" dirty="0" err="1" smtClean="0">
                <a:solidFill>
                  <a:schemeClr val="tx1"/>
                </a:solidFill>
                <a:latin typeface="+mn-lt"/>
                <a:ea typeface="+mn-ea"/>
                <a:cs typeface="+mn-cs"/>
              </a:rPr>
              <a:t>тетрагетеромера</a:t>
            </a:r>
            <a:r>
              <a:rPr lang="ru-RU" sz="1200" kern="1200" dirty="0" smtClean="0">
                <a:solidFill>
                  <a:schemeClr val="tx1"/>
                </a:solidFill>
                <a:latin typeface="+mn-lt"/>
                <a:ea typeface="+mn-ea"/>
                <a:cs typeface="+mn-cs"/>
              </a:rPr>
              <a:t> (две субъединицы РАРР-А и две молекулы основного эозинофильного белка). При </a:t>
            </a:r>
            <a:r>
              <a:rPr lang="ru-RU" sz="1200" kern="1200" dirty="0" err="1" smtClean="0">
                <a:solidFill>
                  <a:schemeClr val="tx1"/>
                </a:solidFill>
                <a:latin typeface="+mn-lt"/>
                <a:ea typeface="+mn-ea"/>
                <a:cs typeface="+mn-cs"/>
              </a:rPr>
              <a:t>неосложненной</a:t>
            </a:r>
            <a:r>
              <a:rPr lang="ru-RU" sz="1200" kern="1200" dirty="0" smtClean="0">
                <a:solidFill>
                  <a:schemeClr val="tx1"/>
                </a:solidFill>
                <a:latin typeface="+mn-lt"/>
                <a:ea typeface="+mn-ea"/>
                <a:cs typeface="+mn-cs"/>
              </a:rPr>
              <a:t> беременности содержание плацентарного РАРР-А в крови прогрессивно возрастает. При беременности плодом с синдромом Дауна в I триместре содержание РАРР-А в сыворотке крови достоверно снижено, однако нормализуется во II триместре.</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Биохимический скрининг на наличие синдрома Дауна в I триместре затруднён у пациентов, беременность которых наступила с помощью вспомогательных репродуктивных технологий. Развитие большого пула фолликулов, формирование множества жёлтых тел и достаточно частое наступление многоплодной беременности приводят к непредсказуемым изменениям продукции не только половых гормонов, но и основных плацентарных белков, включая ХГЧ и РАРР-А.</a:t>
            </a:r>
          </a:p>
          <a:p>
            <a:r>
              <a:rPr lang="ru-RU" sz="1200" kern="1200" dirty="0" smtClean="0">
                <a:solidFill>
                  <a:schemeClr val="tx1"/>
                </a:solidFill>
                <a:latin typeface="+mn-lt"/>
                <a:ea typeface="+mn-ea"/>
                <a:cs typeface="+mn-cs"/>
              </a:rPr>
              <a:t>АФП — эмбриональный белок, составляющий около 30% плазменных белков плода. Синтез АФП у плода начинается с 5-й недели беременности в желточном мешке, печени и желудочно-кишечном тракте (ЖКТ). В кровь беременной этот белок поступает непосредственно из амниотической жидкости. Содержание АФП в крови беременной нарастает с 10-й недели </a:t>
            </a:r>
            <a:r>
              <a:rPr lang="ru-RU" sz="1200" kern="1200" dirty="0" err="1" smtClean="0">
                <a:solidFill>
                  <a:schemeClr val="tx1"/>
                </a:solidFill>
                <a:latin typeface="+mn-lt"/>
                <a:ea typeface="+mn-ea"/>
                <a:cs typeface="+mn-cs"/>
              </a:rPr>
              <a:t>гестации</a:t>
            </a:r>
            <a:r>
              <a:rPr lang="ru-RU" sz="1200" kern="1200" dirty="0" smtClean="0">
                <a:solidFill>
                  <a:schemeClr val="tx1"/>
                </a:solidFill>
                <a:latin typeface="+mn-lt"/>
                <a:ea typeface="+mn-ea"/>
                <a:cs typeface="+mn-cs"/>
              </a:rPr>
              <a:t> до 32-34 </a:t>
            </a:r>
            <a:r>
              <a:rPr lang="ru-RU" sz="1200" kern="1200" dirty="0" err="1" smtClean="0">
                <a:solidFill>
                  <a:schemeClr val="tx1"/>
                </a:solidFill>
                <a:latin typeface="+mn-lt"/>
                <a:ea typeface="+mn-ea"/>
                <a:cs typeface="+mn-cs"/>
              </a:rPr>
              <a:t>нед</a:t>
            </a:r>
            <a:r>
              <a:rPr lang="ru-RU" sz="1200" kern="1200" dirty="0" smtClean="0">
                <a:solidFill>
                  <a:schemeClr val="tx1"/>
                </a:solidFill>
                <a:latin typeface="+mn-lt"/>
                <a:ea typeface="+mn-ea"/>
                <a:cs typeface="+mn-cs"/>
              </a:rPr>
              <a:t>, после чего концентрация снижается. Определение АФП используют в </a:t>
            </a:r>
            <a:r>
              <a:rPr lang="ru-RU" sz="1200" kern="1200" dirty="0" err="1" smtClean="0">
                <a:solidFill>
                  <a:schemeClr val="tx1"/>
                </a:solidFill>
                <a:latin typeface="+mn-lt"/>
                <a:ea typeface="+mn-ea"/>
                <a:cs typeface="+mn-cs"/>
              </a:rPr>
              <a:t>скринирующих</a:t>
            </a:r>
            <a:r>
              <a:rPr lang="ru-RU" sz="1200" kern="1200" dirty="0" smtClean="0">
                <a:solidFill>
                  <a:schemeClr val="tx1"/>
                </a:solidFill>
                <a:latin typeface="+mn-lt"/>
                <a:ea typeface="+mn-ea"/>
                <a:cs typeface="+mn-cs"/>
              </a:rPr>
              <a:t> программах в качестве маркёра грубых пороков развития нервной трубки, ЖКТ и почек плода, синдрома Дауна. В 80% случаев изменения АФП могут быть связаны с наличием акушерской патологии у матери.</a:t>
            </a:r>
          </a:p>
          <a:p>
            <a:r>
              <a:rPr lang="ru-RU" sz="1200" kern="1200" dirty="0" smtClean="0">
                <a:solidFill>
                  <a:schemeClr val="tx1"/>
                </a:solidFill>
                <a:latin typeface="+mn-lt"/>
                <a:ea typeface="+mn-ea"/>
                <a:cs typeface="+mn-cs"/>
              </a:rPr>
              <a:t> </a:t>
            </a:r>
          </a:p>
          <a:p>
            <a:r>
              <a:rPr lang="ru-RU" sz="1200" kern="1200" dirty="0" err="1" smtClean="0">
                <a:solidFill>
                  <a:schemeClr val="tx1"/>
                </a:solidFill>
                <a:latin typeface="+mn-lt"/>
                <a:ea typeface="+mn-ea"/>
                <a:cs typeface="+mn-cs"/>
              </a:rPr>
              <a:t>Эстриол</a:t>
            </a:r>
            <a:r>
              <a:rPr lang="ru-RU" sz="1200" kern="1200" dirty="0" smtClean="0">
                <a:solidFill>
                  <a:schemeClr val="tx1"/>
                </a:solidFill>
                <a:latin typeface="+mn-lt"/>
                <a:ea typeface="+mn-ea"/>
                <a:cs typeface="+mn-cs"/>
              </a:rPr>
              <a:t> — гормон, активно синтезируемый </a:t>
            </a:r>
            <a:r>
              <a:rPr lang="ru-RU" sz="1200" kern="1200" dirty="0" err="1" smtClean="0">
                <a:solidFill>
                  <a:schemeClr val="tx1"/>
                </a:solidFill>
                <a:latin typeface="+mn-lt"/>
                <a:ea typeface="+mn-ea"/>
                <a:cs typeface="+mn-cs"/>
              </a:rPr>
              <a:t>фетоплацентарным</a:t>
            </a:r>
            <a:r>
              <a:rPr lang="ru-RU" sz="1200" kern="1200" dirty="0" smtClean="0">
                <a:solidFill>
                  <a:schemeClr val="tx1"/>
                </a:solidFill>
                <a:latin typeface="+mn-lt"/>
                <a:ea typeface="+mn-ea"/>
                <a:cs typeface="+mn-cs"/>
              </a:rPr>
              <a:t> комплексом. Субстратом для синтеза </a:t>
            </a:r>
            <a:r>
              <a:rPr lang="ru-RU" sz="1200" kern="1200" dirty="0" err="1" smtClean="0">
                <a:solidFill>
                  <a:schemeClr val="tx1"/>
                </a:solidFill>
                <a:latin typeface="+mn-lt"/>
                <a:ea typeface="+mn-ea"/>
                <a:cs typeface="+mn-cs"/>
              </a:rPr>
              <a:t>эстриола</a:t>
            </a:r>
            <a:r>
              <a:rPr lang="ru-RU" sz="1200" kern="1200" dirty="0" smtClean="0">
                <a:solidFill>
                  <a:schemeClr val="tx1"/>
                </a:solidFill>
                <a:latin typeface="+mn-lt"/>
                <a:ea typeface="+mn-ea"/>
                <a:cs typeface="+mn-cs"/>
              </a:rPr>
              <a:t> служит </a:t>
            </a:r>
            <a:r>
              <a:rPr lang="ru-RU" sz="1200" kern="1200" dirty="0" err="1" smtClean="0">
                <a:solidFill>
                  <a:schemeClr val="tx1"/>
                </a:solidFill>
                <a:latin typeface="+mn-lt"/>
                <a:ea typeface="+mn-ea"/>
                <a:cs typeface="+mn-cs"/>
              </a:rPr>
              <a:t>дегидроэпиандростерон</a:t>
            </a:r>
            <a:r>
              <a:rPr lang="ru-RU" sz="1200" kern="1200" dirty="0" smtClean="0">
                <a:solidFill>
                  <a:schemeClr val="tx1"/>
                </a:solidFill>
                <a:latin typeface="+mn-lt"/>
                <a:ea typeface="+mn-ea"/>
                <a:cs typeface="+mn-cs"/>
              </a:rPr>
              <a:t>, вырабатываемый надпочечниками плода. </a:t>
            </a:r>
            <a:r>
              <a:rPr lang="ru-RU" sz="1200" kern="1200" dirty="0" err="1" smtClean="0">
                <a:solidFill>
                  <a:schemeClr val="tx1"/>
                </a:solidFill>
                <a:latin typeface="+mn-lt"/>
                <a:ea typeface="+mn-ea"/>
                <a:cs typeface="+mn-cs"/>
              </a:rPr>
              <a:t>Эстриол</a:t>
            </a:r>
            <a:r>
              <a:rPr lang="ru-RU" sz="1200" kern="1200" dirty="0" smtClean="0">
                <a:solidFill>
                  <a:schemeClr val="tx1"/>
                </a:solidFill>
                <a:latin typeface="+mn-lt"/>
                <a:ea typeface="+mn-ea"/>
                <a:cs typeface="+mn-cs"/>
              </a:rPr>
              <a:t> обладает слабой эстрогенной активностью, его биологическая роль заключается во взаимодействии со структурами матки. Как правило, содержание </a:t>
            </a:r>
            <a:r>
              <a:rPr lang="ru-RU" sz="1200" kern="1200" dirty="0" err="1" smtClean="0">
                <a:solidFill>
                  <a:schemeClr val="tx1"/>
                </a:solidFill>
                <a:latin typeface="+mn-lt"/>
                <a:ea typeface="+mn-ea"/>
                <a:cs typeface="+mn-cs"/>
              </a:rPr>
              <a:t>эстриола</a:t>
            </a:r>
            <a:r>
              <a:rPr lang="ru-RU" sz="1200" kern="1200" dirty="0" smtClean="0">
                <a:solidFill>
                  <a:schemeClr val="tx1"/>
                </a:solidFill>
                <a:latin typeface="+mn-lt"/>
                <a:ea typeface="+mn-ea"/>
                <a:cs typeface="+mn-cs"/>
              </a:rPr>
              <a:t> в крови матери </a:t>
            </a:r>
            <a:r>
              <a:rPr lang="ru-RU" sz="1200" kern="1200" dirty="0" err="1" smtClean="0">
                <a:solidFill>
                  <a:schemeClr val="tx1"/>
                </a:solidFill>
                <a:latin typeface="+mn-lt"/>
                <a:ea typeface="+mn-ea"/>
                <a:cs typeface="+mn-cs"/>
              </a:rPr>
              <a:t>коррелирует</a:t>
            </a:r>
            <a:r>
              <a:rPr lang="ru-RU" sz="1200" kern="1200" dirty="0" smtClean="0">
                <a:solidFill>
                  <a:schemeClr val="tx1"/>
                </a:solidFill>
                <a:latin typeface="+mn-lt"/>
                <a:ea typeface="+mn-ea"/>
                <a:cs typeface="+mn-cs"/>
              </a:rPr>
              <a:t> с активностью надпочечников плода</a:t>
            </a:r>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36</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pPr marL="365760" lvl="1" indent="-283464">
              <a:spcBef>
                <a:spcPts val="600"/>
              </a:spcBef>
              <a:buSzPct val="80000"/>
              <a:buFont typeface="Wingdings 2"/>
              <a:buChar char=""/>
            </a:pPr>
            <a:r>
              <a:rPr lang="ru-RU" dirty="0" smtClean="0">
                <a:latin typeface="Arial" pitchFamily="34" charset="0"/>
                <a:cs typeface="Arial" pitchFamily="34" charset="0"/>
              </a:rPr>
              <a:t>Как только устанавливается лёгочный кровоток, возрастает венозный возврат из лёгких, поднимается давление в левом предсердии. </a:t>
            </a:r>
          </a:p>
          <a:p>
            <a:pPr marL="365760" lvl="1" indent="-283464">
              <a:spcBef>
                <a:spcPts val="600"/>
              </a:spcBef>
              <a:buSzPct val="80000"/>
              <a:buFont typeface="Wingdings 2"/>
              <a:buChar char=""/>
            </a:pPr>
            <a:r>
              <a:rPr lang="ru-RU" dirty="0" smtClean="0">
                <a:latin typeface="Arial" pitchFamily="34" charset="0"/>
                <a:cs typeface="Arial" pitchFamily="34" charset="0"/>
              </a:rPr>
              <a:t>Когда начинается воздушное дыхание, артерии пуповины </a:t>
            </a:r>
            <a:r>
              <a:rPr lang="ru-RU" dirty="0" err="1" smtClean="0">
                <a:latin typeface="Arial" pitchFamily="34" charset="0"/>
                <a:cs typeface="Arial" pitchFamily="34" charset="0"/>
              </a:rPr>
              <a:t>спазмируются</a:t>
            </a:r>
            <a:r>
              <a:rPr lang="ru-RU" dirty="0" smtClean="0">
                <a:latin typeface="Arial" pitchFamily="34" charset="0"/>
                <a:cs typeface="Arial" pitchFamily="34" charset="0"/>
              </a:rPr>
              <a:t>.</a:t>
            </a:r>
          </a:p>
          <a:p>
            <a:pPr marL="365760" lvl="1" indent="-283464">
              <a:spcBef>
                <a:spcPts val="600"/>
              </a:spcBef>
              <a:buSzPct val="80000"/>
              <a:buFont typeface="Wingdings 2"/>
              <a:buChar char=""/>
            </a:pPr>
            <a:r>
              <a:rPr lang="ru-RU" dirty="0" smtClean="0">
                <a:latin typeface="Arial" pitchFamily="34" charset="0"/>
                <a:cs typeface="Arial" pitchFamily="34" charset="0"/>
              </a:rPr>
              <a:t> Плацентарный кровоток уменьшается или прекращается, снижается возврат крови в правое предсердие. </a:t>
            </a:r>
          </a:p>
          <a:p>
            <a:pPr marL="365760" lvl="1" indent="-283464">
              <a:spcBef>
                <a:spcPts val="600"/>
              </a:spcBef>
              <a:buSzPct val="80000"/>
              <a:buFont typeface="Wingdings 2"/>
              <a:buChar char=""/>
            </a:pPr>
            <a:r>
              <a:rPr lang="ru-RU" dirty="0" smtClean="0">
                <a:latin typeface="Arial" pitchFamily="34" charset="0"/>
                <a:cs typeface="Arial" pitchFamily="34" charset="0"/>
              </a:rPr>
              <a:t>Происходит снижение давления в правом предсердии при одновременном его повышении в левом, поэтому овальное окно закрывается. </a:t>
            </a:r>
          </a:p>
          <a:p>
            <a:pPr marL="365760" lvl="1" indent="-283464">
              <a:spcBef>
                <a:spcPts val="600"/>
              </a:spcBef>
              <a:buSzPct val="80000"/>
              <a:buFont typeface="Wingdings 2"/>
              <a:buChar char=""/>
            </a:pPr>
            <a:r>
              <a:rPr lang="ru-RU" dirty="0" smtClean="0">
                <a:latin typeface="Arial" pitchFamily="34" charset="0"/>
                <a:cs typeface="Arial" pitchFamily="34" charset="0"/>
              </a:rPr>
              <a:t>Вскоре после рождения сопротивление кровотоку в большом круге кровообращения становится выше, чем в лёгких направление кровотока через открытый артериальный проток (ОАП) меняется, создавая шунт крови слева направо. </a:t>
            </a:r>
          </a:p>
          <a:p>
            <a:pPr marL="365760" lvl="1" indent="-283464">
              <a:spcBef>
                <a:spcPts val="600"/>
              </a:spcBef>
              <a:buSzPct val="80000"/>
              <a:buFont typeface="Wingdings 2"/>
              <a:buChar char=""/>
            </a:pPr>
            <a:r>
              <a:rPr lang="ru-RU" dirty="0" smtClean="0">
                <a:latin typeface="Arial" pitchFamily="34" charset="0"/>
                <a:cs typeface="Arial" pitchFamily="34" charset="0"/>
              </a:rPr>
              <a:t>Такое состояние циркуляции называют </a:t>
            </a:r>
            <a:r>
              <a:rPr lang="ru-RU" b="1" dirty="0" smtClean="0">
                <a:latin typeface="Arial" pitchFamily="34" charset="0"/>
                <a:cs typeface="Arial" pitchFamily="34" charset="0"/>
              </a:rPr>
              <a:t>переходным кровообращением</a:t>
            </a:r>
            <a:r>
              <a:rPr lang="ru-RU" i="1" dirty="0" smtClean="0">
                <a:latin typeface="Arial" pitchFamily="34" charset="0"/>
                <a:cs typeface="Arial" pitchFamily="34" charset="0"/>
              </a:rPr>
              <a:t>.</a:t>
            </a:r>
            <a:r>
              <a:rPr lang="ru-RU" dirty="0" smtClean="0">
                <a:latin typeface="Arial" pitchFamily="34" charset="0"/>
                <a:cs typeface="Arial" pitchFamily="34" charset="0"/>
              </a:rPr>
              <a:t> Оно продолжается примерно сутки, затем артериальный проток закрывается. </a:t>
            </a:r>
          </a:p>
          <a:p>
            <a:pPr marL="365760" lvl="1" indent="-283464">
              <a:spcBef>
                <a:spcPts val="600"/>
              </a:spcBef>
              <a:buSzPct val="80000"/>
              <a:buFont typeface="Wingdings 2"/>
              <a:buChar char=""/>
            </a:pPr>
            <a:r>
              <a:rPr lang="ru-RU" dirty="0" smtClean="0">
                <a:latin typeface="Arial" pitchFamily="34" charset="0"/>
                <a:cs typeface="Arial" pitchFamily="34" charset="0"/>
              </a:rPr>
              <a:t>В течение этого периода возможно поступление крови как слева направо, так и наоборот. Наличием транзиторного кровообращения и возможностью право-левого шунта можно объяснить цианоз нижних конечностей у некоторых здоровых новорождённых в первые часы жизни</a:t>
            </a:r>
            <a:r>
              <a:rPr lang="ru-RU" dirty="0" smtClean="0"/>
              <a:t>.</a:t>
            </a:r>
            <a:endParaRPr lang="ru-RU" sz="3200" dirty="0" smtClean="0"/>
          </a:p>
          <a:p>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43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Транзиторная потеря первоначальной массы тела происходит у всех новорождённых в первые дни жизни и достигает максимальных значений к 3-4-му дню жизни. Максимальная убыль первоначальной массы тела у здоровых новорождённых обычно не превышает 6% (допустимы колебания в пределах 3-10%). Потеря массы тела более 10% у доношенного ребёнка свидетельствует о заболевании или о нарушении ухода за ним. У детей с низкой массой тела при рождении физиологическая убыль массы тела может достигать 14-15%. Убыль массы тела связана с отрицательным водным балансом, потерей воды через кожу, лёгкие и с мочой. Доказана зависимость от объёма получаемой пищи и жидкости.</a:t>
            </a:r>
          </a:p>
          <a:p>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75</a:t>
            </a:r>
          </a:p>
          <a:p>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Восстановление массы тела у здоровых доношенных новорождённых обычно происходит к 6-8-му дню жизни, у недоношенных — в течение 2-3 </a:t>
            </a:r>
            <a:r>
              <a:rPr lang="ru-RU" sz="1200" kern="1200" dirty="0" err="1" smtClean="0">
                <a:solidFill>
                  <a:schemeClr val="tx1"/>
                </a:solidFill>
                <a:latin typeface="+mn-lt"/>
                <a:ea typeface="+mn-ea"/>
                <a:cs typeface="+mn-cs"/>
              </a:rPr>
              <a:t>нед</a:t>
            </a:r>
            <a:r>
              <a:rPr lang="ru-RU" sz="1200" kern="1200" dirty="0" smtClean="0">
                <a:solidFill>
                  <a:schemeClr val="tx1"/>
                </a:solidFill>
                <a:latin typeface="+mn-lt"/>
                <a:ea typeface="+mn-ea"/>
                <a:cs typeface="+mn-cs"/>
              </a:rPr>
              <a:t>. Дети, родившиеся с большой массой тела, также медленнее восстанавливают первоначальную массу. Раннее прикладывание ребёнка к груди матери, грудное вскармливание «по требованию» — главные методы восстановления массы тела новорождённого.</a:t>
            </a:r>
          </a:p>
          <a:p>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44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Транзиторное нарушение теплового баланса возможно у новорождённых вследствие несовершенства процессов теплорегуляции, повышения или понижения температуры окружающей среды, неадекватной адаптации новорождённого. Особенность процесса теплорегуляции у новорождённых — высокая теплоотдача по отношению к теплопродукции. Организм ребёнка может увеличивать или уменьшать теплоотдачу при согревании или охлаждении за счёт изменения тонуса сосудов кожи, регуляции потоотделения, но эта способность у новорождённых ограничена. Возможность поддерживать суточные колебания температуры тела возникает только к концу </a:t>
            </a:r>
            <a:r>
              <a:rPr lang="ru-RU" sz="1200" kern="1200" dirty="0" err="1" smtClean="0">
                <a:solidFill>
                  <a:schemeClr val="tx1"/>
                </a:solidFill>
                <a:latin typeface="+mn-lt"/>
                <a:ea typeface="+mn-ea"/>
                <a:cs typeface="+mn-cs"/>
              </a:rPr>
              <a:t>неонатального</a:t>
            </a:r>
            <a:r>
              <a:rPr lang="ru-RU" sz="1200" kern="1200" dirty="0" smtClean="0">
                <a:solidFill>
                  <a:schemeClr val="tx1"/>
                </a:solidFill>
                <a:latin typeface="+mn-lt"/>
                <a:ea typeface="+mn-ea"/>
                <a:cs typeface="+mn-cs"/>
              </a:rPr>
              <a:t> периода.</a:t>
            </a:r>
          </a:p>
          <a:p>
            <a:r>
              <a:rPr lang="ru-RU" sz="1200" b="1" kern="1200" dirty="0" smtClean="0">
                <a:solidFill>
                  <a:schemeClr val="tx1"/>
                </a:solidFill>
                <a:latin typeface="+mn-lt"/>
                <a:ea typeface="+mn-ea"/>
                <a:cs typeface="+mn-cs"/>
              </a:rPr>
              <a:t>Транзиторная гипотермия </a:t>
            </a:r>
            <a:r>
              <a:rPr lang="ru-RU" sz="1200" kern="1200" dirty="0" smtClean="0">
                <a:solidFill>
                  <a:schemeClr val="tx1"/>
                </a:solidFill>
                <a:latin typeface="+mn-lt"/>
                <a:ea typeface="+mn-ea"/>
                <a:cs typeface="+mn-cs"/>
              </a:rPr>
              <a:t>возникает при рождении,</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когда ребёнок попадает в температурные условия</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окружающей среды, отличные от внутриутробных. В связи с этим очень важно создание для новорождённого комфортного теплового режима, особенно для недоношенных.</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Транзиторная гипертермия </a:t>
            </a:r>
            <a:r>
              <a:rPr lang="ru-RU" sz="1200" kern="1200" dirty="0" smtClean="0">
                <a:solidFill>
                  <a:schemeClr val="tx1"/>
                </a:solidFill>
                <a:latin typeface="+mn-lt"/>
                <a:ea typeface="+mn-ea"/>
                <a:cs typeface="+mn-cs"/>
              </a:rPr>
              <a:t>возникает обычно на</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3-5-й день жизни.</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Температура тела может подняться до</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38,5-39</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 Способствует этому обезвоживание тела ребёнка, нарушения режима, перегревание (температура воздуха в палате для здоровых доношенных новорождённых выше 24 °С). Терапевтическая тактика сводится к физическому охлаждению ребёнка, назначению дополнительного питья в виде 5% раствора глюкозы в объёме 50-100 мл.</a:t>
            </a:r>
          </a:p>
          <a:p>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45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Простая эритема </a:t>
            </a:r>
            <a:r>
              <a:rPr lang="ru-RU" sz="1200" kern="1200" dirty="0" smtClean="0">
                <a:solidFill>
                  <a:schemeClr val="tx1"/>
                </a:solidFill>
                <a:latin typeface="+mn-lt"/>
                <a:ea typeface="+mn-ea"/>
                <a:cs typeface="+mn-cs"/>
              </a:rPr>
              <a:t>или физиологический катар</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реактивная краснота кожи после удаления первородной смазки,</a:t>
            </a:r>
          </a:p>
          <a:p>
            <a:r>
              <a:rPr lang="ru-RU" sz="1200" kern="1200" dirty="0" smtClean="0">
                <a:solidFill>
                  <a:schemeClr val="tx1"/>
                </a:solidFill>
                <a:latin typeface="+mn-lt"/>
                <a:ea typeface="+mn-ea"/>
                <a:cs typeface="+mn-cs"/>
              </a:rPr>
              <a:t>первого купания. Эритема усиливается на 2-е сутки, исчезает к концу 1-й недели жизни (у недоношенных детей — через</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2-3 </a:t>
            </a:r>
            <a:r>
              <a:rPr lang="ru-RU" sz="1200" kern="1200" dirty="0" err="1" smtClean="0">
                <a:solidFill>
                  <a:schemeClr val="tx1"/>
                </a:solidFill>
                <a:latin typeface="+mn-lt"/>
                <a:ea typeface="+mn-ea"/>
                <a:cs typeface="+mn-cs"/>
              </a:rPr>
              <a:t>нед</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Физиологическое шелушение кожных покровов бывает крупнопластинчатым, метким или отрубевидным, возникает на 3-5-й день жизни у детей после простой эритемы. Обильное шелушение происходит у переношенных детей. Лечение не нужно, шелушение проходит самостоятельно.</a:t>
            </a:r>
          </a:p>
          <a:p>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46</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err="1" smtClean="0">
                <a:solidFill>
                  <a:schemeClr val="tx1"/>
                </a:solidFill>
                <a:latin typeface="+mn-lt"/>
                <a:ea typeface="+mn-ea"/>
                <a:cs typeface="+mn-cs"/>
              </a:rPr>
              <a:t>Токсигеская</a:t>
            </a:r>
            <a:r>
              <a:rPr lang="ru-RU" sz="1200" b="1" kern="1200" dirty="0" smtClean="0">
                <a:solidFill>
                  <a:schemeClr val="tx1"/>
                </a:solidFill>
                <a:latin typeface="+mn-lt"/>
                <a:ea typeface="+mn-ea"/>
                <a:cs typeface="+mn-cs"/>
              </a:rPr>
              <a:t> эритема </a:t>
            </a:r>
            <a:r>
              <a:rPr lang="ru-RU" sz="1200" kern="1200" dirty="0" smtClean="0">
                <a:solidFill>
                  <a:schemeClr val="tx1"/>
                </a:solidFill>
                <a:latin typeface="+mn-lt"/>
                <a:ea typeface="+mn-ea"/>
                <a:cs typeface="+mn-cs"/>
              </a:rPr>
              <a:t>возникает у многих новорождённых с</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1-3-го дня жизни.</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На коже возникают </a:t>
            </a:r>
            <a:r>
              <a:rPr lang="ru-RU" sz="1200" kern="1200" dirty="0" err="1" smtClean="0">
                <a:solidFill>
                  <a:schemeClr val="tx1"/>
                </a:solidFill>
                <a:latin typeface="+mn-lt"/>
                <a:ea typeface="+mn-ea"/>
                <a:cs typeface="+mn-cs"/>
              </a:rPr>
              <a:t>эритематозные</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пятна или </a:t>
            </a:r>
            <a:r>
              <a:rPr lang="ru-RU" sz="1200" kern="1200" dirty="0" err="1" smtClean="0">
                <a:solidFill>
                  <a:schemeClr val="tx1"/>
                </a:solidFill>
                <a:latin typeface="+mn-lt"/>
                <a:ea typeface="+mn-ea"/>
                <a:cs typeface="+mn-cs"/>
              </a:rPr>
              <a:t>везикулопустулёзные</a:t>
            </a:r>
            <a:r>
              <a:rPr lang="ru-RU" sz="1200" kern="1200" dirty="0" smtClean="0">
                <a:solidFill>
                  <a:schemeClr val="tx1"/>
                </a:solidFill>
                <a:latin typeface="+mn-lt"/>
                <a:ea typeface="+mn-ea"/>
                <a:cs typeface="+mn-cs"/>
              </a:rPr>
              <a:t> образования, папулы на фоне эритемы. Эти высыпания обычно локализованы на лице, туловище и конечностях; исчезают уже через неделю. Состояние детей не нарушено. Лечения не требуется.</a:t>
            </a:r>
          </a:p>
          <a:p>
            <a:r>
              <a:rPr lang="ru-RU" sz="1200" kern="1200" dirty="0" smtClean="0">
                <a:solidFill>
                  <a:schemeClr val="tx1"/>
                </a:solidFill>
                <a:latin typeface="+mn-lt"/>
                <a:ea typeface="+mn-ea"/>
                <a:cs typeface="+mn-cs"/>
              </a:rPr>
              <a:t> </a:t>
            </a:r>
            <a:r>
              <a:rPr lang="ru-RU" sz="1200" b="1" kern="1200" dirty="0" err="1" smtClean="0">
                <a:solidFill>
                  <a:schemeClr val="tx1"/>
                </a:solidFill>
                <a:latin typeface="+mn-lt"/>
                <a:ea typeface="+mn-ea"/>
                <a:cs typeface="+mn-cs"/>
              </a:rPr>
              <a:t>Токсигеская</a:t>
            </a:r>
            <a:r>
              <a:rPr lang="ru-RU" sz="1200" b="1" kern="1200" dirty="0" smtClean="0">
                <a:solidFill>
                  <a:schemeClr val="tx1"/>
                </a:solidFill>
                <a:latin typeface="+mn-lt"/>
                <a:ea typeface="+mn-ea"/>
                <a:cs typeface="+mn-cs"/>
              </a:rPr>
              <a:t> эритема </a:t>
            </a:r>
            <a:r>
              <a:rPr lang="ru-RU" sz="1200" kern="1200" dirty="0" smtClean="0">
                <a:solidFill>
                  <a:schemeClr val="tx1"/>
                </a:solidFill>
                <a:latin typeface="+mn-lt"/>
                <a:ea typeface="+mn-ea"/>
                <a:cs typeface="+mn-cs"/>
              </a:rPr>
              <a:t>возникает у многих новорождённых с</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1-3-го дня жизни.</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На коже возникают </a:t>
            </a:r>
            <a:r>
              <a:rPr lang="ru-RU" sz="1200" kern="1200" dirty="0" err="1" smtClean="0">
                <a:solidFill>
                  <a:schemeClr val="tx1"/>
                </a:solidFill>
                <a:latin typeface="+mn-lt"/>
                <a:ea typeface="+mn-ea"/>
                <a:cs typeface="+mn-cs"/>
              </a:rPr>
              <a:t>эритематозные</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пятна или </a:t>
            </a:r>
            <a:r>
              <a:rPr lang="ru-RU" sz="1200" kern="1200" dirty="0" err="1" smtClean="0">
                <a:solidFill>
                  <a:schemeClr val="tx1"/>
                </a:solidFill>
                <a:latin typeface="+mn-lt"/>
                <a:ea typeface="+mn-ea"/>
                <a:cs typeface="+mn-cs"/>
              </a:rPr>
              <a:t>везикулопустулёзные</a:t>
            </a:r>
            <a:r>
              <a:rPr lang="ru-RU" sz="1200" kern="1200" dirty="0" smtClean="0">
                <a:solidFill>
                  <a:schemeClr val="tx1"/>
                </a:solidFill>
                <a:latin typeface="+mn-lt"/>
                <a:ea typeface="+mn-ea"/>
                <a:cs typeface="+mn-cs"/>
              </a:rPr>
              <a:t> образования, папулы на фоне эритемы. Эти высыпания обычно локализованы на лице, туловище и конечностях; исчезают уже через неделю. Состояние детей не нарушено. Лечения не требуется.</a:t>
            </a:r>
          </a:p>
          <a:p>
            <a:r>
              <a:rPr lang="ru-RU" sz="1200" kern="1200" dirty="0" smtClean="0">
                <a:solidFill>
                  <a:schemeClr val="tx1"/>
                </a:solidFill>
                <a:latin typeface="+mn-lt"/>
                <a:ea typeface="+mn-ea"/>
                <a:cs typeface="+mn-cs"/>
              </a:rPr>
              <a:t> </a:t>
            </a:r>
          </a:p>
          <a:p>
            <a:r>
              <a:rPr lang="ru-RU" sz="1200" b="1" kern="1200" dirty="0" err="1" smtClean="0">
                <a:solidFill>
                  <a:schemeClr val="tx1"/>
                </a:solidFill>
                <a:latin typeface="+mn-lt"/>
                <a:ea typeface="+mn-ea"/>
                <a:cs typeface="+mn-cs"/>
              </a:rPr>
              <a:t>Токсигеская</a:t>
            </a:r>
            <a:r>
              <a:rPr lang="ru-RU" sz="1200" b="1" kern="1200" dirty="0" smtClean="0">
                <a:solidFill>
                  <a:schemeClr val="tx1"/>
                </a:solidFill>
                <a:latin typeface="+mn-lt"/>
                <a:ea typeface="+mn-ea"/>
                <a:cs typeface="+mn-cs"/>
              </a:rPr>
              <a:t> эритема </a:t>
            </a:r>
            <a:r>
              <a:rPr lang="ru-RU" sz="1200" kern="1200" dirty="0" smtClean="0">
                <a:solidFill>
                  <a:schemeClr val="tx1"/>
                </a:solidFill>
                <a:latin typeface="+mn-lt"/>
                <a:ea typeface="+mn-ea"/>
                <a:cs typeface="+mn-cs"/>
              </a:rPr>
              <a:t>возникает у многих новорождённых с</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1-3-го дня жизни.</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На коже возникают </a:t>
            </a:r>
            <a:r>
              <a:rPr lang="ru-RU" sz="1200" kern="1200" dirty="0" err="1" smtClean="0">
                <a:solidFill>
                  <a:schemeClr val="tx1"/>
                </a:solidFill>
                <a:latin typeface="+mn-lt"/>
                <a:ea typeface="+mn-ea"/>
                <a:cs typeface="+mn-cs"/>
              </a:rPr>
              <a:t>эритематозные</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пятна или </a:t>
            </a:r>
            <a:r>
              <a:rPr lang="ru-RU" sz="1200" kern="1200" dirty="0" err="1" smtClean="0">
                <a:solidFill>
                  <a:schemeClr val="tx1"/>
                </a:solidFill>
                <a:latin typeface="+mn-lt"/>
                <a:ea typeface="+mn-ea"/>
                <a:cs typeface="+mn-cs"/>
              </a:rPr>
              <a:t>везикулопустулёзные</a:t>
            </a:r>
            <a:r>
              <a:rPr lang="ru-RU" sz="1200" kern="1200" dirty="0" smtClean="0">
                <a:solidFill>
                  <a:schemeClr val="tx1"/>
                </a:solidFill>
                <a:latin typeface="+mn-lt"/>
                <a:ea typeface="+mn-ea"/>
                <a:cs typeface="+mn-cs"/>
              </a:rPr>
              <a:t> образования, папулы на фоне эритемы. Эти высыпания обычно локализованы на лице, туловище и конечностях; исчезают уже через неделю. Состояние детей не нарушено. Лечения не требуется.</a:t>
            </a:r>
          </a:p>
          <a:p>
            <a:r>
              <a:rPr lang="ru-RU" sz="1200" kern="1200" dirty="0" smtClean="0">
                <a:solidFill>
                  <a:schemeClr val="tx1"/>
                </a:solidFill>
                <a:latin typeface="+mn-lt"/>
                <a:ea typeface="+mn-ea"/>
                <a:cs typeface="+mn-cs"/>
              </a:rPr>
              <a:t> </a:t>
            </a:r>
          </a:p>
          <a:p>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47</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200" kern="1200" dirty="0" smtClean="0">
                <a:solidFill>
                  <a:schemeClr val="tx1"/>
                </a:solidFill>
                <a:latin typeface="+mn-lt"/>
                <a:ea typeface="+mn-ea"/>
                <a:cs typeface="+mn-cs"/>
              </a:rPr>
              <a:t>Происходит у 2/3 новорождённых (чаще у девочек, редко у недоношенных). Развитие состояния связано с реакцией организма новорождённого на освобождение от материнских эстрогенов. Половой криз имеет следующие проявления.</a:t>
            </a:r>
          </a:p>
          <a:p>
            <a:r>
              <a:rPr lang="ru-RU" sz="1200" kern="1200" dirty="0" smtClean="0">
                <a:solidFill>
                  <a:schemeClr val="tx1"/>
                </a:solidFill>
                <a:latin typeface="+mn-lt"/>
                <a:ea typeface="+mn-ea"/>
                <a:cs typeface="+mn-cs"/>
              </a:rPr>
              <a:t> </a:t>
            </a:r>
          </a:p>
          <a:p>
            <a:r>
              <a:rPr lang="ru-RU" sz="1200" b="1" kern="1200" dirty="0" err="1" smtClean="0">
                <a:solidFill>
                  <a:schemeClr val="tx1"/>
                </a:solidFill>
                <a:latin typeface="+mn-lt"/>
                <a:ea typeface="+mn-ea"/>
                <a:cs typeface="+mn-cs"/>
              </a:rPr>
              <a:t>Нагрубание</a:t>
            </a:r>
            <a:r>
              <a:rPr lang="ru-RU" sz="1200" b="1" kern="1200" dirty="0" smtClean="0">
                <a:solidFill>
                  <a:schemeClr val="tx1"/>
                </a:solidFill>
                <a:latin typeface="+mn-lt"/>
                <a:ea typeface="+mn-ea"/>
                <a:cs typeface="+mn-cs"/>
              </a:rPr>
              <a:t> </a:t>
            </a:r>
            <a:r>
              <a:rPr lang="ru-RU" sz="1200" b="1" kern="1200" dirty="0" err="1" smtClean="0">
                <a:solidFill>
                  <a:schemeClr val="tx1"/>
                </a:solidFill>
                <a:latin typeface="+mn-lt"/>
                <a:ea typeface="+mn-ea"/>
                <a:cs typeface="+mn-cs"/>
              </a:rPr>
              <a:t>мологных</a:t>
            </a:r>
            <a:r>
              <a:rPr lang="ru-RU" sz="1200" b="1" kern="1200" dirty="0" smtClean="0">
                <a:solidFill>
                  <a:schemeClr val="tx1"/>
                </a:solidFill>
                <a:latin typeface="+mn-lt"/>
                <a:ea typeface="+mn-ea"/>
                <a:cs typeface="+mn-cs"/>
              </a:rPr>
              <a:t> желёз </a:t>
            </a:r>
            <a:r>
              <a:rPr lang="ru-RU" sz="1200" kern="1200" dirty="0" smtClean="0">
                <a:solidFill>
                  <a:schemeClr val="tx1"/>
                </a:solidFill>
                <a:latin typeface="+mn-lt"/>
                <a:ea typeface="+mn-ea"/>
                <a:cs typeface="+mn-cs"/>
              </a:rPr>
              <a:t>(физиологическая мастопатия)</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начинается с</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3-4-го дня жизни.</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Степень </a:t>
            </a:r>
            <a:r>
              <a:rPr lang="ru-RU" sz="1200" kern="1200" dirty="0" err="1" smtClean="0">
                <a:solidFill>
                  <a:schemeClr val="tx1"/>
                </a:solidFill>
                <a:latin typeface="+mn-lt"/>
                <a:ea typeface="+mn-ea"/>
                <a:cs typeface="+mn-cs"/>
              </a:rPr>
              <a:t>нагрубания</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возрастает к 8-10-му дню жизни, затем стихает. Воспалительных изменений на коже нет, но возможна лёгкая гиперемия. Специального лечения не нужно, но при выраженном </a:t>
            </a:r>
            <a:r>
              <a:rPr lang="ru-RU" sz="1200" kern="1200" dirty="0" err="1" smtClean="0">
                <a:solidFill>
                  <a:schemeClr val="tx1"/>
                </a:solidFill>
                <a:latin typeface="+mn-lt"/>
                <a:ea typeface="+mn-ea"/>
                <a:cs typeface="+mn-cs"/>
              </a:rPr>
              <a:t>нагрубании</a:t>
            </a:r>
            <a:r>
              <a:rPr lang="ru-RU" sz="1200" kern="1200" dirty="0" smtClean="0">
                <a:solidFill>
                  <a:schemeClr val="tx1"/>
                </a:solidFill>
                <a:latin typeface="+mn-lt"/>
                <a:ea typeface="+mn-ea"/>
                <a:cs typeface="+mn-cs"/>
              </a:rPr>
              <a:t> и отделяемом из желёз бело-молочного цвета требуется обычный туалет, стерильное бельё, сухое тепло в виде тёплой стерильной повязки, иногда можно делать компресс с камфорным маслом.</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Десквамативный </a:t>
            </a:r>
            <a:r>
              <a:rPr lang="ru-RU" sz="1200" b="1" kern="1200" dirty="0" err="1" smtClean="0">
                <a:solidFill>
                  <a:schemeClr val="tx1"/>
                </a:solidFill>
                <a:latin typeface="+mn-lt"/>
                <a:ea typeface="+mn-ea"/>
                <a:cs typeface="+mn-cs"/>
              </a:rPr>
              <a:t>вулъвовагинит</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обильное слизистое отделяемое серовато-белкового цвета из половой щели у</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девочек в первые 3 дня жизни, которое постепенно исчезает. Необходимы обычные гигиенические процедуры (подмывание, туалет).</a:t>
            </a:r>
          </a:p>
          <a:p>
            <a:r>
              <a:rPr lang="ru-RU" sz="1200" kern="1200" dirty="0" smtClean="0">
                <a:solidFill>
                  <a:schemeClr val="tx1"/>
                </a:solidFill>
                <a:latin typeface="+mn-lt"/>
                <a:ea typeface="+mn-ea"/>
                <a:cs typeface="+mn-cs"/>
              </a:rPr>
              <a:t> </a:t>
            </a:r>
          </a:p>
          <a:p>
            <a:r>
              <a:rPr lang="ru-RU" sz="1200" b="1" kern="1200" dirty="0" err="1" smtClean="0">
                <a:solidFill>
                  <a:schemeClr val="tx1"/>
                </a:solidFill>
                <a:latin typeface="+mn-lt"/>
                <a:ea typeface="+mn-ea"/>
                <a:cs typeface="+mn-cs"/>
              </a:rPr>
              <a:t>Кровотегение</a:t>
            </a:r>
            <a:r>
              <a:rPr lang="ru-RU" sz="1200" b="1" kern="1200" dirty="0" smtClean="0">
                <a:solidFill>
                  <a:schemeClr val="tx1"/>
                </a:solidFill>
                <a:latin typeface="+mn-lt"/>
                <a:ea typeface="+mn-ea"/>
                <a:cs typeface="+mn-cs"/>
              </a:rPr>
              <a:t> из влагалища </a:t>
            </a:r>
            <a:r>
              <a:rPr lang="ru-RU" sz="1200" kern="1200" dirty="0" smtClean="0">
                <a:solidFill>
                  <a:schemeClr val="tx1"/>
                </a:solidFill>
                <a:latin typeface="+mn-lt"/>
                <a:ea typeface="+mn-ea"/>
                <a:cs typeface="+mn-cs"/>
              </a:rPr>
              <a:t>(метроррагия)</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возникает чаще на</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4-7-й день жизни девочек,</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продолжается</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1-2</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дня.</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Объём кровотечения — до 1 мл. Специального лечения состояние не требует.</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Угри </a:t>
            </a:r>
            <a:r>
              <a:rPr lang="ru-RU" sz="1200" i="1" kern="1200" dirty="0" smtClean="0">
                <a:solidFill>
                  <a:schemeClr val="tx1"/>
                </a:solidFill>
                <a:latin typeface="+mn-lt"/>
                <a:ea typeface="+mn-ea"/>
                <a:cs typeface="+mn-cs"/>
              </a:rPr>
              <a:t>(</a:t>
            </a:r>
            <a:r>
              <a:rPr lang="ru-RU" sz="1200" i="1" kern="1200" dirty="0" err="1" smtClean="0">
                <a:solidFill>
                  <a:schemeClr val="tx1"/>
                </a:solidFill>
                <a:latin typeface="+mn-lt"/>
                <a:ea typeface="+mn-ea"/>
                <a:cs typeface="+mn-cs"/>
              </a:rPr>
              <a:t>mittia</a:t>
            </a:r>
            <a:r>
              <a:rPr lang="ru-RU" sz="1200" i="1" kern="1200" dirty="0" smtClean="0">
                <a:solidFill>
                  <a:schemeClr val="tx1"/>
                </a:solidFill>
                <a:latin typeface="+mn-lt"/>
                <a:ea typeface="+mn-ea"/>
                <a:cs typeface="+mn-cs"/>
              </a:rPr>
              <a:t>, </a:t>
            </a:r>
            <a:r>
              <a:rPr lang="ru-RU" sz="1200" i="1" kern="1200" dirty="0" err="1" smtClean="0">
                <a:solidFill>
                  <a:schemeClr val="tx1"/>
                </a:solidFill>
                <a:latin typeface="+mn-lt"/>
                <a:ea typeface="+mn-ea"/>
                <a:cs typeface="+mn-cs"/>
              </a:rPr>
              <a:t>comedones</a:t>
            </a:r>
            <a:r>
              <a:rPr lang="ru-RU" sz="1200" i="1" kern="1200" dirty="0" smtClean="0">
                <a:solidFill>
                  <a:schemeClr val="tx1"/>
                </a:solidFill>
                <a:latin typeface="+mn-lt"/>
                <a:ea typeface="+mn-ea"/>
                <a:cs typeface="+mn-cs"/>
              </a:rPr>
              <a:t> </a:t>
            </a:r>
            <a:r>
              <a:rPr lang="ru-RU" sz="1200" i="1" kern="1200" dirty="0" err="1" smtClean="0">
                <a:solidFill>
                  <a:schemeClr val="tx1"/>
                </a:solidFill>
                <a:latin typeface="+mn-lt"/>
                <a:ea typeface="+mn-ea"/>
                <a:cs typeface="+mn-cs"/>
              </a:rPr>
              <a:t>neonatorum</a:t>
            </a:r>
            <a:r>
              <a:rPr lang="ru-RU" sz="1200" i="1" kern="1200" dirty="0" smtClean="0">
                <a:solidFill>
                  <a:schemeClr val="tx1"/>
                </a:solidFill>
                <a:latin typeface="+mn-lt"/>
                <a:ea typeface="+mn-ea"/>
                <a:cs typeface="+mn-cs"/>
              </a:rPr>
              <a:t>)</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бело-жёлтые узелки размером до</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2</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мм,</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расположенные на крыльях носа,</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переносице, в области подбородка, лба. Образования представляют собой сальные железы с выделением секрета и закупоркой выводных протоков. Обычно они проходят без всякого лечения. Если возникают признаки лёгкого воспаления вокруг узелков, необходимо обрабатывать кожу 0,5% раствором калия перманганата.</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FDFB92A9-B6C9-4E93-AEE0-F2891F46630D}" type="slidenum">
              <a:rPr lang="ru-RU" smtClean="0"/>
              <a:pPr/>
              <a:t>49</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Транзиторная </a:t>
            </a:r>
            <a:r>
              <a:rPr lang="ru-RU" sz="1200" kern="1200" dirty="0" err="1" smtClean="0">
                <a:solidFill>
                  <a:schemeClr val="tx1"/>
                </a:solidFill>
                <a:latin typeface="+mn-lt"/>
                <a:ea typeface="+mn-ea"/>
                <a:cs typeface="+mn-cs"/>
              </a:rPr>
              <a:t>гипербилирубинемия</a:t>
            </a:r>
            <a:r>
              <a:rPr lang="ru-RU" sz="1200" kern="1200" dirty="0" smtClean="0">
                <a:solidFill>
                  <a:schemeClr val="tx1"/>
                </a:solidFill>
                <a:latin typeface="+mn-lt"/>
                <a:ea typeface="+mn-ea"/>
                <a:cs typeface="+mn-cs"/>
              </a:rPr>
              <a:t> возникает у всех новорождённых в первые 3-4 дня жизни. У половины доношенных и большинства недоношенных детей состояние сопровождает </a:t>
            </a:r>
            <a:r>
              <a:rPr lang="ru-RU" sz="1200" b="1" kern="1200" dirty="0" err="1" smtClean="0">
                <a:solidFill>
                  <a:schemeClr val="tx1"/>
                </a:solidFill>
                <a:latin typeface="+mn-lt"/>
                <a:ea typeface="+mn-ea"/>
                <a:cs typeface="+mn-cs"/>
              </a:rPr>
              <a:t>физиологигеская</a:t>
            </a:r>
            <a:r>
              <a:rPr lang="ru-RU" sz="1200" b="1" kern="1200" dirty="0" smtClean="0">
                <a:solidFill>
                  <a:schemeClr val="tx1"/>
                </a:solidFill>
                <a:latin typeface="+mn-lt"/>
                <a:ea typeface="+mn-ea"/>
                <a:cs typeface="+mn-cs"/>
              </a:rPr>
              <a:t> желтуха</a:t>
            </a:r>
            <a:r>
              <a:rPr lang="ru-RU" sz="1200" i="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Визуальное определение желтухи возможно при концентрации билирубина в пределах 68-137 </a:t>
            </a:r>
            <a:r>
              <a:rPr lang="ru-RU" sz="1200" kern="1200" dirty="0" err="1" smtClean="0">
                <a:solidFill>
                  <a:schemeClr val="tx1"/>
                </a:solidFill>
                <a:latin typeface="+mn-lt"/>
                <a:ea typeface="+mn-ea"/>
                <a:cs typeface="+mn-cs"/>
              </a:rPr>
              <a:t>мкмоль</a:t>
            </a:r>
            <a:r>
              <a:rPr lang="ru-RU" sz="1200" kern="1200" dirty="0" smtClean="0">
                <a:solidFill>
                  <a:schemeClr val="tx1"/>
                </a:solidFill>
                <a:latin typeface="+mn-lt"/>
                <a:ea typeface="+mn-ea"/>
                <a:cs typeface="+mn-cs"/>
              </a:rPr>
              <a:t>/л. </a:t>
            </a:r>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50</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Концентрация билирубина</a:t>
            </a:r>
          </a:p>
          <a:p>
            <a:r>
              <a:rPr lang="ru-RU" sz="1200" kern="1200" dirty="0" smtClean="0">
                <a:solidFill>
                  <a:schemeClr val="tx1"/>
                </a:solidFill>
                <a:latin typeface="+mn-lt"/>
                <a:ea typeface="+mn-ea"/>
                <a:cs typeface="+mn-cs"/>
              </a:rPr>
              <a:t> </a:t>
            </a:r>
          </a:p>
          <a:p>
            <a:pPr lvl="0"/>
            <a:r>
              <a:rPr lang="ru-RU" sz="1200" kern="1200" dirty="0" smtClean="0">
                <a:solidFill>
                  <a:schemeClr val="tx1"/>
                </a:solidFill>
                <a:latin typeface="+mn-lt"/>
                <a:ea typeface="+mn-ea"/>
                <a:cs typeface="+mn-cs"/>
              </a:rPr>
              <a:t>пуповинной крови на момент рождения — менее 51 </a:t>
            </a:r>
            <a:r>
              <a:rPr lang="ru-RU" sz="1200" kern="1200" dirty="0" err="1" smtClean="0">
                <a:solidFill>
                  <a:schemeClr val="tx1"/>
                </a:solidFill>
                <a:latin typeface="+mn-lt"/>
                <a:ea typeface="+mn-ea"/>
                <a:cs typeface="+mn-cs"/>
              </a:rPr>
              <a:t>мкмоль</a:t>
            </a:r>
            <a:r>
              <a:rPr lang="ru-RU" sz="1200" kern="1200" dirty="0" smtClean="0">
                <a:solidFill>
                  <a:schemeClr val="tx1"/>
                </a:solidFill>
                <a:latin typeface="+mn-lt"/>
                <a:ea typeface="+mn-ea"/>
                <a:cs typeface="+mn-cs"/>
              </a:rPr>
              <a:t>/л, содержание гемоглобина соответствует норме, почасовой прирост билирубина в 1-е сутки жизни — менее 5,1 </a:t>
            </a:r>
            <a:r>
              <a:rPr lang="ru-RU" sz="1200" kern="1200" dirty="0" err="1" smtClean="0">
                <a:solidFill>
                  <a:schemeClr val="tx1"/>
                </a:solidFill>
                <a:latin typeface="+mn-lt"/>
                <a:ea typeface="+mn-ea"/>
                <a:cs typeface="+mn-cs"/>
              </a:rPr>
              <a:t>мкмоль</a:t>
            </a:r>
            <a:r>
              <a:rPr lang="ru-RU" sz="1200" kern="1200" dirty="0" smtClean="0">
                <a:solidFill>
                  <a:schemeClr val="tx1"/>
                </a:solidFill>
                <a:latin typeface="+mn-lt"/>
                <a:ea typeface="+mn-ea"/>
                <a:cs typeface="+mn-cs"/>
              </a:rPr>
              <a:t>/(</a:t>
            </a:r>
            <a:r>
              <a:rPr lang="ru-RU" sz="1200" kern="1200" dirty="0" err="1" smtClean="0">
                <a:solidFill>
                  <a:schemeClr val="tx1"/>
                </a:solidFill>
                <a:latin typeface="+mn-lt"/>
                <a:ea typeface="+mn-ea"/>
                <a:cs typeface="+mn-cs"/>
              </a:rPr>
              <a:t>лхч</a:t>
            </a:r>
            <a:r>
              <a:rPr lang="ru-RU" sz="1200" kern="1200" dirty="0" smtClean="0">
                <a:solidFill>
                  <a:schemeClr val="tx1"/>
                </a:solidFill>
                <a:latin typeface="+mn-lt"/>
                <a:ea typeface="+mn-ea"/>
                <a:cs typeface="+mn-cs"/>
              </a:rPr>
              <a:t>). Максимальная концентрация общего билирубина на 3-4-е сутки составляет у доношенных &lt;221 </a:t>
            </a:r>
            <a:r>
              <a:rPr lang="ru-RU" sz="1200" kern="1200" dirty="0" err="1" smtClean="0">
                <a:solidFill>
                  <a:schemeClr val="tx1"/>
                </a:solidFill>
                <a:latin typeface="+mn-lt"/>
                <a:ea typeface="+mn-ea"/>
                <a:cs typeface="+mn-cs"/>
              </a:rPr>
              <a:t>мкмоль</a:t>
            </a:r>
            <a:r>
              <a:rPr lang="ru-RU" sz="1200" kern="1200" dirty="0" smtClean="0">
                <a:solidFill>
                  <a:schemeClr val="tx1"/>
                </a:solidFill>
                <a:latin typeface="+mn-lt"/>
                <a:ea typeface="+mn-ea"/>
                <a:cs typeface="+mn-cs"/>
              </a:rPr>
              <a:t>/л. При физиологической желтухе общий билирубин крови повышен за счёт непрямой фракции, в клиническом анализе крови отмечают нормальные значения гемоглобина, эритроцитов, </a:t>
            </a:r>
            <a:r>
              <a:rPr lang="ru-RU" sz="1200" kern="1200" dirty="0" err="1" smtClean="0">
                <a:solidFill>
                  <a:schemeClr val="tx1"/>
                </a:solidFill>
                <a:latin typeface="+mn-lt"/>
                <a:ea typeface="+mn-ea"/>
                <a:cs typeface="+mn-cs"/>
              </a:rPr>
              <a:t>ретикулоцитов</a:t>
            </a:r>
            <a:r>
              <a:rPr lang="ru-RU" sz="1200" kern="1200" dirty="0" smtClean="0">
                <a:solidFill>
                  <a:schemeClr val="tx1"/>
                </a:solidFill>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51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b="0" i="0" kern="1200" dirty="0" smtClean="0">
                <a:solidFill>
                  <a:schemeClr val="tx1"/>
                </a:solidFill>
                <a:latin typeface="+mn-lt"/>
                <a:ea typeface="+mn-ea"/>
                <a:cs typeface="+mn-cs"/>
              </a:rPr>
              <a:t>Во второй половине XVIII в. возникает русское научное акушерство, основоположником которого считают профессора Санкт-Петербургской </a:t>
            </a:r>
            <a:r>
              <a:rPr lang="ru-RU" sz="1200" b="0" i="0" kern="1200" dirty="0" err="1" smtClean="0">
                <a:solidFill>
                  <a:schemeClr val="tx1"/>
                </a:solidFill>
                <a:latin typeface="+mn-lt"/>
                <a:ea typeface="+mn-ea"/>
                <a:cs typeface="+mn-cs"/>
              </a:rPr>
              <a:t>бабьичей</a:t>
            </a:r>
            <a:r>
              <a:rPr lang="ru-RU" sz="1200" b="0" i="0" kern="1200" dirty="0" smtClean="0">
                <a:solidFill>
                  <a:schemeClr val="tx1"/>
                </a:solidFill>
                <a:latin typeface="+mn-lt"/>
                <a:ea typeface="+mn-ea"/>
                <a:cs typeface="+mn-cs"/>
              </a:rPr>
              <a:t> школы </a:t>
            </a:r>
            <a:r>
              <a:rPr lang="ru-RU" sz="1200" b="0" i="0" kern="1200" dirty="0" err="1" smtClean="0">
                <a:solidFill>
                  <a:schemeClr val="tx1"/>
                </a:solidFill>
                <a:latin typeface="+mn-lt"/>
                <a:ea typeface="+mn-ea"/>
                <a:cs typeface="+mn-cs"/>
              </a:rPr>
              <a:t>Н.М.Максимовича-Амбодика</a:t>
            </a:r>
            <a:r>
              <a:rPr lang="ru-RU" sz="1200" b="0" i="0" kern="1200" dirty="0" smtClean="0">
                <a:solidFill>
                  <a:schemeClr val="tx1"/>
                </a:solidFill>
                <a:latin typeface="+mn-lt"/>
                <a:ea typeface="+mn-ea"/>
                <a:cs typeface="+mn-cs"/>
              </a:rPr>
              <a:t>. Его перу принадлежит первое оригинальное отечественное руководство Искусство </a:t>
            </a:r>
            <a:r>
              <a:rPr lang="ru-RU" sz="1200" b="0" i="0" kern="1200" dirty="0" err="1" smtClean="0">
                <a:solidFill>
                  <a:schemeClr val="tx1"/>
                </a:solidFill>
                <a:latin typeface="+mn-lt"/>
                <a:ea typeface="+mn-ea"/>
                <a:cs typeface="+mn-cs"/>
              </a:rPr>
              <a:t>повивания</a:t>
            </a:r>
            <a:r>
              <a:rPr lang="ru-RU" sz="1200" b="0" i="0" kern="1200" dirty="0" smtClean="0">
                <a:solidFill>
                  <a:schemeClr val="tx1"/>
                </a:solidFill>
                <a:latin typeface="+mn-lt"/>
                <a:ea typeface="+mn-ea"/>
                <a:cs typeface="+mn-cs"/>
              </a:rPr>
              <a:t>, или наука о </a:t>
            </a:r>
            <a:r>
              <a:rPr lang="ru-RU" sz="1200" b="0" i="0" kern="1200" dirty="0" err="1" smtClean="0">
                <a:solidFill>
                  <a:schemeClr val="tx1"/>
                </a:solidFill>
                <a:latin typeface="+mn-lt"/>
                <a:ea typeface="+mn-ea"/>
                <a:cs typeface="+mn-cs"/>
              </a:rPr>
              <a:t>бабьичем</a:t>
            </a:r>
            <a:r>
              <a:rPr lang="ru-RU" sz="1200" b="0" i="0" kern="1200" dirty="0" smtClean="0">
                <a:solidFill>
                  <a:schemeClr val="tx1"/>
                </a:solidFill>
                <a:latin typeface="+mn-lt"/>
                <a:ea typeface="+mn-ea"/>
                <a:cs typeface="+mn-cs"/>
              </a:rPr>
              <a:t> деле (1784—1786). Пятая часть книги посвящена вопросам физиологии и гигиены, а также заболеваниям новорожденных и детей раннего возраста.</a:t>
            </a:r>
          </a:p>
          <a:p>
            <a:r>
              <a:rPr lang="ru-RU" sz="1200" b="0" i="0" kern="1200" dirty="0" smtClean="0">
                <a:solidFill>
                  <a:schemeClr val="tx1"/>
                </a:solidFill>
                <a:latin typeface="+mn-lt"/>
                <a:ea typeface="+mn-ea"/>
                <a:cs typeface="+mn-cs"/>
              </a:rPr>
              <a:t>Основоположником русской педиатрии считают заведующего кафедрой акушерства и вообще учения о женских и детских болезнях Петербургской медико-хирургической академии Степана Фомича </a:t>
            </a:r>
            <a:r>
              <a:rPr lang="ru-RU" sz="1200" b="0" i="0" kern="1200" dirty="0" err="1" smtClean="0">
                <a:solidFill>
                  <a:schemeClr val="tx1"/>
                </a:solidFill>
                <a:latin typeface="+mn-lt"/>
                <a:ea typeface="+mn-ea"/>
                <a:cs typeface="+mn-cs"/>
              </a:rPr>
              <a:t>Хотовицкого</a:t>
            </a:r>
            <a:r>
              <a:rPr lang="ru-RU" sz="1200" b="0" i="0" kern="1200" dirty="0" smtClean="0">
                <a:solidFill>
                  <a:schemeClr val="tx1"/>
                </a:solidFill>
                <a:latin typeface="+mn-lt"/>
                <a:ea typeface="+mn-ea"/>
                <a:cs typeface="+mn-cs"/>
              </a:rPr>
              <a:t>, первым в России разработавшего и начавшего читать самостоятельный курс детских болезней, автора первого оригинального обстоятельного руководства по детским болезням </a:t>
            </a:r>
            <a:r>
              <a:rPr lang="ru-RU" sz="1200" b="0" i="0" kern="1200" dirty="0" err="1" smtClean="0">
                <a:solidFill>
                  <a:schemeClr val="tx1"/>
                </a:solidFill>
                <a:latin typeface="+mn-lt"/>
                <a:ea typeface="+mn-ea"/>
                <a:cs typeface="+mn-cs"/>
              </a:rPr>
              <a:t>Педиатрика</a:t>
            </a:r>
            <a:r>
              <a:rPr lang="ru-RU" sz="1200" b="0" i="0" kern="1200" dirty="0" smtClean="0">
                <a:solidFill>
                  <a:schemeClr val="tx1"/>
                </a:solidFill>
                <a:latin typeface="+mn-lt"/>
                <a:ea typeface="+mn-ea"/>
                <a:cs typeface="+mn-cs"/>
              </a:rPr>
              <a:t> (1847). Он добивался клинического преподавания педиатрии и повторного открытия детских коек в акушерской клинике (1835 г.), ибо первое детское клиническое отделение просуществовало в Медико-хирургической академии с 1 8 0 6 по 1 8 0 9 г</a:t>
            </a:r>
          </a:p>
          <a:p>
            <a:r>
              <a:rPr lang="ru-RU" sz="1200" b="0" i="0" kern="1200" dirty="0" smtClean="0">
                <a:solidFill>
                  <a:schemeClr val="tx1"/>
                </a:solidFill>
                <a:latin typeface="+mn-lt"/>
                <a:ea typeface="+mn-ea"/>
                <a:cs typeface="+mn-cs"/>
              </a:rPr>
              <a:t>Вообще вклад акушеров XIX в. в совершенствование выхаживания новорожденных очень велик; благодаря их деятельности были созданы предпосылки для формирования </a:t>
            </a:r>
            <a:r>
              <a:rPr lang="ru-RU" sz="1200" b="0" i="0" kern="1200" dirty="0" err="1" smtClean="0">
                <a:solidFill>
                  <a:schemeClr val="tx1"/>
                </a:solidFill>
                <a:latin typeface="+mn-lt"/>
                <a:ea typeface="+mn-ea"/>
                <a:cs typeface="+mn-cs"/>
              </a:rPr>
              <a:t>неонатологии</a:t>
            </a:r>
            <a:r>
              <a:rPr lang="ru-RU" sz="1200" b="0" i="0" kern="1200" dirty="0" smtClean="0">
                <a:solidFill>
                  <a:schemeClr val="tx1"/>
                </a:solidFill>
                <a:latin typeface="+mn-lt"/>
                <a:ea typeface="+mn-ea"/>
                <a:cs typeface="+mn-cs"/>
              </a:rPr>
              <a:t>. Особенно следует подчеркнуть роль французского акушера Пьера Б удина (1846—1907 гг.), который работал в госпитале </a:t>
            </a:r>
            <a:r>
              <a:rPr lang="ru-RU" sz="1200" b="0" i="0" kern="1200" dirty="0" err="1" smtClean="0">
                <a:solidFill>
                  <a:schemeClr val="tx1"/>
                </a:solidFill>
                <a:latin typeface="+mn-lt"/>
                <a:ea typeface="+mn-ea"/>
                <a:cs typeface="+mn-cs"/>
              </a:rPr>
              <a:t>Шерите</a:t>
            </a:r>
            <a:r>
              <a:rPr lang="ru-RU" sz="1200" b="0" i="0" kern="1200" dirty="0" smtClean="0">
                <a:solidFill>
                  <a:schemeClr val="tx1"/>
                </a:solidFill>
                <a:latin typeface="+mn-lt"/>
                <a:ea typeface="+mn-ea"/>
                <a:cs typeface="+mn-cs"/>
              </a:rPr>
              <a:t> и Материнском госпитале в Париже. Его исследования показали, что изоляция недоношенных и больных новорожденных позволяет снизить </a:t>
            </a:r>
            <a:r>
              <a:rPr lang="ru-RU" sz="1200" b="0" i="0" kern="1200" dirty="0" err="1" smtClean="0">
                <a:solidFill>
                  <a:schemeClr val="tx1"/>
                </a:solidFill>
                <a:latin typeface="+mn-lt"/>
                <a:ea typeface="+mn-ea"/>
                <a:cs typeface="+mn-cs"/>
              </a:rPr>
              <a:t>не-онатальную</a:t>
            </a:r>
            <a:r>
              <a:rPr lang="ru-RU" sz="1200" b="0" i="0" kern="1200" dirty="0" smtClean="0">
                <a:solidFill>
                  <a:schemeClr val="tx1"/>
                </a:solidFill>
                <a:latin typeface="+mn-lt"/>
                <a:ea typeface="+mn-ea"/>
                <a:cs typeface="+mn-cs"/>
              </a:rPr>
              <a:t> смертность, а также выявили важную роль </a:t>
            </a:r>
            <a:r>
              <a:rPr lang="ru-RU" sz="1200" b="0" i="0" kern="1200" dirty="0" err="1" smtClean="0">
                <a:solidFill>
                  <a:schemeClr val="tx1"/>
                </a:solidFill>
                <a:latin typeface="+mn-lt"/>
                <a:ea typeface="+mn-ea"/>
                <a:cs typeface="+mn-cs"/>
              </a:rPr>
              <a:t>энтерального</a:t>
            </a:r>
            <a:r>
              <a:rPr lang="ru-RU" sz="1200" b="0" i="0" kern="1200" dirty="0" smtClean="0">
                <a:solidFill>
                  <a:schemeClr val="tx1"/>
                </a:solidFill>
                <a:latin typeface="+mn-lt"/>
                <a:ea typeface="+mn-ea"/>
                <a:cs typeface="+mn-cs"/>
              </a:rPr>
              <a:t> питания и грудного вскармливания в рациональном выхаживании новорожденных. Основная же заслуга П.Будина в </a:t>
            </a:r>
            <a:r>
              <a:rPr lang="ru-RU" sz="1200" b="0" i="0" kern="1200" dirty="0" err="1" smtClean="0">
                <a:solidFill>
                  <a:schemeClr val="tx1"/>
                </a:solidFill>
                <a:latin typeface="+mn-lt"/>
                <a:ea typeface="+mn-ea"/>
                <a:cs typeface="+mn-cs"/>
              </a:rPr>
              <a:t>неонатологии</a:t>
            </a:r>
            <a:r>
              <a:rPr lang="ru-RU" sz="1200" b="0" i="0" kern="1200" dirty="0" smtClean="0">
                <a:solidFill>
                  <a:schemeClr val="tx1"/>
                </a:solidFill>
                <a:latin typeface="+mn-lt"/>
                <a:ea typeface="+mn-ea"/>
                <a:cs typeface="+mn-cs"/>
              </a:rPr>
              <a:t> — это то, что он сформулировал вечные принципы ухода за новорожденными</a:t>
            </a:r>
          </a:p>
          <a:p>
            <a:r>
              <a:rPr lang="ru-RU" sz="1200" b="0" i="0" kern="1200" dirty="0" smtClean="0">
                <a:solidFill>
                  <a:schemeClr val="tx1"/>
                </a:solidFill>
                <a:latin typeface="+mn-lt"/>
                <a:ea typeface="+mn-ea"/>
                <a:cs typeface="+mn-cs"/>
              </a:rPr>
              <a:t>В 1 8 7 9 г. издана книга профессора Харьковского университета М.Д.Пономарева Болезни новорожденных — первая русская монография по </a:t>
            </a:r>
            <a:r>
              <a:rPr lang="ru-RU" sz="1200" b="0" i="0" kern="1200" dirty="0" err="1" smtClean="0">
                <a:solidFill>
                  <a:schemeClr val="tx1"/>
                </a:solidFill>
                <a:latin typeface="+mn-lt"/>
                <a:ea typeface="+mn-ea"/>
                <a:cs typeface="+mn-cs"/>
              </a:rPr>
              <a:t>неонато-логии</a:t>
            </a:r>
            <a:r>
              <a:rPr lang="ru-RU" sz="1200" b="0" i="0" kern="1200" dirty="0" smtClean="0">
                <a:solidFill>
                  <a:schemeClr val="tx1"/>
                </a:solidFill>
                <a:latin typeface="+mn-lt"/>
                <a:ea typeface="+mn-ea"/>
                <a:cs typeface="+mn-cs"/>
              </a:rPr>
              <a:t>. </a:t>
            </a:r>
          </a:p>
          <a:p>
            <a:r>
              <a:rPr lang="ru-RU" sz="1200" b="0" i="0" kern="1200" dirty="0" smtClean="0">
                <a:solidFill>
                  <a:schemeClr val="tx1"/>
                </a:solidFill>
                <a:latin typeface="+mn-lt"/>
                <a:ea typeface="+mn-ea"/>
                <a:cs typeface="+mn-cs"/>
              </a:rPr>
              <a:t>Открытие в Москве Государственного научного института охраны материнства и младенчества в 1922 г. (ныне Институт педиатрии РАМН) и Института охраны материнства и младенчества им. Клары Цеткин в 1925 г. в Ленинграде (ныне Санкт-Петербургская педиатрическая медицинская академия) привело, в частности, и к появлению двух крупнейших в стране методических центров по всестороннему изучению новорожденных и организации им медицинской помощи. В Москве школу педиатров, изучавшую физиологию и патологию новорожденных детей, возглавил выдающийся педиатр академик АМН СССР Георгий </a:t>
            </a:r>
            <a:r>
              <a:rPr lang="ru-RU" sz="1200" b="0" i="0" kern="1200" dirty="0" err="1" smtClean="0">
                <a:solidFill>
                  <a:schemeClr val="tx1"/>
                </a:solidFill>
                <a:latin typeface="+mn-lt"/>
                <a:ea typeface="+mn-ea"/>
                <a:cs typeface="+mn-cs"/>
              </a:rPr>
              <a:t>Нестерович</a:t>
            </a:r>
            <a:r>
              <a:rPr lang="ru-RU" sz="1200" b="0" i="0" kern="1200" dirty="0" smtClean="0">
                <a:solidFill>
                  <a:schemeClr val="tx1"/>
                </a:solidFill>
                <a:latin typeface="+mn-lt"/>
                <a:ea typeface="+mn-ea"/>
                <a:cs typeface="+mn-cs"/>
              </a:rPr>
              <a:t> Сперанский, а в Ленинграде — академик АМН СССР Александр Федорович Тур.</a:t>
            </a:r>
          </a:p>
          <a:p>
            <a:r>
              <a:rPr lang="ru-RU" sz="1200" b="0" i="0" kern="1200" dirty="0" smtClean="0">
                <a:solidFill>
                  <a:schemeClr val="tx1"/>
                </a:solidFill>
                <a:latin typeface="+mn-lt"/>
                <a:ea typeface="+mn-ea"/>
                <a:cs typeface="+mn-cs"/>
              </a:rPr>
              <a:t>Г.Н.Сперанский был первым педиатром в стране, разрабатывавшим (вместе с акушерами) принципы перинатальной охраны ребенка,</a:t>
            </a:r>
          </a:p>
          <a:p>
            <a:r>
              <a:rPr lang="ru-RU" sz="1200" b="0" i="0" kern="1200" dirty="0" smtClean="0">
                <a:solidFill>
                  <a:schemeClr val="tx1"/>
                </a:solidFill>
                <a:latin typeface="+mn-lt"/>
                <a:ea typeface="+mn-ea"/>
                <a:cs typeface="+mn-cs"/>
              </a:rPr>
              <a:t>В 70-х годах в стране стали создавать отделения патологии новорожденных в детских больницах. К середине 80-х годов таких отделений было несколько сотен</a:t>
            </a:r>
          </a:p>
          <a:p>
            <a:r>
              <a:rPr lang="ru-RU" sz="1200" b="0" i="0" kern="1200" dirty="0" smtClean="0">
                <a:solidFill>
                  <a:schemeClr val="tx1"/>
                </a:solidFill>
                <a:latin typeface="+mn-lt"/>
                <a:ea typeface="+mn-ea"/>
                <a:cs typeface="+mn-cs"/>
              </a:rPr>
              <a:t>В 1993 г. по инициативе проф. </a:t>
            </a:r>
            <a:r>
              <a:rPr lang="ru-RU" sz="1200" b="0" i="0" kern="1200" dirty="0" err="1" smtClean="0">
                <a:solidFill>
                  <a:schemeClr val="tx1"/>
                </a:solidFill>
                <a:latin typeface="+mn-lt"/>
                <a:ea typeface="+mn-ea"/>
                <a:cs typeface="+mn-cs"/>
              </a:rPr>
              <a:t>В.В.Гаврюшова</a:t>
            </a:r>
            <a:r>
              <a:rPr lang="ru-RU" sz="1200" b="0" i="0" kern="1200" dirty="0" smtClean="0">
                <a:solidFill>
                  <a:schemeClr val="tx1"/>
                </a:solidFill>
                <a:latin typeface="+mn-lt"/>
                <a:ea typeface="+mn-ea"/>
                <a:cs typeface="+mn-cs"/>
              </a:rPr>
              <a:t> в России создана Ассоциация специалистов перинатальной медицины, президентом которой в настоящее время является акад. РАМН, проф. Николай Николаевич Володин. Проведено 4 съезда </a:t>
            </a:r>
            <a:r>
              <a:rPr lang="ru-RU" sz="1200" b="0" i="0" kern="1200" dirty="0" err="1" smtClean="0">
                <a:solidFill>
                  <a:schemeClr val="tx1"/>
                </a:solidFill>
                <a:latin typeface="+mn-lt"/>
                <a:ea typeface="+mn-ea"/>
                <a:cs typeface="+mn-cs"/>
              </a:rPr>
              <a:t>перинатологов</a:t>
            </a:r>
            <a:r>
              <a:rPr lang="ru-RU" sz="1200" b="0" i="0" kern="1200" dirty="0" smtClean="0">
                <a:solidFill>
                  <a:schemeClr val="tx1"/>
                </a:solidFill>
                <a:latin typeface="+mn-lt"/>
                <a:ea typeface="+mn-ea"/>
                <a:cs typeface="+mn-cs"/>
              </a:rPr>
              <a:t> России, на которых обсужден, принят и далее издан ряд согласованных документов по первичной помощи новорожденным в родильном зале, перинатальным поражениям мозга, внутриутробным инфекциям. Сейчас в стране более 70 перинатальных центров и около трехсот центров планирования семьи.</a:t>
            </a:r>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6</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b="1" kern="1200" dirty="0" smtClean="0">
                <a:solidFill>
                  <a:schemeClr val="tx1"/>
                </a:solidFill>
                <a:latin typeface="+mn-lt"/>
                <a:ea typeface="+mn-ea"/>
                <a:cs typeface="+mn-cs"/>
              </a:rPr>
              <a:t>Транзиторный катар кишечника </a:t>
            </a:r>
            <a:r>
              <a:rPr lang="ru-RU" sz="1200" kern="1200" dirty="0" smtClean="0">
                <a:solidFill>
                  <a:schemeClr val="tx1"/>
                </a:solidFill>
                <a:latin typeface="+mn-lt"/>
                <a:ea typeface="+mn-ea"/>
                <a:cs typeface="+mn-cs"/>
              </a:rPr>
              <a:t>(физиологическая диспепсия новорождённых,</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переходный катар кишечника)</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и</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транзиторный </a:t>
            </a:r>
            <a:r>
              <a:rPr lang="ru-RU" sz="1200" kern="1200" dirty="0" err="1" smtClean="0">
                <a:solidFill>
                  <a:schemeClr val="tx1"/>
                </a:solidFill>
                <a:latin typeface="+mn-lt"/>
                <a:ea typeface="+mn-ea"/>
                <a:cs typeface="+mn-cs"/>
              </a:rPr>
              <a:t>дисбактериоз</a:t>
            </a:r>
            <a:r>
              <a:rPr lang="ru-RU" sz="1200" kern="1200" dirty="0" smtClean="0">
                <a:solidFill>
                  <a:schemeClr val="tx1"/>
                </a:solidFill>
                <a:latin typeface="+mn-lt"/>
                <a:ea typeface="+mn-ea"/>
                <a:cs typeface="+mn-cs"/>
              </a:rPr>
              <a:t> — переходные состояния, развивающиеся у всех новорождённых. В момент рождения кожу и слизистые оболочки заселяет флора родовых путей матери. Дальнейшие источники инфицирования — руки персонала, воздух, предметы ухода, молоко матери. Выделяют следующие фазы бактериального заселения кишечника новорождённых:</a:t>
            </a:r>
          </a:p>
          <a:p>
            <a:r>
              <a:rPr lang="ru-RU" sz="1200" kern="1200" dirty="0" smtClean="0">
                <a:solidFill>
                  <a:schemeClr val="tx1"/>
                </a:solidFill>
                <a:latin typeface="+mn-lt"/>
                <a:ea typeface="+mn-ea"/>
                <a:cs typeface="+mn-cs"/>
              </a:rPr>
              <a:t> </a:t>
            </a:r>
          </a:p>
          <a:p>
            <a:pPr lvl="0"/>
            <a:r>
              <a:rPr lang="ru-RU" sz="1200" kern="1200" dirty="0" smtClean="0">
                <a:solidFill>
                  <a:schemeClr val="tx1"/>
                </a:solidFill>
                <a:latin typeface="+mn-lt"/>
                <a:ea typeface="+mn-ea"/>
                <a:cs typeface="+mn-cs"/>
              </a:rPr>
              <a:t>I фаза (10-20 ч после рождения) — асептическая;</a:t>
            </a:r>
          </a:p>
          <a:p>
            <a:r>
              <a:rPr lang="ru-RU" sz="1200" kern="1200" dirty="0" smtClean="0">
                <a:solidFill>
                  <a:schemeClr val="tx1"/>
                </a:solidFill>
                <a:latin typeface="+mn-lt"/>
                <a:ea typeface="+mn-ea"/>
                <a:cs typeface="+mn-cs"/>
              </a:rPr>
              <a:t> </a:t>
            </a:r>
          </a:p>
          <a:p>
            <a:pPr lvl="0"/>
            <a:r>
              <a:rPr lang="ru-RU" sz="1200" kern="1200" dirty="0" smtClean="0">
                <a:solidFill>
                  <a:schemeClr val="tx1"/>
                </a:solidFill>
                <a:latin typeface="+mn-lt"/>
                <a:ea typeface="+mn-ea"/>
                <a:cs typeface="+mn-cs"/>
              </a:rPr>
              <a:t>II фаза (3-5-й день жизни) — фаза нарастающего инфицирования, происходит заселение кишечника </a:t>
            </a:r>
            <a:r>
              <a:rPr lang="ru-RU" sz="1200" kern="1200" dirty="0" err="1" smtClean="0">
                <a:solidFill>
                  <a:schemeClr val="tx1"/>
                </a:solidFill>
                <a:latin typeface="+mn-lt"/>
                <a:ea typeface="+mn-ea"/>
                <a:cs typeface="+mn-cs"/>
              </a:rPr>
              <a:t>бифидобактериями</a:t>
            </a:r>
            <a:r>
              <a:rPr lang="ru-RU" sz="1200" kern="1200" dirty="0" smtClean="0">
                <a:solidFill>
                  <a:schemeClr val="tx1"/>
                </a:solidFill>
                <a:latin typeface="+mn-lt"/>
                <a:ea typeface="+mn-ea"/>
                <a:cs typeface="+mn-cs"/>
              </a:rPr>
              <a:t>, кокками, грибами и др.;</a:t>
            </a:r>
          </a:p>
          <a:p>
            <a:r>
              <a:rPr lang="ru-RU" sz="1200" kern="1200" dirty="0" smtClean="0">
                <a:solidFill>
                  <a:schemeClr val="tx1"/>
                </a:solidFill>
                <a:latin typeface="+mn-lt"/>
                <a:ea typeface="+mn-ea"/>
                <a:cs typeface="+mn-cs"/>
              </a:rPr>
              <a:t> </a:t>
            </a:r>
          </a:p>
          <a:p>
            <a:pPr lvl="0"/>
            <a:r>
              <a:rPr lang="ru-RU" sz="1200" kern="1200" dirty="0" smtClean="0">
                <a:solidFill>
                  <a:schemeClr val="tx1"/>
                </a:solidFill>
                <a:latin typeface="+mn-lt"/>
                <a:ea typeface="+mn-ea"/>
                <a:cs typeface="+mn-cs"/>
              </a:rPr>
              <a:t>III фаза (конец 1-Й-2-Я неделя </a:t>
            </a:r>
            <a:r>
              <a:rPr lang="ru-RU" sz="1200" kern="1200" dirty="0" err="1" smtClean="0">
                <a:solidFill>
                  <a:schemeClr val="tx1"/>
                </a:solidFill>
                <a:latin typeface="+mn-lt"/>
                <a:ea typeface="+mn-ea"/>
                <a:cs typeface="+mn-cs"/>
              </a:rPr>
              <a:t>внеутробной</a:t>
            </a:r>
            <a:r>
              <a:rPr lang="ru-RU" sz="1200" kern="1200" dirty="0" smtClean="0">
                <a:solidFill>
                  <a:schemeClr val="tx1"/>
                </a:solidFill>
                <a:latin typeface="+mn-lt"/>
                <a:ea typeface="+mn-ea"/>
                <a:cs typeface="+mn-cs"/>
              </a:rPr>
              <a:t> жизни) — стадия трансформации, вытеснения других бактерий </a:t>
            </a:r>
            <a:r>
              <a:rPr lang="ru-RU" sz="1200" kern="1200" dirty="0" err="1" smtClean="0">
                <a:solidFill>
                  <a:schemeClr val="tx1"/>
                </a:solidFill>
                <a:latin typeface="+mn-lt"/>
                <a:ea typeface="+mn-ea"/>
                <a:cs typeface="+mn-cs"/>
              </a:rPr>
              <a:t>бифидофлорой</a:t>
            </a:r>
            <a:r>
              <a:rPr lang="ru-RU" sz="1200" kern="1200" dirty="0" smtClean="0">
                <a:solidFill>
                  <a:schemeClr val="tx1"/>
                </a:solidFill>
                <a:latin typeface="+mn-lt"/>
                <a:ea typeface="+mn-ea"/>
                <a:cs typeface="+mn-cs"/>
              </a:rPr>
              <a:t>, которая становится основой микробного пейзажа.</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Молоко матери — ранний поставщик </a:t>
            </a:r>
            <a:r>
              <a:rPr lang="ru-RU" sz="1200" kern="1200" dirty="0" err="1" smtClean="0">
                <a:solidFill>
                  <a:schemeClr val="tx1"/>
                </a:solidFill>
                <a:latin typeface="+mn-lt"/>
                <a:ea typeface="+mn-ea"/>
                <a:cs typeface="+mn-cs"/>
              </a:rPr>
              <a:t>бифидофлоры</a:t>
            </a:r>
            <a:r>
              <a:rPr lang="ru-RU" sz="1200" kern="1200" dirty="0" smtClean="0">
                <a:solidFill>
                  <a:schemeClr val="tx1"/>
                </a:solidFill>
                <a:latin typeface="+mn-lt"/>
                <a:ea typeface="+mn-ea"/>
                <a:cs typeface="+mn-cs"/>
              </a:rPr>
              <a:t>, поэтому раннее прикладывание к груди матери защищает кишечник ребёнка от обильного заселения патогенной флорой. Расстройство стула наблюдается практически у всех новорождённых в середине 1-й недели жизни. Первородный кал (</a:t>
            </a:r>
            <a:r>
              <a:rPr lang="ru-RU" sz="1200" kern="1200" dirty="0" err="1" smtClean="0">
                <a:solidFill>
                  <a:schemeClr val="tx1"/>
                </a:solidFill>
                <a:latin typeface="+mn-lt"/>
                <a:ea typeface="+mn-ea"/>
                <a:cs typeface="+mn-cs"/>
              </a:rPr>
              <a:t>меконий</a:t>
            </a:r>
            <a:r>
              <a:rPr lang="ru-RU" sz="1200" kern="1200" dirty="0" smtClean="0">
                <a:solidFill>
                  <a:schemeClr val="tx1"/>
                </a:solidFill>
                <a:latin typeface="+mn-lt"/>
                <a:ea typeface="+mn-ea"/>
                <a:cs typeface="+mn-cs"/>
              </a:rPr>
              <a:t>) стерилен. На 3-й день появляется переходный стул с комочками, слизью, водянистым пятном на пелёнке. На 5-6-е сутки жизни стул кашицеобразный, жёлтый. Транзиторный </a:t>
            </a:r>
            <a:r>
              <a:rPr lang="ru-RU" sz="1200" kern="1200" dirty="0" err="1" smtClean="0">
                <a:solidFill>
                  <a:schemeClr val="tx1"/>
                </a:solidFill>
                <a:latin typeface="+mn-lt"/>
                <a:ea typeface="+mn-ea"/>
                <a:cs typeface="+mn-cs"/>
              </a:rPr>
              <a:t>дисбактериоз</a:t>
            </a:r>
            <a:r>
              <a:rPr lang="ru-RU" sz="1200" kern="1200" dirty="0" smtClean="0">
                <a:solidFill>
                  <a:schemeClr val="tx1"/>
                </a:solidFill>
                <a:latin typeface="+mn-lt"/>
                <a:ea typeface="+mn-ea"/>
                <a:cs typeface="+mn-cs"/>
              </a:rPr>
              <a:t> — физиологическое явление, но при несоблюдении санитарно-эпидемического режима, ИВ или дефектах ухода </a:t>
            </a:r>
            <a:r>
              <a:rPr lang="ru-RU" sz="1200" kern="1200" dirty="0" err="1" smtClean="0">
                <a:solidFill>
                  <a:schemeClr val="tx1"/>
                </a:solidFill>
                <a:latin typeface="+mn-lt"/>
                <a:ea typeface="+mn-ea"/>
                <a:cs typeface="+mn-cs"/>
              </a:rPr>
              <a:t>дисбактериоз</a:t>
            </a:r>
            <a:r>
              <a:rPr lang="ru-RU" sz="1200" kern="1200" dirty="0" smtClean="0">
                <a:solidFill>
                  <a:schemeClr val="tx1"/>
                </a:solidFill>
                <a:latin typeface="+mn-lt"/>
                <a:ea typeface="+mn-ea"/>
                <a:cs typeface="+mn-cs"/>
              </a:rPr>
              <a:t> может стать основой для присоединения вторичной инфекции.</a:t>
            </a:r>
          </a:p>
          <a:p>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53</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У половины новорождённых возникают пограничные состояния, связанные с воздействием ряда неблагоприятных факторов на незрелые почки, что приводит к напряжению компенсаторных механизмов. К ним относят следующие состояния:</a:t>
            </a:r>
          </a:p>
          <a:p>
            <a:r>
              <a:rPr lang="ru-RU" sz="1200" kern="1200" dirty="0" smtClean="0">
                <a:solidFill>
                  <a:schemeClr val="tx1"/>
                </a:solidFill>
                <a:latin typeface="+mn-lt"/>
                <a:ea typeface="+mn-ea"/>
                <a:cs typeface="+mn-cs"/>
              </a:rPr>
              <a:t> </a:t>
            </a:r>
          </a:p>
          <a:p>
            <a:pPr lvl="0"/>
            <a:r>
              <a:rPr lang="ru-RU" sz="1200" b="1" kern="1200" dirty="0" smtClean="0">
                <a:solidFill>
                  <a:schemeClr val="tx1"/>
                </a:solidFill>
                <a:latin typeface="+mn-lt"/>
                <a:ea typeface="+mn-ea"/>
                <a:cs typeface="+mn-cs"/>
              </a:rPr>
              <a:t>транзиторная </a:t>
            </a:r>
            <a:r>
              <a:rPr lang="ru-RU" sz="1200" b="1" kern="1200" dirty="0" err="1" smtClean="0">
                <a:solidFill>
                  <a:schemeClr val="tx1"/>
                </a:solidFill>
                <a:latin typeface="+mn-lt"/>
                <a:ea typeface="+mn-ea"/>
                <a:cs typeface="+mn-cs"/>
              </a:rPr>
              <a:t>олигурия</a:t>
            </a:r>
            <a:r>
              <a:rPr lang="ru-RU" sz="1200" b="1" kern="1200" dirty="0" smtClean="0">
                <a:solidFill>
                  <a:schemeClr val="tx1"/>
                </a:solidFill>
                <a:latin typeface="+mn-lt"/>
                <a:ea typeface="+mn-ea"/>
                <a:cs typeface="+mn-cs"/>
              </a:rPr>
              <a:t> новорождённых </a:t>
            </a:r>
            <a:r>
              <a:rPr lang="ru-RU" sz="1200" kern="1200" dirty="0" smtClean="0">
                <a:solidFill>
                  <a:schemeClr val="tx1"/>
                </a:solidFill>
                <a:latin typeface="+mn-lt"/>
                <a:ea typeface="+mn-ea"/>
                <a:cs typeface="+mn-cs"/>
              </a:rPr>
              <a:t>проявляется выделением менее</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15-20</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мл/(</a:t>
            </a:r>
            <a:r>
              <a:rPr lang="ru-RU" sz="1200" kern="1200" dirty="0" err="1" smtClean="0">
                <a:solidFill>
                  <a:schemeClr val="tx1"/>
                </a:solidFill>
                <a:latin typeface="+mn-lt"/>
                <a:ea typeface="+mn-ea"/>
                <a:cs typeface="+mn-cs"/>
              </a:rPr>
              <a:t>кгхсут</a:t>
            </a:r>
            <a:r>
              <a:rPr lang="ru-RU" sz="1200" kern="1200" dirty="0" smtClean="0">
                <a:solidFill>
                  <a:schemeClr val="tx1"/>
                </a:solidFill>
                <a:latin typeface="+mn-lt"/>
                <a:ea typeface="+mn-ea"/>
                <a:cs typeface="+mn-cs"/>
              </a:rPr>
              <a:t>)</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мочи.</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Возникает</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вследствие недостаточного поступления жидкости и связана со становлением лактации у матери в первые 3 дня у </a:t>
            </a:r>
            <a:r>
              <a:rPr lang="ru-RU" sz="1200" kern="1200" dirty="0" err="1" smtClean="0">
                <a:solidFill>
                  <a:schemeClr val="tx1"/>
                </a:solidFill>
                <a:latin typeface="+mn-lt"/>
                <a:ea typeface="+mn-ea"/>
                <a:cs typeface="+mn-cs"/>
              </a:rPr>
              <a:t>боль-шинства</a:t>
            </a:r>
            <a:r>
              <a:rPr lang="ru-RU" sz="1200" kern="1200" dirty="0" smtClean="0">
                <a:solidFill>
                  <a:schemeClr val="tx1"/>
                </a:solidFill>
                <a:latin typeface="+mn-lt"/>
                <a:ea typeface="+mn-ea"/>
                <a:cs typeface="+mn-cs"/>
              </a:rPr>
              <a:t> здоровых новорождённых;</a:t>
            </a:r>
          </a:p>
          <a:p>
            <a:r>
              <a:rPr lang="ru-RU" sz="1200"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pPr lvl="0"/>
            <a:r>
              <a:rPr lang="ru-RU" sz="1200" b="1" kern="1200" dirty="0" smtClean="0">
                <a:solidFill>
                  <a:schemeClr val="tx1"/>
                </a:solidFill>
                <a:latin typeface="+mn-lt"/>
                <a:ea typeface="+mn-ea"/>
                <a:cs typeface="+mn-cs"/>
              </a:rPr>
              <a:t>транзиторная протеинурия </a:t>
            </a:r>
            <a:r>
              <a:rPr lang="ru-RU" sz="1200" kern="1200" dirty="0" smtClean="0">
                <a:solidFill>
                  <a:schemeClr val="tx1"/>
                </a:solidFill>
                <a:latin typeface="+mn-lt"/>
                <a:ea typeface="+mn-ea"/>
                <a:cs typeface="+mn-cs"/>
              </a:rPr>
              <a:t>—</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у новорождённых первых дней жизни возникает вследствие увеличенной</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проницаемости эпителия клубочков, канальцев, капилляров;</a:t>
            </a:r>
          </a:p>
          <a:p>
            <a:r>
              <a:rPr lang="ru-RU" sz="1200" kern="1200" dirty="0" smtClean="0">
                <a:solidFill>
                  <a:schemeClr val="tx1"/>
                </a:solidFill>
                <a:latin typeface="+mn-lt"/>
                <a:ea typeface="+mn-ea"/>
                <a:cs typeface="+mn-cs"/>
              </a:rPr>
              <a:t> </a:t>
            </a:r>
          </a:p>
          <a:p>
            <a:pPr lvl="0"/>
            <a:r>
              <a:rPr lang="ru-RU" sz="1200" b="1" kern="1200" dirty="0" err="1" smtClean="0">
                <a:solidFill>
                  <a:schemeClr val="tx1"/>
                </a:solidFill>
                <a:latin typeface="+mn-lt"/>
                <a:ea typeface="+mn-ea"/>
                <a:cs typeface="+mn-cs"/>
              </a:rPr>
              <a:t>могекислый</a:t>
            </a:r>
            <a:r>
              <a:rPr lang="ru-RU" sz="1200" b="1" kern="1200" dirty="0" smtClean="0">
                <a:solidFill>
                  <a:schemeClr val="tx1"/>
                </a:solidFill>
                <a:latin typeface="+mn-lt"/>
                <a:ea typeface="+mn-ea"/>
                <a:cs typeface="+mn-cs"/>
              </a:rPr>
              <a:t> диатез </a:t>
            </a:r>
            <a:r>
              <a:rPr lang="ru-RU" sz="1200" i="1" kern="1200" dirty="0" smtClean="0">
                <a:solidFill>
                  <a:schemeClr val="tx1"/>
                </a:solidFill>
                <a:latin typeface="+mn-lt"/>
                <a:ea typeface="+mn-ea"/>
                <a:cs typeface="+mn-cs"/>
              </a:rPr>
              <a:t>{</a:t>
            </a:r>
            <a:r>
              <a:rPr lang="ru-RU" sz="1200" b="1" kern="1200" dirty="0" err="1" smtClean="0">
                <a:solidFill>
                  <a:schemeClr val="tx1"/>
                </a:solidFill>
                <a:latin typeface="+mn-lt"/>
                <a:ea typeface="+mn-ea"/>
                <a:cs typeface="+mn-cs"/>
              </a:rPr>
              <a:t>могекислый</a:t>
            </a:r>
            <a:r>
              <a:rPr lang="ru-RU" sz="1200" b="1" kern="1200" dirty="0" smtClean="0">
                <a:solidFill>
                  <a:schemeClr val="tx1"/>
                </a:solidFill>
                <a:latin typeface="+mn-lt"/>
                <a:ea typeface="+mn-ea"/>
                <a:cs typeface="+mn-cs"/>
              </a:rPr>
              <a:t> инфаркт</a:t>
            </a:r>
            <a:r>
              <a:rPr lang="ru-RU" sz="1200" i="1" kern="1200" dirty="0" smtClean="0">
                <a:solidFill>
                  <a:schemeClr val="tx1"/>
                </a:solidFill>
                <a:latin typeface="+mn-lt"/>
                <a:ea typeface="+mn-ea"/>
                <a:cs typeface="+mn-cs"/>
              </a:rPr>
              <a:t>)</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развивается у трети детей</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1-й недели жизни в результате отложения</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кристаллов мочевой кислоты в просвете собирательных трубочек. Причина — распад большого количества клеток, из ядер которых высвобождается много пуриновых и пиримидиновых оснований.</a:t>
            </a:r>
          </a:p>
          <a:p>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54</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Транзиторные особенности </a:t>
            </a:r>
            <a:r>
              <a:rPr lang="ru-RU" sz="1200" kern="1200" dirty="0" err="1" smtClean="0">
                <a:solidFill>
                  <a:schemeClr val="tx1"/>
                </a:solidFill>
                <a:latin typeface="+mn-lt"/>
                <a:ea typeface="+mn-ea"/>
                <a:cs typeface="+mn-cs"/>
              </a:rPr>
              <a:t>неонатального</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гемопоэза</a:t>
            </a:r>
            <a:r>
              <a:rPr lang="ru-RU" sz="1200" kern="1200" dirty="0" smtClean="0">
                <a:solidFill>
                  <a:schemeClr val="tx1"/>
                </a:solidFill>
                <a:latin typeface="+mn-lt"/>
                <a:ea typeface="+mn-ea"/>
                <a:cs typeface="+mn-cs"/>
              </a:rPr>
              <a:t> связаны с высокой активностью </a:t>
            </a:r>
            <a:r>
              <a:rPr lang="ru-RU" sz="1200" kern="1200" dirty="0" err="1" smtClean="0">
                <a:solidFill>
                  <a:schemeClr val="tx1"/>
                </a:solidFill>
                <a:latin typeface="+mn-lt"/>
                <a:ea typeface="+mn-ea"/>
                <a:cs typeface="+mn-cs"/>
              </a:rPr>
              <a:t>эритропоэза</a:t>
            </a:r>
            <a:r>
              <a:rPr lang="ru-RU" sz="1200" kern="1200" dirty="0" smtClean="0">
                <a:solidFill>
                  <a:schemeClr val="tx1"/>
                </a:solidFill>
                <a:latin typeface="+mn-lt"/>
                <a:ea typeface="+mn-ea"/>
                <a:cs typeface="+mn-cs"/>
              </a:rPr>
              <a:t> при рождении, усилением активности </a:t>
            </a:r>
            <a:r>
              <a:rPr lang="ru-RU" sz="1200" kern="1200" dirty="0" err="1" smtClean="0">
                <a:solidFill>
                  <a:schemeClr val="tx1"/>
                </a:solidFill>
                <a:latin typeface="+mn-lt"/>
                <a:ea typeface="+mn-ea"/>
                <a:cs typeface="+mn-cs"/>
              </a:rPr>
              <a:t>миелопоэза</a:t>
            </a:r>
            <a:r>
              <a:rPr lang="ru-RU" sz="1200" kern="1200" dirty="0" smtClean="0">
                <a:solidFill>
                  <a:schemeClr val="tx1"/>
                </a:solidFill>
                <a:latin typeface="+mn-lt"/>
                <a:ea typeface="+mn-ea"/>
                <a:cs typeface="+mn-cs"/>
              </a:rPr>
              <a:t> с дальнейшим резким снижением его интенсивности, снижением интенсивности </a:t>
            </a:r>
            <a:r>
              <a:rPr lang="ru-RU" sz="1200" kern="1200" dirty="0" err="1" smtClean="0">
                <a:solidFill>
                  <a:schemeClr val="tx1"/>
                </a:solidFill>
                <a:latin typeface="+mn-lt"/>
                <a:ea typeface="+mn-ea"/>
                <a:cs typeface="+mn-cs"/>
              </a:rPr>
              <a:t>лимфоцитопоэза</a:t>
            </a:r>
            <a:r>
              <a:rPr lang="ru-RU" sz="1200" kern="1200" dirty="0" smtClean="0">
                <a:solidFill>
                  <a:schemeClr val="tx1"/>
                </a:solidFill>
                <a:latin typeface="+mn-lt"/>
                <a:ea typeface="+mn-ea"/>
                <a:cs typeface="+mn-cs"/>
              </a:rPr>
              <a:t> сразу после рождения (с дальнейшей резкой активацией).</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Транзиторные особенности </a:t>
            </a:r>
            <a:r>
              <a:rPr lang="ru-RU" sz="1200" kern="1200" dirty="0" err="1" smtClean="0">
                <a:solidFill>
                  <a:schemeClr val="tx1"/>
                </a:solidFill>
                <a:latin typeface="+mn-lt"/>
                <a:ea typeface="+mn-ea"/>
                <a:cs typeface="+mn-cs"/>
              </a:rPr>
              <a:t>неонатального</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гемопоэза</a:t>
            </a:r>
            <a:r>
              <a:rPr lang="ru-RU" sz="1200" kern="1200" dirty="0" smtClean="0">
                <a:solidFill>
                  <a:schemeClr val="tx1"/>
                </a:solidFill>
                <a:latin typeface="+mn-lt"/>
                <a:ea typeface="+mn-ea"/>
                <a:cs typeface="+mn-cs"/>
              </a:rPr>
              <a:t> связаны с высокой активностью </a:t>
            </a:r>
            <a:r>
              <a:rPr lang="ru-RU" sz="1200" kern="1200" dirty="0" err="1" smtClean="0">
                <a:solidFill>
                  <a:schemeClr val="tx1"/>
                </a:solidFill>
                <a:latin typeface="+mn-lt"/>
                <a:ea typeface="+mn-ea"/>
                <a:cs typeface="+mn-cs"/>
              </a:rPr>
              <a:t>эритропоэза</a:t>
            </a:r>
            <a:r>
              <a:rPr lang="ru-RU" sz="1200" kern="1200" dirty="0" smtClean="0">
                <a:solidFill>
                  <a:schemeClr val="tx1"/>
                </a:solidFill>
                <a:latin typeface="+mn-lt"/>
                <a:ea typeface="+mn-ea"/>
                <a:cs typeface="+mn-cs"/>
              </a:rPr>
              <a:t> при рождении, усилением активности </a:t>
            </a:r>
            <a:r>
              <a:rPr lang="ru-RU" sz="1200" kern="1200" dirty="0" err="1" smtClean="0">
                <a:solidFill>
                  <a:schemeClr val="tx1"/>
                </a:solidFill>
                <a:latin typeface="+mn-lt"/>
                <a:ea typeface="+mn-ea"/>
                <a:cs typeface="+mn-cs"/>
              </a:rPr>
              <a:t>миелопоэза</a:t>
            </a:r>
            <a:r>
              <a:rPr lang="ru-RU" sz="1200" kern="1200" dirty="0" smtClean="0">
                <a:solidFill>
                  <a:schemeClr val="tx1"/>
                </a:solidFill>
                <a:latin typeface="+mn-lt"/>
                <a:ea typeface="+mn-ea"/>
                <a:cs typeface="+mn-cs"/>
              </a:rPr>
              <a:t> с дальнейшим резким снижением его интенсивности, снижением интенсивности </a:t>
            </a:r>
            <a:r>
              <a:rPr lang="ru-RU" sz="1200" kern="1200" dirty="0" err="1" smtClean="0">
                <a:solidFill>
                  <a:schemeClr val="tx1"/>
                </a:solidFill>
                <a:latin typeface="+mn-lt"/>
                <a:ea typeface="+mn-ea"/>
                <a:cs typeface="+mn-cs"/>
              </a:rPr>
              <a:t>лимфоцитопоэза</a:t>
            </a:r>
            <a:r>
              <a:rPr lang="ru-RU" sz="1200" kern="1200" dirty="0" smtClean="0">
                <a:solidFill>
                  <a:schemeClr val="tx1"/>
                </a:solidFill>
                <a:latin typeface="+mn-lt"/>
                <a:ea typeface="+mn-ea"/>
                <a:cs typeface="+mn-cs"/>
              </a:rPr>
              <a:t> сразу после рождения (с дальнейшей резкой активацией).</a:t>
            </a:r>
          </a:p>
          <a:p>
            <a:r>
              <a:rPr lang="ru-RU" sz="1200" kern="1200" dirty="0" smtClean="0">
                <a:solidFill>
                  <a:schemeClr val="tx1"/>
                </a:solidFill>
                <a:latin typeface="+mn-lt"/>
                <a:ea typeface="+mn-ea"/>
                <a:cs typeface="+mn-cs"/>
              </a:rPr>
              <a:t> Транзиторные особенности </a:t>
            </a:r>
            <a:r>
              <a:rPr lang="ru-RU" sz="1200" kern="1200" dirty="0" err="1" smtClean="0">
                <a:solidFill>
                  <a:schemeClr val="tx1"/>
                </a:solidFill>
                <a:latin typeface="+mn-lt"/>
                <a:ea typeface="+mn-ea"/>
                <a:cs typeface="+mn-cs"/>
              </a:rPr>
              <a:t>неонатального</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гемопоэза</a:t>
            </a:r>
            <a:r>
              <a:rPr lang="ru-RU" sz="1200" kern="1200" dirty="0" smtClean="0">
                <a:solidFill>
                  <a:schemeClr val="tx1"/>
                </a:solidFill>
                <a:latin typeface="+mn-lt"/>
                <a:ea typeface="+mn-ea"/>
                <a:cs typeface="+mn-cs"/>
              </a:rPr>
              <a:t> связаны с высокой активностью </a:t>
            </a:r>
            <a:r>
              <a:rPr lang="ru-RU" sz="1200" kern="1200" dirty="0" err="1" smtClean="0">
                <a:solidFill>
                  <a:schemeClr val="tx1"/>
                </a:solidFill>
                <a:latin typeface="+mn-lt"/>
                <a:ea typeface="+mn-ea"/>
                <a:cs typeface="+mn-cs"/>
              </a:rPr>
              <a:t>эритропоэза</a:t>
            </a:r>
            <a:r>
              <a:rPr lang="ru-RU" sz="1200" kern="1200" dirty="0" smtClean="0">
                <a:solidFill>
                  <a:schemeClr val="tx1"/>
                </a:solidFill>
                <a:latin typeface="+mn-lt"/>
                <a:ea typeface="+mn-ea"/>
                <a:cs typeface="+mn-cs"/>
              </a:rPr>
              <a:t> при рождении, усилением активности </a:t>
            </a:r>
            <a:r>
              <a:rPr lang="ru-RU" sz="1200" kern="1200" dirty="0" err="1" smtClean="0">
                <a:solidFill>
                  <a:schemeClr val="tx1"/>
                </a:solidFill>
                <a:latin typeface="+mn-lt"/>
                <a:ea typeface="+mn-ea"/>
                <a:cs typeface="+mn-cs"/>
              </a:rPr>
              <a:t>миелопоэза</a:t>
            </a:r>
            <a:r>
              <a:rPr lang="ru-RU" sz="1200" kern="1200" dirty="0" smtClean="0">
                <a:solidFill>
                  <a:schemeClr val="tx1"/>
                </a:solidFill>
                <a:latin typeface="+mn-lt"/>
                <a:ea typeface="+mn-ea"/>
                <a:cs typeface="+mn-cs"/>
              </a:rPr>
              <a:t> с дальнейшим резким снижением его интенсивности, снижением интенсивности </a:t>
            </a:r>
            <a:r>
              <a:rPr lang="ru-RU" sz="1200" kern="1200" dirty="0" err="1" smtClean="0">
                <a:solidFill>
                  <a:schemeClr val="tx1"/>
                </a:solidFill>
                <a:latin typeface="+mn-lt"/>
                <a:ea typeface="+mn-ea"/>
                <a:cs typeface="+mn-cs"/>
              </a:rPr>
              <a:t>лимфоцитопоэза</a:t>
            </a:r>
            <a:r>
              <a:rPr lang="ru-RU" sz="1200" kern="1200" dirty="0" smtClean="0">
                <a:solidFill>
                  <a:schemeClr val="tx1"/>
                </a:solidFill>
                <a:latin typeface="+mn-lt"/>
                <a:ea typeface="+mn-ea"/>
                <a:cs typeface="+mn-cs"/>
              </a:rPr>
              <a:t> сразу после рождения (с дальнейшей резкой активацией).</a:t>
            </a:r>
          </a:p>
          <a:p>
            <a:r>
              <a:rPr lang="ru-RU" sz="1200" kern="1200" dirty="0" smtClean="0">
                <a:solidFill>
                  <a:schemeClr val="tx1"/>
                </a:solidFill>
                <a:latin typeface="+mn-lt"/>
                <a:ea typeface="+mn-ea"/>
                <a:cs typeface="+mn-cs"/>
              </a:rPr>
              <a:t> </a:t>
            </a:r>
          </a:p>
          <a:p>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55</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b="1" kern="1200" dirty="0" err="1" smtClean="0">
                <a:solidFill>
                  <a:schemeClr val="tx1"/>
                </a:solidFill>
                <a:latin typeface="+mn-lt"/>
                <a:ea typeface="+mn-ea"/>
                <a:cs typeface="+mn-cs"/>
              </a:rPr>
              <a:t>Катаболигеская</a:t>
            </a:r>
            <a:r>
              <a:rPr lang="ru-RU" sz="1200" b="1" kern="1200" dirty="0" smtClean="0">
                <a:solidFill>
                  <a:schemeClr val="tx1"/>
                </a:solidFill>
                <a:latin typeface="+mn-lt"/>
                <a:ea typeface="+mn-ea"/>
                <a:cs typeface="+mn-cs"/>
              </a:rPr>
              <a:t> направленность обмена </a:t>
            </a:r>
            <a:r>
              <a:rPr lang="ru-RU" sz="1200" kern="1200" dirty="0" smtClean="0">
                <a:solidFill>
                  <a:schemeClr val="tx1"/>
                </a:solidFill>
                <a:latin typeface="+mn-lt"/>
                <a:ea typeface="+mn-ea"/>
                <a:cs typeface="+mn-cs"/>
              </a:rPr>
              <a:t>—</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переходное состояние,</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характерное для новорождённых первых</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3</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дней</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жизни, когда энергетическая ценность высосанного молока не покрывает даже потребности основного обмена. Катаболизму первых дней жизни способствует избыток </a:t>
            </a:r>
            <a:r>
              <a:rPr lang="ru-RU" sz="1200" kern="1200" dirty="0" err="1" smtClean="0">
                <a:solidFill>
                  <a:schemeClr val="tx1"/>
                </a:solidFill>
                <a:latin typeface="+mn-lt"/>
                <a:ea typeface="+mn-ea"/>
                <a:cs typeface="+mn-cs"/>
              </a:rPr>
              <a:t>глюкокортикоидов</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Активация гликолиза и </a:t>
            </a:r>
            <a:r>
              <a:rPr lang="ru-RU" sz="1200" b="1" kern="1200" dirty="0" err="1" smtClean="0">
                <a:solidFill>
                  <a:schemeClr val="tx1"/>
                </a:solidFill>
                <a:latin typeface="+mn-lt"/>
                <a:ea typeface="+mn-ea"/>
                <a:cs typeface="+mn-cs"/>
              </a:rPr>
              <a:t>липолиза</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 понижением содержания глюкозы в крови,</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повышением концентрации</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неэстерифицированных жирных кислот и «кетоновых тел» типична для всех новорождённых.</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Гипогликемия </a:t>
            </a:r>
            <a:r>
              <a:rPr lang="ru-RU" sz="1200" kern="1200" dirty="0" smtClean="0">
                <a:solidFill>
                  <a:schemeClr val="tx1"/>
                </a:solidFill>
                <a:latin typeface="+mn-lt"/>
                <a:ea typeface="+mn-ea"/>
                <a:cs typeface="+mn-cs"/>
              </a:rPr>
              <a:t>—</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состояние,</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часто возникающее в период новорождённое™ (у</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8-11%</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новорождённых).</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Критерием</a:t>
            </a:r>
            <a:r>
              <a:rPr lang="ru-RU" sz="1200" b="1"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неонатальной</a:t>
            </a:r>
            <a:r>
              <a:rPr lang="ru-RU" sz="1200" kern="1200" dirty="0" smtClean="0">
                <a:solidFill>
                  <a:schemeClr val="tx1"/>
                </a:solidFill>
                <a:latin typeface="+mn-lt"/>
                <a:ea typeface="+mn-ea"/>
                <a:cs typeface="+mn-cs"/>
              </a:rPr>
              <a:t> гипогликемии принято считать содержание глюкозы в крови 2,6 </a:t>
            </a:r>
            <a:r>
              <a:rPr lang="ru-RU" sz="1200" kern="1200" dirty="0" err="1" smtClean="0">
                <a:solidFill>
                  <a:schemeClr val="tx1"/>
                </a:solidFill>
                <a:latin typeface="+mn-lt"/>
                <a:ea typeface="+mn-ea"/>
                <a:cs typeface="+mn-cs"/>
              </a:rPr>
              <a:t>ммоль</a:t>
            </a:r>
            <a:r>
              <a:rPr lang="ru-RU" sz="1200" kern="1200" dirty="0" smtClean="0">
                <a:solidFill>
                  <a:schemeClr val="tx1"/>
                </a:solidFill>
                <a:latin typeface="+mn-lt"/>
                <a:ea typeface="+mn-ea"/>
                <a:cs typeface="+mn-cs"/>
              </a:rPr>
              <a:t>/л и ниже. Минимальных значений уровень глюкозы в крови достигает на 3-4-е сутки жизни. Транзиторная гипогликемия, не имеющая серьёзных последствий, обычно клинически неопределима. Развитие гипогликемии обусловлено быстрым истощением депо гликогена в перинатальном периоде.</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Транзиторный ацидоз </a:t>
            </a:r>
            <a:r>
              <a:rPr lang="ru-RU" sz="1200" kern="1200" dirty="0" smtClean="0">
                <a:solidFill>
                  <a:schemeClr val="tx1"/>
                </a:solidFill>
                <a:latin typeface="+mn-lt"/>
                <a:ea typeface="+mn-ea"/>
                <a:cs typeface="+mn-cs"/>
              </a:rPr>
              <a:t>—</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пограничное состояние,</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характерное для всех детей в родах.</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У здорового новорождённого</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ацидоз в первые дни жизни обычно компенсирован (</a:t>
            </a:r>
            <a:r>
              <a:rPr lang="ru-RU" sz="1200" kern="1200" dirty="0" err="1" smtClean="0">
                <a:solidFill>
                  <a:schemeClr val="tx1"/>
                </a:solidFill>
                <a:latin typeface="+mn-lt"/>
                <a:ea typeface="+mn-ea"/>
                <a:cs typeface="+mn-cs"/>
              </a:rPr>
              <a:t>рН</a:t>
            </a:r>
            <a:r>
              <a:rPr lang="ru-RU" sz="1200" kern="1200" dirty="0" smtClean="0">
                <a:solidFill>
                  <a:schemeClr val="tx1"/>
                </a:solidFill>
                <a:latin typeface="+mn-lt"/>
                <a:ea typeface="+mn-ea"/>
                <a:cs typeface="+mn-cs"/>
              </a:rPr>
              <a:t> 7,36), хотя дефицит оснований может достигать 6 </a:t>
            </a:r>
            <a:r>
              <a:rPr lang="ru-RU" sz="1200" kern="1200" dirty="0" err="1" smtClean="0">
                <a:solidFill>
                  <a:schemeClr val="tx1"/>
                </a:solidFill>
                <a:latin typeface="+mn-lt"/>
                <a:ea typeface="+mn-ea"/>
                <a:cs typeface="+mn-cs"/>
              </a:rPr>
              <a:t>ммоль</a:t>
            </a:r>
            <a:r>
              <a:rPr lang="ru-RU" sz="1200" kern="1200" dirty="0" smtClean="0">
                <a:solidFill>
                  <a:schemeClr val="tx1"/>
                </a:solidFill>
                <a:latin typeface="+mn-lt"/>
                <a:ea typeface="+mn-ea"/>
                <a:cs typeface="+mn-cs"/>
              </a:rPr>
              <a:t>/л. Критический порог дефицита оснований, при котором возможны серьёзные поражения ЦНС у новорождённых, составляет 14 </a:t>
            </a:r>
            <a:r>
              <a:rPr lang="ru-RU" sz="1200" kern="1200" dirty="0" err="1" smtClean="0">
                <a:solidFill>
                  <a:schemeClr val="tx1"/>
                </a:solidFill>
                <a:latin typeface="+mn-lt"/>
                <a:ea typeface="+mn-ea"/>
                <a:cs typeface="+mn-cs"/>
              </a:rPr>
              <a:t>ммоль</a:t>
            </a:r>
            <a:r>
              <a:rPr lang="ru-RU" sz="1200" kern="1200" dirty="0" smtClean="0">
                <a:solidFill>
                  <a:schemeClr val="tx1"/>
                </a:solidFill>
                <a:latin typeface="+mn-lt"/>
                <a:ea typeface="+mn-ea"/>
                <a:cs typeface="+mn-cs"/>
              </a:rPr>
              <a:t>/л.</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Транзиторная </a:t>
            </a:r>
            <a:r>
              <a:rPr lang="ru-RU" sz="1200" b="1" kern="1200" dirty="0" err="1" smtClean="0">
                <a:solidFill>
                  <a:schemeClr val="tx1"/>
                </a:solidFill>
                <a:latin typeface="+mn-lt"/>
                <a:ea typeface="+mn-ea"/>
                <a:cs typeface="+mn-cs"/>
              </a:rPr>
              <a:t>гипокалъциемия</a:t>
            </a:r>
            <a:r>
              <a:rPr lang="ru-RU" sz="1200" b="1" kern="1200" dirty="0" smtClean="0">
                <a:solidFill>
                  <a:schemeClr val="tx1"/>
                </a:solidFill>
                <a:latin typeface="+mn-lt"/>
                <a:ea typeface="+mn-ea"/>
                <a:cs typeface="+mn-cs"/>
              </a:rPr>
              <a:t> и </a:t>
            </a:r>
            <a:r>
              <a:rPr lang="ru-RU" sz="1200" b="1" kern="1200" dirty="0" err="1" smtClean="0">
                <a:solidFill>
                  <a:schemeClr val="tx1"/>
                </a:solidFill>
                <a:latin typeface="+mn-lt"/>
                <a:ea typeface="+mn-ea"/>
                <a:cs typeface="+mn-cs"/>
              </a:rPr>
              <a:t>гипомагниемия</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пограничные состояния,</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развивающиеся редко,</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тогда как</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снижение уровня кальция и магния в крови в первые 2 суток возможно у многих детей. К концу 1-х суток жизни концентрация кальция падает до 2,2-2,25 </a:t>
            </a:r>
            <a:r>
              <a:rPr lang="ru-RU" sz="1200" kern="1200" dirty="0" err="1" smtClean="0">
                <a:solidFill>
                  <a:schemeClr val="tx1"/>
                </a:solidFill>
                <a:latin typeface="+mn-lt"/>
                <a:ea typeface="+mn-ea"/>
                <a:cs typeface="+mn-cs"/>
              </a:rPr>
              <a:t>ммоль</a:t>
            </a:r>
            <a:r>
              <a:rPr lang="ru-RU" sz="1200" kern="1200" dirty="0" smtClean="0">
                <a:solidFill>
                  <a:schemeClr val="tx1"/>
                </a:solidFill>
                <a:latin typeface="+mn-lt"/>
                <a:ea typeface="+mn-ea"/>
                <a:cs typeface="+mn-cs"/>
              </a:rPr>
              <a:t>/л, магния — до 0,66-0,75 </a:t>
            </a:r>
            <a:r>
              <a:rPr lang="ru-RU" sz="1200" kern="1200" dirty="0" err="1" smtClean="0">
                <a:solidFill>
                  <a:schemeClr val="tx1"/>
                </a:solidFill>
                <a:latin typeface="+mn-lt"/>
                <a:ea typeface="+mn-ea"/>
                <a:cs typeface="+mn-cs"/>
              </a:rPr>
              <a:t>ммоль</a:t>
            </a:r>
            <a:r>
              <a:rPr lang="ru-RU" sz="1200" kern="1200" dirty="0" smtClean="0">
                <a:solidFill>
                  <a:schemeClr val="tx1"/>
                </a:solidFill>
                <a:latin typeface="+mn-lt"/>
                <a:ea typeface="+mn-ea"/>
                <a:cs typeface="+mn-cs"/>
              </a:rPr>
              <a:t>/л.</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Нормальные значения для всех возрастных групп: содержание общего кальция — 2,1-2,7 </a:t>
            </a:r>
            <a:r>
              <a:rPr lang="ru-RU" sz="1200" kern="1200" dirty="0" err="1" smtClean="0">
                <a:solidFill>
                  <a:schemeClr val="tx1"/>
                </a:solidFill>
                <a:latin typeface="+mn-lt"/>
                <a:ea typeface="+mn-ea"/>
                <a:cs typeface="+mn-cs"/>
              </a:rPr>
              <a:t>ммоль</a:t>
            </a:r>
            <a:r>
              <a:rPr lang="ru-RU" sz="1200" kern="1200" dirty="0" smtClean="0">
                <a:solidFill>
                  <a:schemeClr val="tx1"/>
                </a:solidFill>
                <a:latin typeface="+mn-lt"/>
                <a:ea typeface="+mn-ea"/>
                <a:cs typeface="+mn-cs"/>
              </a:rPr>
              <a:t>/л, ионизированного</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1,17-1,29 </a:t>
            </a:r>
            <a:r>
              <a:rPr lang="ru-RU" sz="1200" kern="1200" dirty="0" err="1" smtClean="0">
                <a:solidFill>
                  <a:schemeClr val="tx1"/>
                </a:solidFill>
                <a:latin typeface="+mn-lt"/>
                <a:ea typeface="+mn-ea"/>
                <a:cs typeface="+mn-cs"/>
              </a:rPr>
              <a:t>ммоль</a:t>
            </a:r>
            <a:r>
              <a:rPr lang="ru-RU" sz="1200" kern="1200" dirty="0" smtClean="0">
                <a:solidFill>
                  <a:schemeClr val="tx1"/>
                </a:solidFill>
                <a:latin typeface="+mn-lt"/>
                <a:ea typeface="+mn-ea"/>
                <a:cs typeface="+mn-cs"/>
              </a:rPr>
              <a:t>/л. К концу раннего </a:t>
            </a:r>
            <a:r>
              <a:rPr lang="ru-RU" sz="1200" kern="1200" dirty="0" err="1" smtClean="0">
                <a:solidFill>
                  <a:schemeClr val="tx1"/>
                </a:solidFill>
                <a:latin typeface="+mn-lt"/>
                <a:ea typeface="+mn-ea"/>
                <a:cs typeface="+mn-cs"/>
              </a:rPr>
              <a:t>неонатального</a:t>
            </a:r>
            <a:r>
              <a:rPr lang="ru-RU" sz="1200" kern="1200" dirty="0" smtClean="0">
                <a:solidFill>
                  <a:schemeClr val="tx1"/>
                </a:solidFill>
                <a:latin typeface="+mn-lt"/>
                <a:ea typeface="+mn-ea"/>
                <a:cs typeface="+mn-cs"/>
              </a:rPr>
              <a:t> периода нормализуется содержание кальция и магния в крови. Транзиторная </a:t>
            </a:r>
            <a:r>
              <a:rPr lang="ru-RU" sz="1200" kern="1200" dirty="0" err="1" smtClean="0">
                <a:solidFill>
                  <a:schemeClr val="tx1"/>
                </a:solidFill>
                <a:latin typeface="+mn-lt"/>
                <a:ea typeface="+mn-ea"/>
                <a:cs typeface="+mn-cs"/>
              </a:rPr>
              <a:t>гипокальциемия</a:t>
            </a:r>
            <a:r>
              <a:rPr lang="ru-RU" sz="1200" kern="1200" dirty="0" smtClean="0">
                <a:solidFill>
                  <a:schemeClr val="tx1"/>
                </a:solidFill>
                <a:latin typeface="+mn-lt"/>
                <a:ea typeface="+mn-ea"/>
                <a:cs typeface="+mn-cs"/>
              </a:rPr>
              <a:t> и </a:t>
            </a:r>
            <a:r>
              <a:rPr lang="ru-RU" sz="1200" kern="1200" dirty="0" err="1" smtClean="0">
                <a:solidFill>
                  <a:schemeClr val="tx1"/>
                </a:solidFill>
                <a:latin typeface="+mn-lt"/>
                <a:ea typeface="+mn-ea"/>
                <a:cs typeface="+mn-cs"/>
              </a:rPr>
              <a:t>гипомагниемия</a:t>
            </a:r>
            <a:r>
              <a:rPr lang="ru-RU" sz="1200" kern="1200" dirty="0" smtClean="0">
                <a:solidFill>
                  <a:schemeClr val="tx1"/>
                </a:solidFill>
                <a:latin typeface="+mn-lt"/>
                <a:ea typeface="+mn-ea"/>
                <a:cs typeface="+mn-cs"/>
              </a:rPr>
              <a:t> обусловлена функциональным </a:t>
            </a:r>
            <a:r>
              <a:rPr lang="ru-RU" sz="1200" kern="1200" dirty="0" err="1" smtClean="0">
                <a:solidFill>
                  <a:schemeClr val="tx1"/>
                </a:solidFill>
                <a:latin typeface="+mn-lt"/>
                <a:ea typeface="+mn-ea"/>
                <a:cs typeface="+mn-cs"/>
              </a:rPr>
              <a:t>гипопаратиреоидизмом</a:t>
            </a:r>
            <a:r>
              <a:rPr lang="ru-RU" sz="1200" kern="1200" dirty="0" smtClean="0">
                <a:solidFill>
                  <a:schemeClr val="tx1"/>
                </a:solidFill>
                <a:latin typeface="+mn-lt"/>
                <a:ea typeface="+mn-ea"/>
                <a:cs typeface="+mn-cs"/>
              </a:rPr>
              <a:t> в раннем </a:t>
            </a:r>
            <a:r>
              <a:rPr lang="ru-RU" sz="1200" kern="1200" dirty="0" err="1" smtClean="0">
                <a:solidFill>
                  <a:schemeClr val="tx1"/>
                </a:solidFill>
                <a:latin typeface="+mn-lt"/>
                <a:ea typeface="+mn-ea"/>
                <a:cs typeface="+mn-cs"/>
              </a:rPr>
              <a:t>неонатальном</a:t>
            </a:r>
            <a:r>
              <a:rPr lang="ru-RU" sz="1200" kern="1200" dirty="0" smtClean="0">
                <a:solidFill>
                  <a:schemeClr val="tx1"/>
                </a:solidFill>
                <a:latin typeface="+mn-lt"/>
                <a:ea typeface="+mn-ea"/>
                <a:cs typeface="+mn-cs"/>
              </a:rPr>
              <a:t> периоде.</a:t>
            </a:r>
          </a:p>
          <a:p>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57</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Существуют два основных направления совершенствования качества помощи </a:t>
            </a:r>
          </a:p>
          <a:p>
            <a:r>
              <a:rPr lang="ru-RU" sz="1200" kern="1200" dirty="0" smtClean="0">
                <a:solidFill>
                  <a:schemeClr val="tx1"/>
                </a:solidFill>
                <a:latin typeface="+mn-lt"/>
                <a:ea typeface="+mn-ea"/>
                <a:cs typeface="+mn-cs"/>
              </a:rPr>
              <a:t>новорожденным – это развитие современной, наукоемкой, высокотехнологичной, </a:t>
            </a:r>
          </a:p>
          <a:p>
            <a:r>
              <a:rPr lang="ru-RU" sz="1200" kern="1200" dirty="0" smtClean="0">
                <a:solidFill>
                  <a:schemeClr val="tx1"/>
                </a:solidFill>
                <a:latin typeface="+mn-lt"/>
                <a:ea typeface="+mn-ea"/>
                <a:cs typeface="+mn-cs"/>
              </a:rPr>
              <a:t>дорогостоящей помощи (в которой нуждаются по данным разных авторов от 2 до 5% </a:t>
            </a:r>
          </a:p>
          <a:p>
            <a:r>
              <a:rPr lang="ru-RU" sz="1200" kern="1200" dirty="0" smtClean="0">
                <a:solidFill>
                  <a:schemeClr val="tx1"/>
                </a:solidFill>
                <a:latin typeface="+mn-lt"/>
                <a:ea typeface="+mn-ea"/>
                <a:cs typeface="+mn-cs"/>
              </a:rPr>
              <a:t>новорожденных) и совершенствование организации медицинской помощи, на основании </a:t>
            </a:r>
          </a:p>
          <a:p>
            <a:r>
              <a:rPr lang="ru-RU" sz="1200" kern="1200" dirty="0" smtClean="0">
                <a:solidFill>
                  <a:schemeClr val="tx1"/>
                </a:solidFill>
                <a:latin typeface="+mn-lt"/>
                <a:ea typeface="+mn-ea"/>
                <a:cs typeface="+mn-cs"/>
              </a:rPr>
              <a:t>базовых медицинских и вспомогательных технологий, в которых нуждаются все </a:t>
            </a:r>
          </a:p>
          <a:p>
            <a:r>
              <a:rPr lang="ru-RU" sz="1200" kern="1200" dirty="0" smtClean="0">
                <a:solidFill>
                  <a:schemeClr val="tx1"/>
                </a:solidFill>
                <a:latin typeface="+mn-lt"/>
                <a:ea typeface="+mn-ea"/>
                <a:cs typeface="+mn-cs"/>
              </a:rPr>
              <a:t>новорожденные. Базовая помощь новорожденному - минимальный набор медицинских </a:t>
            </a:r>
          </a:p>
          <a:p>
            <a:r>
              <a:rPr lang="ru-RU" sz="1200" kern="1200" dirty="0" smtClean="0">
                <a:solidFill>
                  <a:schemeClr val="tx1"/>
                </a:solidFill>
                <a:latin typeface="+mn-lt"/>
                <a:ea typeface="+mn-ea"/>
                <a:cs typeface="+mn-cs"/>
              </a:rPr>
              <a:t>вмешательств, доступных при всех родах, независимо от места рождения ребенка. </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60</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Раннее пережатие пуповины (сразу после родов) может привести к снижению уровня гемоглобина и развитию поздней анемии. С другой стороны, слишком позднее пережатие пуповины нередко приводит к развитию </a:t>
            </a:r>
            <a:r>
              <a:rPr lang="ru-RU" sz="1200" kern="1200" dirty="0" err="1" smtClean="0">
                <a:solidFill>
                  <a:schemeClr val="tx1"/>
                </a:solidFill>
                <a:latin typeface="+mn-lt"/>
                <a:ea typeface="+mn-ea"/>
                <a:cs typeface="+mn-cs"/>
              </a:rPr>
              <a:t>гиперволемии</a:t>
            </a:r>
            <a:r>
              <a:rPr lang="ru-RU" sz="1200" kern="1200" dirty="0" smtClean="0">
                <a:solidFill>
                  <a:schemeClr val="tx1"/>
                </a:solidFill>
                <a:latin typeface="+mn-lt"/>
                <a:ea typeface="+mn-ea"/>
                <a:cs typeface="+mn-cs"/>
              </a:rPr>
              <a:t> и полицитемии, которая может быть причиной респираторных нарушений, </a:t>
            </a:r>
            <a:r>
              <a:rPr lang="ru-RU" sz="1200" kern="1200" dirty="0" err="1" smtClean="0">
                <a:solidFill>
                  <a:schemeClr val="tx1"/>
                </a:solidFill>
                <a:latin typeface="+mn-lt"/>
                <a:ea typeface="+mn-ea"/>
                <a:cs typeface="+mn-cs"/>
              </a:rPr>
              <a:t>гипербилирубинемии.Пережатие</a:t>
            </a:r>
            <a:r>
              <a:rPr lang="ru-RU" sz="1200" kern="1200" dirty="0" smtClean="0">
                <a:solidFill>
                  <a:schemeClr val="tx1"/>
                </a:solidFill>
                <a:latin typeface="+mn-lt"/>
                <a:ea typeface="+mn-ea"/>
                <a:cs typeface="+mn-cs"/>
              </a:rPr>
              <a:t> пуповины в конце первой минуты жизни: </a:t>
            </a:r>
          </a:p>
          <a:p>
            <a:r>
              <a:rPr lang="ru-RU" sz="1200" kern="1200" dirty="0" smtClean="0">
                <a:solidFill>
                  <a:schemeClr val="tx1"/>
                </a:solidFill>
                <a:latin typeface="+mn-lt"/>
                <a:ea typeface="+mn-ea"/>
                <a:cs typeface="+mn-cs"/>
              </a:rPr>
              <a:t>. Один зажим </a:t>
            </a:r>
            <a:r>
              <a:rPr lang="ru-RU" sz="1200" kern="1200" dirty="0" err="1" smtClean="0">
                <a:solidFill>
                  <a:schemeClr val="tx1"/>
                </a:solidFill>
                <a:latin typeface="+mn-lt"/>
                <a:ea typeface="+mn-ea"/>
                <a:cs typeface="+mn-cs"/>
              </a:rPr>
              <a:t>Кохера</a:t>
            </a:r>
            <a:r>
              <a:rPr lang="ru-RU" sz="1200" kern="1200" dirty="0" smtClean="0">
                <a:solidFill>
                  <a:schemeClr val="tx1"/>
                </a:solidFill>
                <a:latin typeface="+mn-lt"/>
                <a:ea typeface="+mn-ea"/>
                <a:cs typeface="+mn-cs"/>
              </a:rPr>
              <a:t> наложить на пуповину на расстоянии 10 см от пупочного </a:t>
            </a:r>
          </a:p>
          <a:p>
            <a:r>
              <a:rPr lang="ru-RU" sz="1200" kern="1200" dirty="0" smtClean="0">
                <a:solidFill>
                  <a:schemeClr val="tx1"/>
                </a:solidFill>
                <a:latin typeface="+mn-lt"/>
                <a:ea typeface="+mn-ea"/>
                <a:cs typeface="+mn-cs"/>
              </a:rPr>
              <a:t>кольца </a:t>
            </a:r>
          </a:p>
          <a:p>
            <a:r>
              <a:rPr lang="ru-RU" sz="1200" kern="1200" dirty="0" smtClean="0">
                <a:solidFill>
                  <a:schemeClr val="tx1"/>
                </a:solidFill>
                <a:latin typeface="+mn-lt"/>
                <a:ea typeface="+mn-ea"/>
                <a:cs typeface="+mn-cs"/>
              </a:rPr>
              <a:t> Второй зажим </a:t>
            </a:r>
            <a:r>
              <a:rPr lang="ru-RU" sz="1200" kern="1200" dirty="0" err="1" smtClean="0">
                <a:solidFill>
                  <a:schemeClr val="tx1"/>
                </a:solidFill>
                <a:latin typeface="+mn-lt"/>
                <a:ea typeface="+mn-ea"/>
                <a:cs typeface="+mn-cs"/>
              </a:rPr>
              <a:t>Кохера</a:t>
            </a:r>
            <a:r>
              <a:rPr lang="ru-RU" sz="1200" kern="1200" dirty="0" smtClean="0">
                <a:solidFill>
                  <a:schemeClr val="tx1"/>
                </a:solidFill>
                <a:latin typeface="+mn-lt"/>
                <a:ea typeface="+mn-ea"/>
                <a:cs typeface="+mn-cs"/>
              </a:rPr>
              <a:t> наложить на пуповину как можно ближе к наружным </a:t>
            </a:r>
          </a:p>
          <a:p>
            <a:r>
              <a:rPr lang="ru-RU" sz="1200" kern="1200" dirty="0" smtClean="0">
                <a:solidFill>
                  <a:schemeClr val="tx1"/>
                </a:solidFill>
                <a:latin typeface="+mn-lt"/>
                <a:ea typeface="+mn-ea"/>
                <a:cs typeface="+mn-cs"/>
              </a:rPr>
              <a:t>половым органам роженицы </a:t>
            </a:r>
          </a:p>
          <a:p>
            <a:r>
              <a:rPr lang="ru-RU" sz="1200" kern="1200" dirty="0" smtClean="0">
                <a:solidFill>
                  <a:schemeClr val="tx1"/>
                </a:solidFill>
                <a:latin typeface="+mn-lt"/>
                <a:ea typeface="+mn-ea"/>
                <a:cs typeface="+mn-cs"/>
              </a:rPr>
              <a:t>Третий зажим наложить на 2 см кнаружи от первого, участок пуповины между </a:t>
            </a:r>
          </a:p>
          <a:p>
            <a:r>
              <a:rPr lang="ru-RU" sz="1200" kern="1200" dirty="0" smtClean="0">
                <a:solidFill>
                  <a:schemeClr val="tx1"/>
                </a:solidFill>
                <a:latin typeface="+mn-lt"/>
                <a:ea typeface="+mn-ea"/>
                <a:cs typeface="+mn-cs"/>
              </a:rPr>
              <a:t>первым и третьим зажимами </a:t>
            </a:r>
            <a:r>
              <a:rPr lang="ru-RU" sz="1200" kern="1200" dirty="0" err="1" smtClean="0">
                <a:solidFill>
                  <a:schemeClr val="tx1"/>
                </a:solidFill>
                <a:latin typeface="+mn-lt"/>
                <a:ea typeface="+mn-ea"/>
                <a:cs typeface="+mn-cs"/>
              </a:rPr>
              <a:t>Кохера</a:t>
            </a:r>
            <a:r>
              <a:rPr lang="ru-RU" sz="1200" kern="1200" dirty="0" smtClean="0">
                <a:solidFill>
                  <a:schemeClr val="tx1"/>
                </a:solidFill>
                <a:latin typeface="+mn-lt"/>
                <a:ea typeface="+mn-ea"/>
                <a:cs typeface="+mn-cs"/>
              </a:rPr>
              <a:t> протереть марлевым шариком, смоченным 70% </a:t>
            </a:r>
          </a:p>
          <a:p>
            <a:r>
              <a:rPr lang="ru-RU" sz="1200" kern="1200" dirty="0" smtClean="0">
                <a:solidFill>
                  <a:schemeClr val="tx1"/>
                </a:solidFill>
                <a:latin typeface="+mn-lt"/>
                <a:ea typeface="+mn-ea"/>
                <a:cs typeface="+mn-cs"/>
              </a:rPr>
              <a:t>раствором этилового спирта, пересечь стерильными ножницами. </a:t>
            </a:r>
          </a:p>
          <a:p>
            <a:r>
              <a:rPr lang="ru-RU" sz="1200" kern="1200" dirty="0" smtClean="0">
                <a:solidFill>
                  <a:schemeClr val="tx1"/>
                </a:solidFill>
                <a:latin typeface="+mn-lt"/>
                <a:ea typeface="+mn-ea"/>
                <a:cs typeface="+mn-cs"/>
              </a:rPr>
              <a:t>Для вторичной обработки пуповины в настоящее время наиболее надежным и </a:t>
            </a:r>
          </a:p>
          <a:p>
            <a:r>
              <a:rPr lang="ru-RU" sz="1200" kern="1200" dirty="0" smtClean="0">
                <a:solidFill>
                  <a:schemeClr val="tx1"/>
                </a:solidFill>
                <a:latin typeface="+mn-lt"/>
                <a:ea typeface="+mn-ea"/>
                <a:cs typeface="+mn-cs"/>
              </a:rPr>
              <a:t>безопасным является одноразовый пластмассовый зажим, который накладывается на </a:t>
            </a:r>
          </a:p>
          <a:p>
            <a:r>
              <a:rPr lang="ru-RU" sz="1200" kern="1200" dirty="0" smtClean="0">
                <a:solidFill>
                  <a:schemeClr val="tx1"/>
                </a:solidFill>
                <a:latin typeface="+mn-lt"/>
                <a:ea typeface="+mn-ea"/>
                <a:cs typeface="+mn-cs"/>
              </a:rPr>
              <a:t>пуповинный остаток, при этом оптимальное расстояние от кожи живота до зажима </a:t>
            </a:r>
          </a:p>
          <a:p>
            <a:r>
              <a:rPr lang="ru-RU" sz="1200" kern="1200" dirty="0" smtClean="0">
                <a:solidFill>
                  <a:schemeClr val="tx1"/>
                </a:solidFill>
                <a:latin typeface="+mn-lt"/>
                <a:ea typeface="+mn-ea"/>
                <a:cs typeface="+mn-cs"/>
              </a:rPr>
              <a:t>составляет 1 см. При наложении зажима слишком близко к коже может возникнуть </a:t>
            </a:r>
          </a:p>
          <a:p>
            <a:r>
              <a:rPr lang="ru-RU" sz="1200" kern="1200" dirty="0" smtClean="0">
                <a:solidFill>
                  <a:schemeClr val="tx1"/>
                </a:solidFill>
                <a:latin typeface="+mn-lt"/>
                <a:ea typeface="+mn-ea"/>
                <a:cs typeface="+mn-cs"/>
              </a:rPr>
              <a:t>потёртость. После наложения зажима ткань пуповины выше зажима отсекают, вытирают </a:t>
            </a:r>
          </a:p>
          <a:p>
            <a:r>
              <a:rPr lang="ru-RU" sz="1200" kern="1200" dirty="0" smtClean="0">
                <a:solidFill>
                  <a:schemeClr val="tx1"/>
                </a:solidFill>
                <a:latin typeface="+mn-lt"/>
                <a:ea typeface="+mn-ea"/>
                <a:cs typeface="+mn-cs"/>
              </a:rPr>
              <a:t>кровь. </a:t>
            </a:r>
          </a:p>
          <a:p>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62</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Грудное молоко — лучшее, адаптированное самой природой питание для ребёнка, </a:t>
            </a:r>
          </a:p>
          <a:p>
            <a:r>
              <a:rPr lang="ru-RU" sz="1200" kern="1200" dirty="0" smtClean="0">
                <a:solidFill>
                  <a:schemeClr val="tx1"/>
                </a:solidFill>
                <a:latin typeface="+mn-lt"/>
                <a:ea typeface="+mn-ea"/>
                <a:cs typeface="+mn-cs"/>
              </a:rPr>
              <a:t>обеспечивающее его всеми питательными веществами, необходимыми в течение первых </a:t>
            </a:r>
          </a:p>
          <a:p>
            <a:r>
              <a:rPr lang="ru-RU" sz="1200" kern="1200" dirty="0" smtClean="0">
                <a:solidFill>
                  <a:schemeClr val="tx1"/>
                </a:solidFill>
                <a:latin typeface="+mn-lt"/>
                <a:ea typeface="+mn-ea"/>
                <a:cs typeface="+mn-cs"/>
              </a:rPr>
              <a:t>6 месяцев жизни (I,II,IIIА). Состав грудного молока меняется не только в течение суток, </a:t>
            </a:r>
          </a:p>
          <a:p>
            <a:r>
              <a:rPr lang="ru-RU" sz="1200" kern="1200" dirty="0" smtClean="0">
                <a:solidFill>
                  <a:schemeClr val="tx1"/>
                </a:solidFill>
                <a:latin typeface="+mn-lt"/>
                <a:ea typeface="+mn-ea"/>
                <a:cs typeface="+mn-cs"/>
              </a:rPr>
              <a:t>но и в течение первого года жизни ребёнка, вслед за его меняющимися потребностями.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 первые дни после рождения ребёнка молочные железы роженицы вырабатывают </a:t>
            </a:r>
          </a:p>
          <a:p>
            <a:r>
              <a:rPr lang="ru-RU" sz="1200" kern="1200" dirty="0" smtClean="0">
                <a:solidFill>
                  <a:schemeClr val="tx1"/>
                </a:solidFill>
                <a:latin typeface="+mn-lt"/>
                <a:ea typeface="+mn-ea"/>
                <a:cs typeface="+mn-cs"/>
              </a:rPr>
              <a:t>молозиво — густое желтоватое молоко. В молозиве содержится больше белка, антител и </a:t>
            </a:r>
          </a:p>
          <a:p>
            <a:r>
              <a:rPr lang="ru-RU" sz="1200" kern="1200" dirty="0" smtClean="0">
                <a:solidFill>
                  <a:schemeClr val="tx1"/>
                </a:solidFill>
                <a:latin typeface="+mn-lt"/>
                <a:ea typeface="+mn-ea"/>
                <a:cs typeface="+mn-cs"/>
              </a:rPr>
              <a:t>других факторов защиты, чем в зрелом молоке. Молозиво обладает мягким </a:t>
            </a:r>
          </a:p>
          <a:p>
            <a:r>
              <a:rPr lang="ru-RU" sz="1200" kern="1200" dirty="0" smtClean="0">
                <a:solidFill>
                  <a:schemeClr val="tx1"/>
                </a:solidFill>
                <a:latin typeface="+mn-lt"/>
                <a:ea typeface="+mn-ea"/>
                <a:cs typeface="+mn-cs"/>
              </a:rPr>
              <a:t>послабляющим эффектом, способствует своевременному очищению кишечника </a:t>
            </a:r>
          </a:p>
          <a:p>
            <a:r>
              <a:rPr lang="ru-RU" sz="1200" kern="1200" dirty="0" smtClean="0">
                <a:solidFill>
                  <a:schemeClr val="tx1"/>
                </a:solidFill>
                <a:latin typeface="+mn-lt"/>
                <a:ea typeface="+mn-ea"/>
                <a:cs typeface="+mn-cs"/>
              </a:rPr>
              <a:t>новорождённого от </a:t>
            </a:r>
            <a:r>
              <a:rPr lang="ru-RU" sz="1200" kern="1200" dirty="0" err="1" smtClean="0">
                <a:solidFill>
                  <a:schemeClr val="tx1"/>
                </a:solidFill>
                <a:latin typeface="+mn-lt"/>
                <a:ea typeface="+mn-ea"/>
                <a:cs typeface="+mn-cs"/>
              </a:rPr>
              <a:t>мекония</a:t>
            </a:r>
            <a:r>
              <a:rPr lang="ru-RU" sz="1200" kern="1200" dirty="0" smtClean="0">
                <a:solidFill>
                  <a:schemeClr val="tx1"/>
                </a:solidFill>
                <a:latin typeface="+mn-lt"/>
                <a:ea typeface="+mn-ea"/>
                <a:cs typeface="+mn-cs"/>
              </a:rPr>
              <a:t>. Молозиво также способствует развитию и нормальному </a:t>
            </a:r>
          </a:p>
          <a:p>
            <a:r>
              <a:rPr lang="ru-RU" sz="1200" kern="1200" dirty="0" smtClean="0">
                <a:solidFill>
                  <a:schemeClr val="tx1"/>
                </a:solidFill>
                <a:latin typeface="+mn-lt"/>
                <a:ea typeface="+mn-ea"/>
                <a:cs typeface="+mn-cs"/>
              </a:rPr>
              <a:t>становлению функций кишечника ребёнка после рождения, предупреждает развитие в </a:t>
            </a:r>
          </a:p>
          <a:p>
            <a:r>
              <a:rPr lang="ru-RU" sz="1200" kern="1200" dirty="0" smtClean="0">
                <a:solidFill>
                  <a:schemeClr val="tx1"/>
                </a:solidFill>
                <a:latin typeface="+mn-lt"/>
                <a:ea typeface="+mn-ea"/>
                <a:cs typeface="+mn-cs"/>
              </a:rPr>
              <a:t>дальнейшем аллергических реакций и непереносимость другой пищи. По своему </a:t>
            </a:r>
          </a:p>
          <a:p>
            <a:r>
              <a:rPr lang="ru-RU" sz="1200" kern="1200" dirty="0" smtClean="0">
                <a:solidFill>
                  <a:schemeClr val="tx1"/>
                </a:solidFill>
                <a:latin typeface="+mn-lt"/>
                <a:ea typeface="+mn-ea"/>
                <a:cs typeface="+mn-cs"/>
              </a:rPr>
              <a:t>витаминному составу молозиво отличается от зрелого молока. Особенно много в нем </a:t>
            </a:r>
          </a:p>
          <a:p>
            <a:r>
              <a:rPr lang="ru-RU" sz="1200" kern="1200" dirty="0" smtClean="0">
                <a:solidFill>
                  <a:schemeClr val="tx1"/>
                </a:solidFill>
                <a:latin typeface="+mn-lt"/>
                <a:ea typeface="+mn-ea"/>
                <a:cs typeface="+mn-cs"/>
              </a:rPr>
              <a:t>витамина А. Учитывая уникальный состав молозива, очень важно, чтобы ребёнок </a:t>
            </a:r>
          </a:p>
          <a:p>
            <a:r>
              <a:rPr lang="ru-RU" sz="1200" kern="1200" dirty="0" smtClean="0">
                <a:solidFill>
                  <a:schemeClr val="tx1"/>
                </a:solidFill>
                <a:latin typeface="+mn-lt"/>
                <a:ea typeface="+mn-ea"/>
                <a:cs typeface="+mn-cs"/>
              </a:rPr>
              <a:t>получал его с первых часов жизни. Молозиво содержит все необходимые питательные </a:t>
            </a:r>
          </a:p>
          <a:p>
            <a:r>
              <a:rPr lang="ru-RU" sz="1200" kern="1200" dirty="0" smtClean="0">
                <a:solidFill>
                  <a:schemeClr val="tx1"/>
                </a:solidFill>
                <a:latin typeface="+mn-lt"/>
                <a:ea typeface="+mn-ea"/>
                <a:cs typeface="+mn-cs"/>
              </a:rPr>
              <a:t>компоненты, и полностью обеспечивает потребности ребёнка в питательных веществах </a:t>
            </a:r>
          </a:p>
          <a:p>
            <a:r>
              <a:rPr lang="ru-RU" sz="1200" kern="1200" dirty="0" smtClean="0">
                <a:solidFill>
                  <a:schemeClr val="tx1"/>
                </a:solidFill>
                <a:latin typeface="+mn-lt"/>
                <a:ea typeface="+mn-ea"/>
                <a:cs typeface="+mn-cs"/>
              </a:rPr>
              <a:t>до появления зрелого молока у матери. </a:t>
            </a:r>
          </a:p>
          <a:p>
            <a:r>
              <a:rPr lang="ru-RU" sz="1200" kern="1200" dirty="0" smtClean="0">
                <a:solidFill>
                  <a:schemeClr val="tx1"/>
                </a:solidFill>
                <a:latin typeface="+mn-lt"/>
                <a:ea typeface="+mn-ea"/>
                <a:cs typeface="+mn-cs"/>
              </a:rPr>
              <a:t>  Зрелое молоко появляется в течение нескольких дней после рождения ребёнка в гораздо </a:t>
            </a:r>
          </a:p>
          <a:p>
            <a:r>
              <a:rPr lang="ru-RU" sz="1200" kern="1200" dirty="0" smtClean="0">
                <a:solidFill>
                  <a:schemeClr val="tx1"/>
                </a:solidFill>
                <a:latin typeface="+mn-lt"/>
                <a:ea typeface="+mn-ea"/>
                <a:cs typeface="+mn-cs"/>
              </a:rPr>
              <a:t>большем количестве, чем молозиво. Различают «переднее» и «заднее» молоко. </a:t>
            </a:r>
          </a:p>
          <a:p>
            <a:r>
              <a:rPr lang="ru-RU" sz="1200" kern="1200" dirty="0" smtClean="0">
                <a:solidFill>
                  <a:schemeClr val="tx1"/>
                </a:solidFill>
                <a:latin typeface="+mn-lt"/>
                <a:ea typeface="+mn-ea"/>
                <a:cs typeface="+mn-cs"/>
              </a:rPr>
              <a:t>«Переднее» молоко ребёнок получает в начале кормления, оно имеет голубоватый цвет. </a:t>
            </a:r>
          </a:p>
          <a:p>
            <a:r>
              <a:rPr lang="ru-RU" sz="1200" kern="1200" dirty="0" smtClean="0">
                <a:solidFill>
                  <a:schemeClr val="tx1"/>
                </a:solidFill>
                <a:latin typeface="+mn-lt"/>
                <a:ea typeface="+mn-ea"/>
                <a:cs typeface="+mn-cs"/>
              </a:rPr>
              <a:t>«Переднее» молоко вырабатывается в большом количестве и содержит много сахара </a:t>
            </a:r>
          </a:p>
          <a:p>
            <a:r>
              <a:rPr lang="ru-RU" sz="1200" kern="1200" dirty="0" smtClean="0">
                <a:solidFill>
                  <a:schemeClr val="tx1"/>
                </a:solidFill>
                <a:latin typeface="+mn-lt"/>
                <a:ea typeface="+mn-ea"/>
                <a:cs typeface="+mn-cs"/>
              </a:rPr>
              <a:t>(лактозы), белка. «Заднее» молоко выделяется в конце кормления, имеет насыщенный </a:t>
            </a:r>
          </a:p>
          <a:p>
            <a:r>
              <a:rPr lang="ru-RU" sz="1200" kern="1200" dirty="0" smtClean="0">
                <a:solidFill>
                  <a:schemeClr val="tx1"/>
                </a:solidFill>
                <a:latin typeface="+mn-lt"/>
                <a:ea typeface="+mn-ea"/>
                <a:cs typeface="+mn-cs"/>
              </a:rPr>
              <a:t>белый, иногда желтоватый цвет. В «заднем» молоке содержится больше жира, чем в </a:t>
            </a:r>
          </a:p>
          <a:p>
            <a:r>
              <a:rPr lang="ru-RU" sz="1200" kern="1200" dirty="0" smtClean="0">
                <a:solidFill>
                  <a:schemeClr val="tx1"/>
                </a:solidFill>
                <a:latin typeface="+mn-lt"/>
                <a:ea typeface="+mn-ea"/>
                <a:cs typeface="+mn-cs"/>
              </a:rPr>
              <a:t>переднем. Большое количество жира делает «заднее» молоко высокоэнергетическим, </a:t>
            </a:r>
          </a:p>
          <a:p>
            <a:r>
              <a:rPr lang="ru-RU" sz="1200" kern="1200" dirty="0" smtClean="0">
                <a:solidFill>
                  <a:schemeClr val="tx1"/>
                </a:solidFill>
                <a:latin typeface="+mn-lt"/>
                <a:ea typeface="+mn-ea"/>
                <a:cs typeface="+mn-cs"/>
              </a:rPr>
              <a:t>поэтому нельзя отнимать ребёнка от груди преждевременно, необходимо позволить ему </a:t>
            </a:r>
          </a:p>
          <a:p>
            <a:r>
              <a:rPr lang="ru-RU" sz="1200" kern="1200" dirty="0" smtClean="0">
                <a:solidFill>
                  <a:schemeClr val="tx1"/>
                </a:solidFill>
                <a:latin typeface="+mn-lt"/>
                <a:ea typeface="+mn-ea"/>
                <a:cs typeface="+mn-cs"/>
              </a:rPr>
              <a:t>высосать все «заднее» молоко, иначе он будет голодным. </a:t>
            </a:r>
          </a:p>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FDFB92A9-B6C9-4E93-AEE0-F2891F46630D}" type="slidenum">
              <a:rPr lang="ru-RU" smtClean="0"/>
              <a:pPr/>
              <a:t>64</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r>
              <a:rPr lang="ru-RU" sz="1200" kern="1200" dirty="0" smtClean="0">
                <a:solidFill>
                  <a:schemeClr val="tx1"/>
                </a:solidFill>
                <a:latin typeface="+mn-lt"/>
                <a:ea typeface="+mn-ea"/>
                <a:cs typeface="+mn-cs"/>
              </a:rPr>
              <a:t>В период становления лактации матери необходима психологическая поддержка </a:t>
            </a:r>
          </a:p>
          <a:p>
            <a:r>
              <a:rPr lang="ru-RU" sz="1200" kern="1200" dirty="0" smtClean="0">
                <a:solidFill>
                  <a:schemeClr val="tx1"/>
                </a:solidFill>
                <a:latin typeface="+mn-lt"/>
                <a:ea typeface="+mn-ea"/>
                <a:cs typeface="+mn-cs"/>
              </a:rPr>
              <a:t>и практическая помощь. Нужно показать матери несколько основных приемов, которые </a:t>
            </a:r>
          </a:p>
          <a:p>
            <a:r>
              <a:rPr lang="ru-RU" sz="1200" kern="1200" dirty="0" smtClean="0">
                <a:solidFill>
                  <a:schemeClr val="tx1"/>
                </a:solidFill>
                <a:latin typeface="+mn-lt"/>
                <a:ea typeface="+mn-ea"/>
                <a:cs typeface="+mn-cs"/>
              </a:rPr>
              <a:t>способствуют тому, чтобы ребенок правильно взял грудь и эффективно сосал.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Способы оценки достаточности получаемого ребёнком количества молока (IIВ)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Потребности детей в пище индивидуальны. Состав молока в течение дня и всей </a:t>
            </a:r>
          </a:p>
          <a:p>
            <a:r>
              <a:rPr lang="ru-RU" sz="1200" kern="1200" dirty="0" smtClean="0">
                <a:solidFill>
                  <a:schemeClr val="tx1"/>
                </a:solidFill>
                <a:latin typeface="+mn-lt"/>
                <a:ea typeface="+mn-ea"/>
                <a:cs typeface="+mn-cs"/>
              </a:rPr>
              <a:t>лактации меняется вслед за потребностями ребёнка. Большинство детей способно </a:t>
            </a:r>
          </a:p>
          <a:p>
            <a:r>
              <a:rPr lang="ru-RU" sz="1200" kern="1200" dirty="0" smtClean="0">
                <a:solidFill>
                  <a:schemeClr val="tx1"/>
                </a:solidFill>
                <a:latin typeface="+mn-lt"/>
                <a:ea typeface="+mn-ea"/>
                <a:cs typeface="+mn-cs"/>
              </a:rPr>
              <a:t>регулировать количество потребляемого грудного молока.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Рекомендуется прикладывать ребёнка к груди, как только он проявляет признаки </a:t>
            </a:r>
          </a:p>
          <a:p>
            <a:r>
              <a:rPr lang="ru-RU" sz="1200" kern="1200" dirty="0" smtClean="0">
                <a:solidFill>
                  <a:schemeClr val="tx1"/>
                </a:solidFill>
                <a:latin typeface="+mn-lt"/>
                <a:ea typeface="+mn-ea"/>
                <a:cs typeface="+mn-cs"/>
              </a:rPr>
              <a:t>голода или беспокойства, днём и ночью, с первого дня и до конца грудного </a:t>
            </a:r>
          </a:p>
          <a:p>
            <a:r>
              <a:rPr lang="ru-RU" sz="1200" kern="1200" dirty="0" smtClean="0">
                <a:solidFill>
                  <a:schemeClr val="tx1"/>
                </a:solidFill>
                <a:latin typeface="+mn-lt"/>
                <a:ea typeface="+mn-ea"/>
                <a:cs typeface="+mn-cs"/>
              </a:rPr>
              <a:t>вскармливания. Иногда придется кормить 10–12 раз в день, иногда 6–8 раз. Не стоит </a:t>
            </a:r>
          </a:p>
          <a:p>
            <a:r>
              <a:rPr lang="ru-RU" sz="1200" kern="1200" dirty="0" smtClean="0">
                <a:solidFill>
                  <a:schemeClr val="tx1"/>
                </a:solidFill>
                <a:latin typeface="+mn-lt"/>
                <a:ea typeface="+mn-ea"/>
                <a:cs typeface="+mn-cs"/>
              </a:rPr>
              <a:t>ждать, пока ребёнок начнёт плакать от голода.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Если ребёнку дают соску или туго пеленают, очень трудно распознать признаки </a:t>
            </a:r>
          </a:p>
          <a:p>
            <a:r>
              <a:rPr lang="ru-RU" sz="1200" kern="1200" dirty="0" smtClean="0">
                <a:solidFill>
                  <a:schemeClr val="tx1"/>
                </a:solidFill>
                <a:latin typeface="+mn-lt"/>
                <a:ea typeface="+mn-ea"/>
                <a:cs typeface="+mn-cs"/>
              </a:rPr>
              <a:t>голода. Голодные дети двигают головой, ручками, подносят их ко рту, у них появляется </a:t>
            </a:r>
          </a:p>
          <a:p>
            <a:r>
              <a:rPr lang="ru-RU" sz="1200" kern="1200" dirty="0" smtClean="0">
                <a:solidFill>
                  <a:schemeClr val="tx1"/>
                </a:solidFill>
                <a:latin typeface="+mn-lt"/>
                <a:ea typeface="+mn-ea"/>
                <a:cs typeface="+mn-cs"/>
              </a:rPr>
              <a:t>слюна, они причмокивают языком, делая сосательные движения ртом и языком. У детей </a:t>
            </a:r>
          </a:p>
          <a:p>
            <a:r>
              <a:rPr lang="ru-RU" sz="1200" kern="1200" dirty="0" smtClean="0">
                <a:solidFill>
                  <a:schemeClr val="tx1"/>
                </a:solidFill>
                <a:latin typeface="+mn-lt"/>
                <a:ea typeface="+mn-ea"/>
                <a:cs typeface="+mn-cs"/>
              </a:rPr>
              <a:t>есть множество способов показать свой голод; крик и плач — последний, самый </a:t>
            </a:r>
          </a:p>
          <a:p>
            <a:r>
              <a:rPr lang="ru-RU" sz="1200" kern="1200" dirty="0" smtClean="0">
                <a:solidFill>
                  <a:schemeClr val="tx1"/>
                </a:solidFill>
                <a:latin typeface="+mn-lt"/>
                <a:ea typeface="+mn-ea"/>
                <a:cs typeface="+mn-cs"/>
              </a:rPr>
              <a:t>отчаянный метод.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Грудное молоко легче и быстрее переваривается, чем искусственное детское </a:t>
            </a:r>
          </a:p>
          <a:p>
            <a:r>
              <a:rPr lang="ru-RU" sz="1200" kern="1200" dirty="0" smtClean="0">
                <a:solidFill>
                  <a:schemeClr val="tx1"/>
                </a:solidFill>
                <a:latin typeface="+mn-lt"/>
                <a:ea typeface="+mn-ea"/>
                <a:cs typeface="+mn-cs"/>
              </a:rPr>
              <a:t>питание, поэтому и кормить ребёнка следует чаще, чем при искусственном </a:t>
            </a:r>
          </a:p>
          <a:p>
            <a:r>
              <a:rPr lang="ru-RU" sz="1200" kern="1200" dirty="0" smtClean="0">
                <a:solidFill>
                  <a:schemeClr val="tx1"/>
                </a:solidFill>
                <a:latin typeface="+mn-lt"/>
                <a:ea typeface="+mn-ea"/>
                <a:cs typeface="+mn-cs"/>
              </a:rPr>
              <a:t>вскармливании.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Большинство детей нуждаются в кормлении по ночам. Ради удобства матери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можно поставить кроватку ребёнка рядом с постелью матери. Не рекомендуется спать </a:t>
            </a:r>
          </a:p>
          <a:p>
            <a:r>
              <a:rPr lang="ru-RU" sz="1200" kern="1200" dirty="0" smtClean="0">
                <a:solidFill>
                  <a:schemeClr val="tx1"/>
                </a:solidFill>
                <a:latin typeface="+mn-lt"/>
                <a:ea typeface="+mn-ea"/>
                <a:cs typeface="+mn-cs"/>
              </a:rPr>
              <a:t>матери в одной постели с ребенком.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Иногда дети наедаются быстро, иногда медленно. Ребёнок может требовать </a:t>
            </a:r>
          </a:p>
          <a:p>
            <a:r>
              <a:rPr lang="ru-RU" sz="1200" kern="1200" dirty="0" smtClean="0">
                <a:solidFill>
                  <a:schemeClr val="tx1"/>
                </a:solidFill>
                <a:latin typeface="+mn-lt"/>
                <a:ea typeface="+mn-ea"/>
                <a:cs typeface="+mn-cs"/>
              </a:rPr>
              <a:t>кормления в несколько приёмов, отдыхая в промежутках между сосанием, иногда </a:t>
            </a:r>
          </a:p>
          <a:p>
            <a:r>
              <a:rPr lang="ru-RU" sz="1200" kern="1200" dirty="0" smtClean="0">
                <a:solidFill>
                  <a:schemeClr val="tx1"/>
                </a:solidFill>
                <a:latin typeface="+mn-lt"/>
                <a:ea typeface="+mn-ea"/>
                <a:cs typeface="+mn-cs"/>
              </a:rPr>
              <a:t>предпочитает непрерывное кормление. Мать научится понимать по звукам, продолжает </a:t>
            </a:r>
          </a:p>
          <a:p>
            <a:r>
              <a:rPr lang="ru-RU" sz="1200" kern="1200" dirty="0" smtClean="0">
                <a:solidFill>
                  <a:schemeClr val="tx1"/>
                </a:solidFill>
                <a:latin typeface="+mn-lt"/>
                <a:ea typeface="+mn-ea"/>
                <a:cs typeface="+mn-cs"/>
              </a:rPr>
              <a:t>ли ребёнок сосать или просто дремлет у груди. Если ребёнку комфортно, он не повредит </a:t>
            </a:r>
          </a:p>
          <a:p>
            <a:r>
              <a:rPr lang="ru-RU" sz="1200" kern="1200" dirty="0" smtClean="0">
                <a:solidFill>
                  <a:schemeClr val="tx1"/>
                </a:solidFill>
                <a:latin typeface="+mn-lt"/>
                <a:ea typeface="+mn-ea"/>
                <a:cs typeface="+mn-cs"/>
              </a:rPr>
              <a:t>сосок даже при частом и длительном кормлении.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Если ребёнок самопроизвольно бросает грудь, следует сделать перерыв, затем </a:t>
            </a:r>
          </a:p>
          <a:p>
            <a:r>
              <a:rPr lang="ru-RU" sz="1200" kern="1200" dirty="0" smtClean="0">
                <a:solidFill>
                  <a:schemeClr val="tx1"/>
                </a:solidFill>
                <a:latin typeface="+mn-lt"/>
                <a:ea typeface="+mn-ea"/>
                <a:cs typeface="+mn-cs"/>
              </a:rPr>
              <a:t>попробовать предложить ему ту же самую грудь, чтобы убедиться, что ребёнок получил </a:t>
            </a:r>
          </a:p>
          <a:p>
            <a:r>
              <a:rPr lang="ru-RU" sz="1200" kern="1200" dirty="0" smtClean="0">
                <a:solidFill>
                  <a:schemeClr val="tx1"/>
                </a:solidFill>
                <a:latin typeface="+mn-lt"/>
                <a:ea typeface="+mn-ea"/>
                <a:cs typeface="+mn-cs"/>
              </a:rPr>
              <a:t>«заднее» молоко. Если он отказывается, надо предложить вторую грудь; если он снова </a:t>
            </a:r>
          </a:p>
          <a:p>
            <a:r>
              <a:rPr lang="ru-RU" sz="1200" kern="1200" dirty="0" smtClean="0">
                <a:solidFill>
                  <a:schemeClr val="tx1"/>
                </a:solidFill>
                <a:latin typeface="+mn-lt"/>
                <a:ea typeface="+mn-ea"/>
                <a:cs typeface="+mn-cs"/>
              </a:rPr>
              <a:t>откажется, то он сыт. При следующем кормлении лучше предлагать грудь, </a:t>
            </a:r>
          </a:p>
          <a:p>
            <a:r>
              <a:rPr lang="ru-RU" sz="1200" kern="1200" dirty="0" smtClean="0">
                <a:solidFill>
                  <a:schemeClr val="tx1"/>
                </a:solidFill>
                <a:latin typeface="+mn-lt"/>
                <a:ea typeface="+mn-ea"/>
                <a:cs typeface="+mn-cs"/>
              </a:rPr>
              <a:t>«отдыхавшую» при предыдущем кормлении. Если у ребёнка заметна склонность к </a:t>
            </a:r>
          </a:p>
          <a:p>
            <a:r>
              <a:rPr lang="ru-RU" sz="1200" kern="1200" dirty="0" smtClean="0">
                <a:solidFill>
                  <a:schemeClr val="tx1"/>
                </a:solidFill>
                <a:latin typeface="+mn-lt"/>
                <a:ea typeface="+mn-ea"/>
                <a:cs typeface="+mn-cs"/>
              </a:rPr>
              <a:t>«любимой» груди, это не проблема. Практически молока одной груди достаточно, чтобы </a:t>
            </a:r>
          </a:p>
          <a:p>
            <a:r>
              <a:rPr lang="ru-RU" sz="1200" kern="1200" dirty="0" smtClean="0">
                <a:solidFill>
                  <a:schemeClr val="tx1"/>
                </a:solidFill>
                <a:latin typeface="+mn-lt"/>
                <a:ea typeface="+mn-ea"/>
                <a:cs typeface="+mn-cs"/>
              </a:rPr>
              <a:t>насытить ребёнка; есть женщины, с успехом выкормившие только грудью близнецов и </a:t>
            </a:r>
          </a:p>
          <a:p>
            <a:r>
              <a:rPr lang="ru-RU" sz="1200" kern="1200" dirty="0" smtClean="0">
                <a:solidFill>
                  <a:schemeClr val="tx1"/>
                </a:solidFill>
                <a:latin typeface="+mn-lt"/>
                <a:ea typeface="+mn-ea"/>
                <a:cs typeface="+mn-cs"/>
              </a:rPr>
              <a:t>даже тройню. </a:t>
            </a:r>
          </a:p>
          <a:p>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65</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Поза ребёнка не только облегчает сам процесс кормления, но ещё и обеспечивает беспрепятственное поступление молока, а также предотвращает такие осложнения, как трещины сосков, </a:t>
            </a:r>
            <a:r>
              <a:rPr lang="ru-RU" sz="1200" kern="1200" dirty="0" err="1" smtClean="0">
                <a:solidFill>
                  <a:schemeClr val="tx1"/>
                </a:solidFill>
                <a:latin typeface="+mn-lt"/>
                <a:ea typeface="+mn-ea"/>
                <a:cs typeface="+mn-cs"/>
              </a:rPr>
              <a:t>лактостаз</a:t>
            </a:r>
            <a:r>
              <a:rPr lang="ru-RU" sz="1200" kern="1200" dirty="0" smtClean="0">
                <a:solidFill>
                  <a:schemeClr val="tx1"/>
                </a:solidFill>
                <a:latin typeface="+mn-lt"/>
                <a:ea typeface="+mn-ea"/>
                <a:cs typeface="+mn-cs"/>
              </a:rPr>
              <a:t>, мастит.</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Верное расположение обоих участвующих в процессе кормления таково: мать плотно прижимает к себе ребёнка, который всем телом развернут к ней. При этом и головка, и туловище малыша находятся на одной прямой, личико обращено к материнской груди, носик напротив соска. Рот ребёнка, взявшего сосок, широко открыт, нижняя губа вывернута наружу, подбородок касается груди. Малыш захватывает не только сосок, но и большую часть </a:t>
            </a:r>
            <a:r>
              <a:rPr lang="ru-RU" sz="1200" kern="1200" dirty="0" err="1" smtClean="0">
                <a:solidFill>
                  <a:schemeClr val="tx1"/>
                </a:solidFill>
                <a:latin typeface="+mn-lt"/>
                <a:ea typeface="+mn-ea"/>
                <a:cs typeface="+mn-cs"/>
              </a:rPr>
              <a:t>околососкового</a:t>
            </a:r>
            <a:r>
              <a:rPr lang="ru-RU" sz="1200" kern="1200" dirty="0" smtClean="0">
                <a:solidFill>
                  <a:schemeClr val="tx1"/>
                </a:solidFill>
                <a:latin typeface="+mn-lt"/>
                <a:ea typeface="+mn-ea"/>
                <a:cs typeface="+mn-cs"/>
              </a:rPr>
              <a:t> кружка (ареолы), поскольку молоко скапливается именно там — в области млечных синусов, расположенных внутри ареолы (рис. 1). Во время кормления мама придерживает ребёнка за спинку и в области ягодиц. Ребёнок может свободно двигать головой, чтобы устроиться поудобнее. Если малыш сосёт медленно, ритмично, глубоко, не втягивая воздух и не раздувая щеки — значит, всё в порядке.</a:t>
            </a:r>
          </a:p>
          <a:p>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66</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kern="1200" dirty="0" smtClean="0">
                <a:solidFill>
                  <a:schemeClr val="tx1"/>
                </a:solidFill>
                <a:latin typeface="+mn-lt"/>
                <a:ea typeface="+mn-ea"/>
                <a:cs typeface="+mn-cs"/>
              </a:rPr>
              <a:t>Первое введение вакцины против гепатита в проводится всем новорожденным при </a:t>
            </a:r>
          </a:p>
          <a:p>
            <a:r>
              <a:rPr lang="ru-RU" sz="1200" kern="1200" dirty="0" smtClean="0">
                <a:solidFill>
                  <a:schemeClr val="tx1"/>
                </a:solidFill>
                <a:latin typeface="+mn-lt"/>
                <a:ea typeface="+mn-ea"/>
                <a:cs typeface="+mn-cs"/>
              </a:rPr>
              <a:t>рождении в течение первых 12 часов жизни (перед прививкой БЦЖ). В исключительных </a:t>
            </a:r>
          </a:p>
          <a:p>
            <a:r>
              <a:rPr lang="ru-RU" sz="1200" kern="1200" dirty="0" smtClean="0">
                <a:solidFill>
                  <a:schemeClr val="tx1"/>
                </a:solidFill>
                <a:latin typeface="+mn-lt"/>
                <a:ea typeface="+mn-ea"/>
                <a:cs typeface="+mn-cs"/>
              </a:rPr>
              <a:t>случаях возможно продление срока начала иммунизации до 24 часов жизни.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Техника введения. Новорожденным и грудным детям вакцина вводится </a:t>
            </a:r>
          </a:p>
          <a:p>
            <a:r>
              <a:rPr lang="ru-RU" sz="1200" kern="1200" dirty="0" smtClean="0">
                <a:solidFill>
                  <a:schemeClr val="tx1"/>
                </a:solidFill>
                <a:latin typeface="+mn-lt"/>
                <a:ea typeface="+mn-ea"/>
                <a:cs typeface="+mn-cs"/>
              </a:rPr>
              <a:t>внутримышечно, при сниженной свертываемости крови - подкожно, в </a:t>
            </a:r>
            <a:r>
              <a:rPr lang="ru-RU" sz="1200" kern="1200" dirty="0" err="1" smtClean="0">
                <a:solidFill>
                  <a:schemeClr val="tx1"/>
                </a:solidFill>
                <a:latin typeface="+mn-lt"/>
                <a:ea typeface="+mn-ea"/>
                <a:cs typeface="+mn-cs"/>
              </a:rPr>
              <a:t>передне-боковую</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поверхность бедра. Побочные реакции при применении вакцины против гепатита В редки, </a:t>
            </a:r>
          </a:p>
          <a:p>
            <a:r>
              <a:rPr lang="ru-RU" sz="1200" kern="1200" dirty="0" smtClean="0">
                <a:solidFill>
                  <a:schemeClr val="tx1"/>
                </a:solidFill>
                <a:latin typeface="+mn-lt"/>
                <a:ea typeface="+mn-ea"/>
                <a:cs typeface="+mn-cs"/>
              </a:rPr>
              <a:t>слабо выражены и преходящи. Могут наблюдаться симптомы в месте инъекции вакцины </a:t>
            </a:r>
          </a:p>
          <a:p>
            <a:r>
              <a:rPr lang="ru-RU" sz="1200" kern="1200" dirty="0" smtClean="0">
                <a:solidFill>
                  <a:schemeClr val="tx1"/>
                </a:solidFill>
                <a:latin typeface="+mn-lt"/>
                <a:ea typeface="+mn-ea"/>
                <a:cs typeface="+mn-cs"/>
              </a:rPr>
              <a:t>(гиперемия, болевая реакция) и субфебрильная температура.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Сведения о первой прививке, полученной в родильном доме (дата, доза, серия, срок </a:t>
            </a:r>
          </a:p>
          <a:p>
            <a:r>
              <a:rPr lang="ru-RU" sz="1200" kern="1200" dirty="0" smtClean="0">
                <a:solidFill>
                  <a:schemeClr val="tx1"/>
                </a:solidFill>
                <a:latin typeface="+mn-lt"/>
                <a:ea typeface="+mn-ea"/>
                <a:cs typeface="+mn-cs"/>
              </a:rPr>
              <a:t>годности) указываются в обменной карте родильницы. В дальнейшем данные о </a:t>
            </a:r>
          </a:p>
          <a:p>
            <a:r>
              <a:rPr lang="ru-RU" sz="1200" kern="1200" dirty="0" smtClean="0">
                <a:solidFill>
                  <a:schemeClr val="tx1"/>
                </a:solidFill>
                <a:latin typeface="+mn-lt"/>
                <a:ea typeface="+mn-ea"/>
                <a:cs typeface="+mn-cs"/>
              </a:rPr>
              <a:t>проведенной вакцинации вносятся в историю развития ребенка (форма 112/у) и карту </a:t>
            </a:r>
          </a:p>
          <a:p>
            <a:r>
              <a:rPr lang="ru-RU" sz="1200" kern="1200" dirty="0" smtClean="0">
                <a:solidFill>
                  <a:schemeClr val="tx1"/>
                </a:solidFill>
                <a:latin typeface="+mn-lt"/>
                <a:ea typeface="+mn-ea"/>
                <a:cs typeface="+mn-cs"/>
              </a:rPr>
              <a:t>профилактических прививок (форма 063/у). В медицинских документах также отражают </a:t>
            </a:r>
          </a:p>
          <a:p>
            <a:r>
              <a:rPr lang="ru-RU" sz="1200" kern="1200" dirty="0" smtClean="0">
                <a:solidFill>
                  <a:schemeClr val="tx1"/>
                </a:solidFill>
                <a:latin typeface="+mn-lt"/>
                <a:ea typeface="+mn-ea"/>
                <a:cs typeface="+mn-cs"/>
              </a:rPr>
              <a:t>характер, сроки общих и местных реакций, если они возникли.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Перед выпиской из роддома проводится инструктаж родильницы о дальнейшей </a:t>
            </a:r>
          </a:p>
          <a:p>
            <a:r>
              <a:rPr lang="ru-RU" sz="1200" kern="1200" dirty="0" smtClean="0">
                <a:solidFill>
                  <a:schemeClr val="tx1"/>
                </a:solidFill>
                <a:latin typeface="+mn-lt"/>
                <a:ea typeface="+mn-ea"/>
                <a:cs typeface="+mn-cs"/>
              </a:rPr>
              <a:t>вакцинации новорожденного. </a:t>
            </a:r>
          </a:p>
          <a:p>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69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err="1" smtClean="0">
                <a:solidFill>
                  <a:schemeClr val="tx1"/>
                </a:solidFill>
                <a:latin typeface="+mn-lt"/>
                <a:ea typeface="+mn-ea"/>
                <a:cs typeface="+mn-cs"/>
              </a:rPr>
              <a:t>Неонатологу</a:t>
            </a:r>
            <a:r>
              <a:rPr lang="ru-RU" sz="1200" kern="1200" dirty="0" smtClean="0">
                <a:solidFill>
                  <a:schemeClr val="tx1"/>
                </a:solidFill>
                <a:latin typeface="+mn-lt"/>
                <a:ea typeface="+mn-ea"/>
                <a:cs typeface="+mn-cs"/>
              </a:rPr>
              <a:t> необходимо знать международные определения и использовать их в повседневной практике.</a:t>
            </a:r>
          </a:p>
          <a:p>
            <a:r>
              <a:rPr lang="ru-RU" sz="1200" kern="1200" dirty="0" smtClean="0">
                <a:solidFill>
                  <a:schemeClr val="tx1"/>
                </a:solidFill>
                <a:latin typeface="+mn-lt"/>
                <a:ea typeface="+mn-ea"/>
                <a:cs typeface="+mn-cs"/>
              </a:rPr>
              <a:t>Чрезвычайно важны определения живорождения и мертворождения. </a:t>
            </a:r>
            <a:r>
              <a:rPr lang="ru-RU" sz="1200" b="1" kern="1200" dirty="0" smtClean="0">
                <a:solidFill>
                  <a:schemeClr val="tx1"/>
                </a:solidFill>
                <a:latin typeface="+mn-lt"/>
                <a:ea typeface="+mn-ea"/>
                <a:cs typeface="+mn-cs"/>
              </a:rPr>
              <a:t>Живорождением</a:t>
            </a:r>
            <a:r>
              <a:rPr lang="ru-RU" sz="1200" kern="1200" dirty="0" smtClean="0">
                <a:solidFill>
                  <a:schemeClr val="tx1"/>
                </a:solidFill>
                <a:latin typeface="+mn-lt"/>
                <a:ea typeface="+mn-ea"/>
                <a:cs typeface="+mn-cs"/>
              </a:rPr>
              <a:t> называют полное изгнание или извлечение продукта зачатия из организма матери вне зависимости от продолжительности беременности, в случае наличия у него хотя бы одного из признаков жизни (дыхание, сердцебиение, пульсация пуповины или явные движения произвольной мускулатуры) независимо от того, перерезана пуповина и отделилась ли плацента. Каждый продукт такого рождения считают живорождённым. </a:t>
            </a:r>
            <a:r>
              <a:rPr lang="ru-RU" sz="1200" b="1" kern="1200" dirty="0" smtClean="0">
                <a:solidFill>
                  <a:schemeClr val="tx1"/>
                </a:solidFill>
                <a:latin typeface="+mn-lt"/>
                <a:ea typeface="+mn-ea"/>
                <a:cs typeface="+mn-cs"/>
              </a:rPr>
              <a:t>Мертворождением</a:t>
            </a:r>
            <a:r>
              <a:rPr lang="ru-RU" sz="1200" kern="1200" dirty="0" smtClean="0">
                <a:solidFill>
                  <a:schemeClr val="tx1"/>
                </a:solidFill>
                <a:latin typeface="+mn-lt"/>
                <a:ea typeface="+mn-ea"/>
                <a:cs typeface="+mn-cs"/>
              </a:rPr>
              <a:t> называют смерть продукта зачатия до его полного изгнания или извлечения из организма матери вне зависимости от продолжительности беременности. Смерть определяют по отсутствию дыхания и любых других признаков жизни у плода. Для анализа качества акушерской помощи целесообразно выделять антенатальную и </a:t>
            </a:r>
            <a:r>
              <a:rPr lang="ru-RU" sz="1200" kern="1200" dirty="0" err="1" smtClean="0">
                <a:solidFill>
                  <a:schemeClr val="tx1"/>
                </a:solidFill>
                <a:latin typeface="+mn-lt"/>
                <a:ea typeface="+mn-ea"/>
                <a:cs typeface="+mn-cs"/>
              </a:rPr>
              <a:t>интранатальную</a:t>
            </a:r>
            <a:r>
              <a:rPr lang="ru-RU" sz="1200" kern="1200" dirty="0" smtClean="0">
                <a:solidFill>
                  <a:schemeClr val="tx1"/>
                </a:solidFill>
                <a:latin typeface="+mn-lt"/>
                <a:ea typeface="+mn-ea"/>
                <a:cs typeface="+mn-cs"/>
              </a:rPr>
              <a:t> смерть плода, при этом величина антенатальной смертности характеризует качество помощи на амбулаторном этапе, а </a:t>
            </a:r>
            <a:r>
              <a:rPr lang="ru-RU" sz="1200" kern="1200" dirty="0" err="1" smtClean="0">
                <a:solidFill>
                  <a:schemeClr val="tx1"/>
                </a:solidFill>
                <a:latin typeface="+mn-lt"/>
                <a:ea typeface="+mn-ea"/>
                <a:cs typeface="+mn-cs"/>
              </a:rPr>
              <a:t>интранатальная</a:t>
            </a:r>
            <a:r>
              <a:rPr lang="ru-RU" sz="1200" kern="1200" dirty="0" smtClean="0">
                <a:solidFill>
                  <a:schemeClr val="tx1"/>
                </a:solidFill>
                <a:latin typeface="+mn-lt"/>
                <a:ea typeface="+mn-ea"/>
                <a:cs typeface="+mn-cs"/>
              </a:rPr>
              <a:t> смертность — качество помощи в родах. Дополнительно предлагают выделять раннюю смерть плода (смерть до 20 </a:t>
            </a:r>
            <a:r>
              <a:rPr lang="ru-RU" sz="1200" kern="1200" dirty="0" err="1" smtClean="0">
                <a:solidFill>
                  <a:schemeClr val="tx1"/>
                </a:solidFill>
                <a:latin typeface="+mn-lt"/>
                <a:ea typeface="+mn-ea"/>
                <a:cs typeface="+mn-cs"/>
              </a:rPr>
              <a:t>нед</a:t>
            </a:r>
            <a:r>
              <a:rPr lang="ru-RU" sz="1200" kern="1200" dirty="0" smtClean="0">
                <a:solidFill>
                  <a:schemeClr val="tx1"/>
                </a:solidFill>
                <a:latin typeface="+mn-lt"/>
                <a:ea typeface="+mn-ea"/>
                <a:cs typeface="+mn-cs"/>
              </a:rPr>
              <a:t> беременности), промежуточную смерть плода (смерть в период 20-28 </a:t>
            </a:r>
            <a:r>
              <a:rPr lang="ru-RU" sz="1200" kern="1200" dirty="0" err="1" smtClean="0">
                <a:solidFill>
                  <a:schemeClr val="tx1"/>
                </a:solidFill>
                <a:latin typeface="+mn-lt"/>
                <a:ea typeface="+mn-ea"/>
                <a:cs typeface="+mn-cs"/>
              </a:rPr>
              <a:t>нед</a:t>
            </a:r>
            <a:r>
              <a:rPr lang="ru-RU" sz="1200" kern="1200" dirty="0" smtClean="0">
                <a:solidFill>
                  <a:schemeClr val="tx1"/>
                </a:solidFill>
                <a:latin typeface="+mn-lt"/>
                <a:ea typeface="+mn-ea"/>
                <a:cs typeface="+mn-cs"/>
              </a:rPr>
              <a:t> беременности) и позднюю смерть плода (смерть на 28-й неделе беременности и позднее).  </a:t>
            </a:r>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11</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kern="1200" dirty="0" smtClean="0">
                <a:solidFill>
                  <a:schemeClr val="tx1"/>
                </a:solidFill>
                <a:latin typeface="+mn-lt"/>
                <a:ea typeface="+mn-ea"/>
                <a:cs typeface="+mn-cs"/>
              </a:rPr>
              <a:t>Особо высокую группу риска по инфицированию вирусом гепатита в представляют </a:t>
            </a:r>
          </a:p>
          <a:p>
            <a:r>
              <a:rPr lang="ru-RU" sz="1200" kern="1200" dirty="0" smtClean="0">
                <a:solidFill>
                  <a:schemeClr val="tx1"/>
                </a:solidFill>
                <a:latin typeface="+mn-lt"/>
                <a:ea typeface="+mn-ea"/>
                <a:cs typeface="+mn-cs"/>
              </a:rPr>
              <a:t>новорожденные, родившиеся у матерей - носителей вируса гепатита В. Для иммунизации </a:t>
            </a:r>
          </a:p>
          <a:p>
            <a:r>
              <a:rPr lang="ru-RU" sz="1200" kern="1200" dirty="0" smtClean="0">
                <a:solidFill>
                  <a:schemeClr val="tx1"/>
                </a:solidFill>
                <a:latin typeface="+mn-lt"/>
                <a:ea typeface="+mn-ea"/>
                <a:cs typeface="+mn-cs"/>
              </a:rPr>
              <a:t>новорожденных у матерей - носителей вируса и больных гепатитом в необходимо </a:t>
            </a:r>
          </a:p>
          <a:p>
            <a:r>
              <a:rPr lang="ru-RU" sz="1200" kern="1200" dirty="0" smtClean="0">
                <a:solidFill>
                  <a:schemeClr val="tx1"/>
                </a:solidFill>
                <a:latin typeface="+mn-lt"/>
                <a:ea typeface="+mn-ea"/>
                <a:cs typeface="+mn-cs"/>
              </a:rPr>
              <a:t>применять другую схему вакцинации: 0, 1, 2 и 12 месяцев жизни ребенка.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Для повышения профилактической эффективности у лиц особо высокого риска ВОЗ </a:t>
            </a:r>
          </a:p>
          <a:p>
            <a:r>
              <a:rPr lang="ru-RU" sz="1200" kern="1200" dirty="0" smtClean="0">
                <a:solidFill>
                  <a:schemeClr val="tx1"/>
                </a:solidFill>
                <a:latin typeface="+mn-lt"/>
                <a:ea typeface="+mn-ea"/>
                <a:cs typeface="+mn-cs"/>
              </a:rPr>
              <a:t>рекомендует активно-пассивную иммунизацию - одновременное применение вакцины </a:t>
            </a:r>
          </a:p>
          <a:p>
            <a:r>
              <a:rPr lang="ru-RU" sz="1200" kern="1200" dirty="0" smtClean="0">
                <a:solidFill>
                  <a:schemeClr val="tx1"/>
                </a:solidFill>
                <a:latin typeface="+mn-lt"/>
                <a:ea typeface="+mn-ea"/>
                <a:cs typeface="+mn-cs"/>
              </a:rPr>
              <a:t>против гепатита В и специфического иммуноглобулина, содержащего в высоком титре </a:t>
            </a:r>
          </a:p>
          <a:p>
            <a:r>
              <a:rPr lang="ru-RU" sz="1200" kern="1200" dirty="0" smtClean="0">
                <a:solidFill>
                  <a:schemeClr val="tx1"/>
                </a:solidFill>
                <a:latin typeface="+mn-lt"/>
                <a:ea typeface="+mn-ea"/>
                <a:cs typeface="+mn-cs"/>
              </a:rPr>
              <a:t>антитела к </a:t>
            </a:r>
            <a:r>
              <a:rPr lang="ru-RU" sz="1200" kern="1200" dirty="0" err="1" smtClean="0">
                <a:solidFill>
                  <a:schemeClr val="tx1"/>
                </a:solidFill>
                <a:latin typeface="+mn-lt"/>
                <a:ea typeface="+mn-ea"/>
                <a:cs typeface="+mn-cs"/>
              </a:rPr>
              <a:t>НВsАg</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Для повышения профилактической эффективности у лиц особо высокого риска ВОЗ </a:t>
            </a:r>
          </a:p>
          <a:p>
            <a:r>
              <a:rPr lang="ru-RU" sz="1200" kern="1200" dirty="0" smtClean="0">
                <a:solidFill>
                  <a:schemeClr val="tx1"/>
                </a:solidFill>
                <a:latin typeface="+mn-lt"/>
                <a:ea typeface="+mn-ea"/>
                <a:cs typeface="+mn-cs"/>
              </a:rPr>
              <a:t>рекомендует активно-пассивную иммунизацию - одновременное применение вакцины </a:t>
            </a:r>
          </a:p>
          <a:p>
            <a:r>
              <a:rPr lang="ru-RU" sz="1200" kern="1200" dirty="0" smtClean="0">
                <a:solidFill>
                  <a:schemeClr val="tx1"/>
                </a:solidFill>
                <a:latin typeface="+mn-lt"/>
                <a:ea typeface="+mn-ea"/>
                <a:cs typeface="+mn-cs"/>
              </a:rPr>
              <a:t>против гепатита В и специфического иммуноглобулина, содержащего в высоком титре </a:t>
            </a:r>
          </a:p>
          <a:p>
            <a:r>
              <a:rPr lang="ru-RU" sz="1200" kern="1200" dirty="0" smtClean="0">
                <a:solidFill>
                  <a:schemeClr val="tx1"/>
                </a:solidFill>
                <a:latin typeface="+mn-lt"/>
                <a:ea typeface="+mn-ea"/>
                <a:cs typeface="+mn-cs"/>
              </a:rPr>
              <a:t>антитела к </a:t>
            </a:r>
            <a:r>
              <a:rPr lang="ru-RU" sz="1200" kern="1200" dirty="0" err="1" smtClean="0">
                <a:solidFill>
                  <a:schemeClr val="tx1"/>
                </a:solidFill>
                <a:latin typeface="+mn-lt"/>
                <a:ea typeface="+mn-ea"/>
                <a:cs typeface="+mn-cs"/>
              </a:rPr>
              <a:t>НВsАg</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Проведение активно-пассивной иммунизации в родильном доме показано </a:t>
            </a:r>
          </a:p>
          <a:p>
            <a:r>
              <a:rPr lang="ru-RU" sz="1200" kern="1200" dirty="0" smtClean="0">
                <a:solidFill>
                  <a:schemeClr val="tx1"/>
                </a:solidFill>
                <a:latin typeface="+mn-lt"/>
                <a:ea typeface="+mn-ea"/>
                <a:cs typeface="+mn-cs"/>
              </a:rPr>
              <a:t>новорожденным, родившимся у матерей: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с острым гепатитом В; </a:t>
            </a:r>
          </a:p>
          <a:p>
            <a:r>
              <a:rPr lang="ru-RU" sz="1200" kern="1200" dirty="0" smtClean="0">
                <a:solidFill>
                  <a:schemeClr val="tx1"/>
                </a:solidFill>
                <a:latin typeface="+mn-lt"/>
                <a:ea typeface="+mn-ea"/>
                <a:cs typeface="+mn-cs"/>
              </a:rPr>
              <a:t>. ранних </a:t>
            </a:r>
            <a:r>
              <a:rPr lang="ru-RU" sz="1200" kern="1200" dirty="0" err="1" smtClean="0">
                <a:solidFill>
                  <a:schemeClr val="tx1"/>
                </a:solidFill>
                <a:latin typeface="+mn-lt"/>
                <a:ea typeface="+mn-ea"/>
                <a:cs typeface="+mn-cs"/>
              </a:rPr>
              <a:t>реконвалесцентов</a:t>
            </a:r>
            <a:r>
              <a:rPr lang="ru-RU" sz="1200" kern="1200" dirty="0" smtClean="0">
                <a:solidFill>
                  <a:schemeClr val="tx1"/>
                </a:solidFill>
                <a:latin typeface="+mn-lt"/>
                <a:ea typeface="+mn-ea"/>
                <a:cs typeface="+mn-cs"/>
              </a:rPr>
              <a:t> гепатита В; </a:t>
            </a:r>
          </a:p>
          <a:p>
            <a:r>
              <a:rPr lang="ru-RU" sz="1200" kern="1200" dirty="0" smtClean="0">
                <a:solidFill>
                  <a:schemeClr val="tx1"/>
                </a:solidFill>
                <a:latin typeface="+mn-lt"/>
                <a:ea typeface="+mn-ea"/>
                <a:cs typeface="+mn-cs"/>
              </a:rPr>
              <a:t>. с наличием в крови </a:t>
            </a:r>
            <a:r>
              <a:rPr lang="ru-RU" sz="1200" kern="1200" dirty="0" err="1" smtClean="0">
                <a:solidFill>
                  <a:schemeClr val="tx1"/>
                </a:solidFill>
                <a:latin typeface="+mn-lt"/>
                <a:ea typeface="+mn-ea"/>
                <a:cs typeface="+mn-cs"/>
              </a:rPr>
              <a:t>НВsАg</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 случаях, когда ребенок, рожденный у матери - носительницы вируса гепатита В, </a:t>
            </a:r>
          </a:p>
          <a:p>
            <a:r>
              <a:rPr lang="ru-RU" sz="1200" kern="1200" dirty="0" smtClean="0">
                <a:solidFill>
                  <a:schemeClr val="tx1"/>
                </a:solidFill>
                <a:latin typeface="+mn-lt"/>
                <a:ea typeface="+mn-ea"/>
                <a:cs typeface="+mn-cs"/>
              </a:rPr>
              <a:t>не может быть своевременно вакцинирован из-за тяжести состояния или других </a:t>
            </a:r>
          </a:p>
          <a:p>
            <a:r>
              <a:rPr lang="ru-RU" sz="1200" kern="1200" dirty="0" smtClean="0">
                <a:solidFill>
                  <a:schemeClr val="tx1"/>
                </a:solidFill>
                <a:latin typeface="+mn-lt"/>
                <a:ea typeface="+mn-ea"/>
                <a:cs typeface="+mn-cs"/>
              </a:rPr>
              <a:t>временных противопоказаний, показано раннее введение специфического </a:t>
            </a:r>
          </a:p>
          <a:p>
            <a:r>
              <a:rPr lang="ru-RU" sz="1200" kern="1200" dirty="0" smtClean="0">
                <a:solidFill>
                  <a:schemeClr val="tx1"/>
                </a:solidFill>
                <a:latin typeface="+mn-lt"/>
                <a:ea typeface="+mn-ea"/>
                <a:cs typeface="+mn-cs"/>
              </a:rPr>
              <a:t>иммуноглобулина против гепатита В (не позднее чем через 12 ч после рождения) с </a:t>
            </a:r>
          </a:p>
          <a:p>
            <a:r>
              <a:rPr lang="ru-RU" sz="1200" kern="1200" dirty="0" smtClean="0">
                <a:solidFill>
                  <a:schemeClr val="tx1"/>
                </a:solidFill>
                <a:latin typeface="+mn-lt"/>
                <a:ea typeface="+mn-ea"/>
                <a:cs typeface="+mn-cs"/>
              </a:rPr>
              <a:t>обязательным проведением активной иммунизации сразу после стабилизации состояния.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Вакцина против гепатита В вводится через 2 часа после введения специфического </a:t>
            </a:r>
          </a:p>
          <a:p>
            <a:r>
              <a:rPr lang="ru-RU" sz="1200" kern="1200" dirty="0" smtClean="0">
                <a:solidFill>
                  <a:schemeClr val="tx1"/>
                </a:solidFill>
                <a:latin typeface="+mn-lt"/>
                <a:ea typeface="+mn-ea"/>
                <a:cs typeface="+mn-cs"/>
              </a:rPr>
              <a:t>иммуноглобулина. </a:t>
            </a:r>
          </a:p>
          <a:p>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71</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kern="1200" dirty="0" smtClean="0">
                <a:solidFill>
                  <a:schemeClr val="tx1"/>
                </a:solidFill>
                <a:latin typeface="+mn-lt"/>
                <a:ea typeface="+mn-ea"/>
                <a:cs typeface="+mn-cs"/>
              </a:rPr>
              <a:t>Специфическую профилактику туберкулеза можно проводить только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зарегистрированными в Российской Федерации препаратами - вакциной туберкулезной </a:t>
            </a:r>
          </a:p>
          <a:p>
            <a:r>
              <a:rPr lang="ru-RU" sz="1200" kern="1200" dirty="0" smtClean="0">
                <a:solidFill>
                  <a:schemeClr val="tx1"/>
                </a:solidFill>
                <a:latin typeface="+mn-lt"/>
                <a:ea typeface="+mn-ea"/>
                <a:cs typeface="+mn-cs"/>
              </a:rPr>
              <a:t>(БЦЖ) сухой для внутрикожного введения и вакциной туберкулезной (БЦЖ-М) сухой </a:t>
            </a:r>
          </a:p>
          <a:p>
            <a:r>
              <a:rPr lang="ru-RU" sz="1200" kern="1200" dirty="0" smtClean="0">
                <a:solidFill>
                  <a:schemeClr val="tx1"/>
                </a:solidFill>
                <a:latin typeface="+mn-lt"/>
                <a:ea typeface="+mn-ea"/>
                <a:cs typeface="+mn-cs"/>
              </a:rPr>
              <a:t>(для щадящей первичной иммунизации).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Прививки проводит специально обученная медицинская сестра, прошедшая </a:t>
            </a:r>
          </a:p>
          <a:p>
            <a:r>
              <a:rPr lang="ru-RU" sz="1200" kern="1200" dirty="0" smtClean="0">
                <a:solidFill>
                  <a:schemeClr val="tx1"/>
                </a:solidFill>
                <a:latin typeface="+mn-lt"/>
                <a:ea typeface="+mn-ea"/>
                <a:cs typeface="+mn-cs"/>
              </a:rPr>
              <a:t>специальную подготовку по технике и методике проведения внутрикожной пробы </a:t>
            </a:r>
          </a:p>
          <a:p>
            <a:r>
              <a:rPr lang="ru-RU" sz="1200" kern="1200" dirty="0" smtClean="0">
                <a:solidFill>
                  <a:schemeClr val="tx1"/>
                </a:solidFill>
                <a:latin typeface="+mn-lt"/>
                <a:ea typeface="+mn-ea"/>
                <a:cs typeface="+mn-cs"/>
              </a:rPr>
              <a:t>Манту и вакцинации (ревакцинации) БЦЖ, получившая допуск сроком на 1 год.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 медицинской карте врачом в день вакцинации должна быть сделана подробная </a:t>
            </a:r>
          </a:p>
          <a:p>
            <a:r>
              <a:rPr lang="ru-RU" sz="1200" kern="1200" dirty="0" smtClean="0">
                <a:solidFill>
                  <a:schemeClr val="tx1"/>
                </a:solidFill>
                <a:latin typeface="+mn-lt"/>
                <a:ea typeface="+mn-ea"/>
                <a:cs typeface="+mn-cs"/>
              </a:rPr>
              <a:t>запись с указанием результатов термометрии, развернутым дневником, назначением </a:t>
            </a:r>
          </a:p>
          <a:p>
            <a:r>
              <a:rPr lang="ru-RU" sz="1200" kern="1200" dirty="0" smtClean="0">
                <a:solidFill>
                  <a:schemeClr val="tx1"/>
                </a:solidFill>
                <a:latin typeface="+mn-lt"/>
                <a:ea typeface="+mn-ea"/>
                <a:cs typeface="+mn-cs"/>
              </a:rPr>
              <a:t>введения вакцины БЦЖ (БЦЖ-М) с указанием метода введения (в/к), дозы вакцины 0,05 </a:t>
            </a:r>
          </a:p>
          <a:p>
            <a:r>
              <a:rPr lang="ru-RU" sz="1200" kern="1200" dirty="0" smtClean="0">
                <a:solidFill>
                  <a:schemeClr val="tx1"/>
                </a:solidFill>
                <a:latin typeface="+mn-lt"/>
                <a:ea typeface="+mn-ea"/>
                <a:cs typeface="+mn-cs"/>
              </a:rPr>
              <a:t>(0,025), серии, номера, срока годности и изготовителя вакцины. Паспортные данные </a:t>
            </a:r>
          </a:p>
          <a:p>
            <a:r>
              <a:rPr lang="ru-RU" sz="1200" kern="1200" dirty="0" smtClean="0">
                <a:solidFill>
                  <a:schemeClr val="tx1"/>
                </a:solidFill>
                <a:latin typeface="+mn-lt"/>
                <a:ea typeface="+mn-ea"/>
                <a:cs typeface="+mn-cs"/>
              </a:rPr>
              <a:t>препарата должны быть прочитаны врачом на упаковке и на ампуле с вакциной.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Перед вакцинацией врач и медицинская сестра должны обязательно ознакомиться </a:t>
            </a:r>
          </a:p>
          <a:p>
            <a:r>
              <a:rPr lang="ru-RU" sz="1200" kern="1200" dirty="0" smtClean="0">
                <a:solidFill>
                  <a:schemeClr val="tx1"/>
                </a:solidFill>
                <a:latin typeface="+mn-lt"/>
                <a:ea typeface="+mn-ea"/>
                <a:cs typeface="+mn-cs"/>
              </a:rPr>
              <a:t>с инструкцией по применению вакцины, а также предварительно информировать </a:t>
            </a:r>
          </a:p>
          <a:p>
            <a:r>
              <a:rPr lang="ru-RU" sz="1200" kern="1200" dirty="0" smtClean="0">
                <a:solidFill>
                  <a:schemeClr val="tx1"/>
                </a:solidFill>
                <a:latin typeface="+mn-lt"/>
                <a:ea typeface="+mn-ea"/>
                <a:cs typeface="+mn-cs"/>
              </a:rPr>
              <a:t>родителей или законных представителей ребенка об иммунизации и местной реакции на </a:t>
            </a:r>
          </a:p>
          <a:p>
            <a:r>
              <a:rPr lang="ru-RU" sz="1200" kern="1200" dirty="0" smtClean="0">
                <a:solidFill>
                  <a:schemeClr val="tx1"/>
                </a:solidFill>
                <a:latin typeface="+mn-lt"/>
                <a:ea typeface="+mn-ea"/>
                <a:cs typeface="+mn-cs"/>
              </a:rPr>
              <a:t>прививку и взять у них письменное согласие на проведение вакцинации. </a:t>
            </a:r>
          </a:p>
          <a:p>
            <a:r>
              <a:rPr lang="ru-RU" sz="1200" kern="1200" dirty="0" smtClean="0">
                <a:solidFill>
                  <a:schemeClr val="tx1"/>
                </a:solidFill>
                <a:latin typeface="+mn-lt"/>
                <a:ea typeface="+mn-ea"/>
                <a:cs typeface="+mn-cs"/>
              </a:rPr>
              <a:t>Вакцинацию в родильном доме проводят в утренние часы.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 день вакцинации во избежание контаминации никакие другие парентеральные </a:t>
            </a:r>
          </a:p>
          <a:p>
            <a:r>
              <a:rPr lang="ru-RU" sz="1200" kern="1200" dirty="0" smtClean="0">
                <a:solidFill>
                  <a:schemeClr val="tx1"/>
                </a:solidFill>
                <a:latin typeface="+mn-lt"/>
                <a:ea typeface="+mn-ea"/>
                <a:cs typeface="+mn-cs"/>
              </a:rPr>
              <a:t>манипуляции ребенку не проводят, в том числе </a:t>
            </a:r>
            <a:r>
              <a:rPr lang="ru-RU" sz="1200" kern="1200" dirty="0" err="1" smtClean="0">
                <a:solidFill>
                  <a:schemeClr val="tx1"/>
                </a:solidFill>
                <a:latin typeface="+mn-lt"/>
                <a:ea typeface="+mn-ea"/>
                <a:cs typeface="+mn-cs"/>
              </a:rPr>
              <a:t>неонатальный</a:t>
            </a:r>
            <a:r>
              <a:rPr lang="ru-RU" sz="1200" kern="1200" dirty="0" smtClean="0">
                <a:solidFill>
                  <a:schemeClr val="tx1"/>
                </a:solidFill>
                <a:latin typeface="+mn-lt"/>
                <a:ea typeface="+mn-ea"/>
                <a:cs typeface="+mn-cs"/>
              </a:rPr>
              <a:t> скрининг.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 связи с ранней выпиской из акушерских стационаров, при отсутствии </a:t>
            </a:r>
          </a:p>
          <a:p>
            <a:r>
              <a:rPr lang="ru-RU" sz="1200" kern="1200" dirty="0" smtClean="0">
                <a:solidFill>
                  <a:schemeClr val="tx1"/>
                </a:solidFill>
                <a:latin typeface="+mn-lt"/>
                <a:ea typeface="+mn-ea"/>
                <a:cs typeface="+mn-cs"/>
              </a:rPr>
              <a:t>противопоказаний, вакцинация новорожденных против туберкулеза может проводиться </a:t>
            </a:r>
          </a:p>
          <a:p>
            <a:r>
              <a:rPr lang="ru-RU" sz="1200" kern="1200" dirty="0" smtClean="0">
                <a:solidFill>
                  <a:schemeClr val="tx1"/>
                </a:solidFill>
                <a:latin typeface="+mn-lt"/>
                <a:ea typeface="+mn-ea"/>
                <a:cs typeface="+mn-cs"/>
              </a:rPr>
              <a:t>с третьих суток жизни; выписка возможна после вакцинации в тот же день при </a:t>
            </a:r>
          </a:p>
          <a:p>
            <a:r>
              <a:rPr lang="ru-RU" sz="1200" kern="1200" dirty="0" smtClean="0">
                <a:solidFill>
                  <a:schemeClr val="tx1"/>
                </a:solidFill>
                <a:latin typeface="+mn-lt"/>
                <a:ea typeface="+mn-ea"/>
                <a:cs typeface="+mn-cs"/>
              </a:rPr>
              <a:t>отсутствии реакции на нее. </a:t>
            </a:r>
          </a:p>
          <a:p>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72</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200" kern="1200" dirty="0" smtClean="0">
                <a:solidFill>
                  <a:schemeClr val="tx1"/>
                </a:solidFill>
                <a:latin typeface="+mn-lt"/>
                <a:ea typeface="+mn-ea"/>
                <a:cs typeface="+mn-cs"/>
              </a:rPr>
              <a:t>. Забор образцов крови осуществляется на специальные фильтровальные бумажные </a:t>
            </a:r>
          </a:p>
          <a:p>
            <a:r>
              <a:rPr lang="ru-RU" sz="1200" kern="1200" dirty="0" err="1" smtClean="0">
                <a:solidFill>
                  <a:schemeClr val="tx1"/>
                </a:solidFill>
                <a:latin typeface="+mn-lt"/>
                <a:ea typeface="+mn-ea"/>
                <a:cs typeface="+mn-cs"/>
              </a:rPr>
              <a:t>тест-бланки</a:t>
            </a:r>
            <a:r>
              <a:rPr lang="ru-RU" sz="1200" kern="1200" dirty="0" smtClean="0">
                <a:solidFill>
                  <a:schemeClr val="tx1"/>
                </a:solidFill>
                <a:latin typeface="+mn-lt"/>
                <a:ea typeface="+mn-ea"/>
                <a:cs typeface="+mn-cs"/>
              </a:rPr>
              <a:t> (далее - тест-бланк), которые выдаются медико-генетической консультацией </a:t>
            </a:r>
          </a:p>
          <a:p>
            <a:r>
              <a:rPr lang="ru-RU" sz="1200" kern="1200" dirty="0" smtClean="0">
                <a:solidFill>
                  <a:schemeClr val="tx1"/>
                </a:solidFill>
                <a:latin typeface="+mn-lt"/>
                <a:ea typeface="+mn-ea"/>
                <a:cs typeface="+mn-cs"/>
              </a:rPr>
              <a:t>(центром) государственным и муниципальным учреждениям здравоохранения, </a:t>
            </a:r>
          </a:p>
          <a:p>
            <a:r>
              <a:rPr lang="ru-RU" sz="1200" kern="1200" dirty="0" smtClean="0">
                <a:solidFill>
                  <a:schemeClr val="tx1"/>
                </a:solidFill>
                <a:latin typeface="+mn-lt"/>
                <a:ea typeface="+mn-ea"/>
                <a:cs typeface="+mn-cs"/>
              </a:rPr>
              <a:t>оказывающим медицинскую помощь женщинам в период родов, по количеству </a:t>
            </a:r>
          </a:p>
          <a:p>
            <a:r>
              <a:rPr lang="ru-RU" sz="1200" kern="1200" dirty="0" smtClean="0">
                <a:solidFill>
                  <a:schemeClr val="tx1"/>
                </a:solidFill>
                <a:latin typeface="+mn-lt"/>
                <a:ea typeface="+mn-ea"/>
                <a:cs typeface="+mn-cs"/>
              </a:rPr>
              <a:t>ежегодного числа родов и, при необходимости, государственным и муниципальным </a:t>
            </a:r>
          </a:p>
          <a:p>
            <a:r>
              <a:rPr lang="ru-RU" sz="1200" kern="1200" dirty="0" smtClean="0">
                <a:solidFill>
                  <a:schemeClr val="tx1"/>
                </a:solidFill>
                <a:latin typeface="+mn-lt"/>
                <a:ea typeface="+mn-ea"/>
                <a:cs typeface="+mn-cs"/>
              </a:rPr>
              <a:t>учреждениям здравоохранения, оказывающим медицинскую помощь детям.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5. Перед забором образца крови пятку новорожденного ребенка необходимо вымыть, </a:t>
            </a:r>
          </a:p>
          <a:p>
            <a:r>
              <a:rPr lang="ru-RU" sz="1200" kern="1200" dirty="0" smtClean="0">
                <a:solidFill>
                  <a:schemeClr val="tx1"/>
                </a:solidFill>
                <a:latin typeface="+mn-lt"/>
                <a:ea typeface="+mn-ea"/>
                <a:cs typeface="+mn-cs"/>
              </a:rPr>
              <a:t>протереть стерильной салфеткой, смоченной 70-градусным спиртом.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Во избежание гемолиза крови обработанное место следует промокнуть сухой </a:t>
            </a:r>
          </a:p>
          <a:p>
            <a:r>
              <a:rPr lang="ru-RU" sz="1200" kern="1200" dirty="0" smtClean="0">
                <a:solidFill>
                  <a:schemeClr val="tx1"/>
                </a:solidFill>
                <a:latin typeface="+mn-lt"/>
                <a:ea typeface="+mn-ea"/>
                <a:cs typeface="+mn-cs"/>
              </a:rPr>
              <a:t>стерильной салфеткой.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6. Прокол пятки новорожденного ребенка осуществляется одноразовым </a:t>
            </a:r>
          </a:p>
          <a:p>
            <a:r>
              <a:rPr lang="ru-RU" sz="1200" kern="1200" dirty="0" smtClean="0">
                <a:solidFill>
                  <a:schemeClr val="tx1"/>
                </a:solidFill>
                <a:latin typeface="+mn-lt"/>
                <a:ea typeface="+mn-ea"/>
                <a:cs typeface="+mn-cs"/>
              </a:rPr>
              <a:t>скарификатором, первая капля крови снимается стерильным сухим тампоном.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Мягкое надавливание на пятку новорожденного ребенка способствует накоплению </a:t>
            </a:r>
          </a:p>
          <a:p>
            <a:r>
              <a:rPr lang="ru-RU" sz="1200" kern="1200" dirty="0" smtClean="0">
                <a:solidFill>
                  <a:schemeClr val="tx1"/>
                </a:solidFill>
                <a:latin typeface="+mn-lt"/>
                <a:ea typeface="+mn-ea"/>
                <a:cs typeface="+mn-cs"/>
              </a:rPr>
              <a:t>второй капли крови, к которой перпендикулярно прикладывается тест-бланк, </a:t>
            </a:r>
          </a:p>
          <a:p>
            <a:r>
              <a:rPr lang="ru-RU" sz="1200" kern="1200" dirty="0" smtClean="0">
                <a:solidFill>
                  <a:schemeClr val="tx1"/>
                </a:solidFill>
                <a:latin typeface="+mn-lt"/>
                <a:ea typeface="+mn-ea"/>
                <a:cs typeface="+mn-cs"/>
              </a:rPr>
              <a:t>пропитываемый кровью полностью и насквозь в соответствии с указанными на тест- </a:t>
            </a:r>
          </a:p>
          <a:p>
            <a:r>
              <a:rPr lang="ru-RU" sz="1200" kern="1200" dirty="0" smtClean="0">
                <a:solidFill>
                  <a:schemeClr val="tx1"/>
                </a:solidFill>
                <a:latin typeface="+mn-lt"/>
                <a:ea typeface="+mn-ea"/>
                <a:cs typeface="+mn-cs"/>
              </a:rPr>
              <a:t>бланке размерами. Вид пятен крови должен быть одинаковым с обеих сторон </a:t>
            </a:r>
            <a:r>
              <a:rPr lang="ru-RU" sz="1200" kern="1200" dirty="0" err="1" smtClean="0">
                <a:solidFill>
                  <a:schemeClr val="tx1"/>
                </a:solidFill>
                <a:latin typeface="+mn-lt"/>
                <a:ea typeface="+mn-ea"/>
                <a:cs typeface="+mn-cs"/>
              </a:rPr>
              <a:t>тест-бланка</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7. Тест-бланк высушивается в горизонтальном положении на чистой обезжиренной </a:t>
            </a:r>
          </a:p>
          <a:p>
            <a:r>
              <a:rPr lang="ru-RU" sz="1200" kern="1200" dirty="0" smtClean="0">
                <a:solidFill>
                  <a:schemeClr val="tx1"/>
                </a:solidFill>
                <a:latin typeface="+mn-lt"/>
                <a:ea typeface="+mn-ea"/>
                <a:cs typeface="+mn-cs"/>
              </a:rPr>
              <a:t>поверхности не менее 2 часов без применения дополнительной тепловой обработки и </a:t>
            </a:r>
          </a:p>
          <a:p>
            <a:r>
              <a:rPr lang="ru-RU" sz="1200" kern="1200" dirty="0" smtClean="0">
                <a:solidFill>
                  <a:schemeClr val="tx1"/>
                </a:solidFill>
                <a:latin typeface="+mn-lt"/>
                <a:ea typeface="+mn-ea"/>
                <a:cs typeface="+mn-cs"/>
              </a:rPr>
              <a:t>попадания прямых солнечных лучей. </a:t>
            </a:r>
          </a:p>
          <a:p>
            <a:r>
              <a:rPr lang="ru-RU" sz="1200" kern="1200" dirty="0" err="1" smtClean="0">
                <a:solidFill>
                  <a:schemeClr val="tx1"/>
                </a:solidFill>
                <a:latin typeface="+mn-lt"/>
                <a:ea typeface="+mn-ea"/>
                <a:cs typeface="+mn-cs"/>
              </a:rPr>
              <a:t>Тест-бланки</a:t>
            </a:r>
            <a:r>
              <a:rPr lang="ru-RU" sz="1200" kern="1200" dirty="0" smtClean="0">
                <a:solidFill>
                  <a:schemeClr val="tx1"/>
                </a:solidFill>
                <a:latin typeface="+mn-lt"/>
                <a:ea typeface="+mn-ea"/>
                <a:cs typeface="+mn-cs"/>
              </a:rPr>
              <a:t> ежедневно собираются и проверяются на качество забора крови и </a:t>
            </a:r>
          </a:p>
          <a:p>
            <a:r>
              <a:rPr lang="ru-RU" sz="1200" kern="1200" dirty="0" smtClean="0">
                <a:solidFill>
                  <a:schemeClr val="tx1"/>
                </a:solidFill>
                <a:latin typeface="+mn-lt"/>
                <a:ea typeface="+mn-ea"/>
                <a:cs typeface="+mn-cs"/>
              </a:rPr>
              <a:t>правильность их заполнения медицинским работником, назначенным главным врачом </a:t>
            </a:r>
          </a:p>
          <a:p>
            <a:r>
              <a:rPr lang="ru-RU" sz="1200" kern="1200" dirty="0" smtClean="0">
                <a:solidFill>
                  <a:schemeClr val="tx1"/>
                </a:solidFill>
                <a:latin typeface="+mn-lt"/>
                <a:ea typeface="+mn-ea"/>
                <a:cs typeface="+mn-cs"/>
              </a:rPr>
              <a:t>учреждения здравоохранения.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10. Во избежание загрязнения </a:t>
            </a:r>
            <a:r>
              <a:rPr lang="ru-RU" sz="1200" kern="1200" dirty="0" err="1" smtClean="0">
                <a:solidFill>
                  <a:schemeClr val="tx1"/>
                </a:solidFill>
                <a:latin typeface="+mn-lt"/>
                <a:ea typeface="+mn-ea"/>
                <a:cs typeface="+mn-cs"/>
              </a:rPr>
              <a:t>тест-бланки</a:t>
            </a:r>
            <a:r>
              <a:rPr lang="ru-RU" sz="1200" kern="1200" dirty="0" smtClean="0">
                <a:solidFill>
                  <a:schemeClr val="tx1"/>
                </a:solidFill>
                <a:latin typeface="+mn-lt"/>
                <a:ea typeface="+mn-ea"/>
                <a:cs typeface="+mn-cs"/>
              </a:rPr>
              <a:t> упаковываются, не соприкасаясь пятнами </a:t>
            </a:r>
          </a:p>
          <a:p>
            <a:r>
              <a:rPr lang="ru-RU" sz="1200" kern="1200" dirty="0" smtClean="0">
                <a:solidFill>
                  <a:schemeClr val="tx1"/>
                </a:solidFill>
                <a:latin typeface="+mn-lt"/>
                <a:ea typeface="+mn-ea"/>
                <a:cs typeface="+mn-cs"/>
              </a:rPr>
              <a:t>крови, герметично, в чистый конверт и в специальной упаковке с соблюдением </a:t>
            </a:r>
          </a:p>
          <a:p>
            <a:r>
              <a:rPr lang="ru-RU" sz="1200" kern="1200" dirty="0" smtClean="0">
                <a:solidFill>
                  <a:schemeClr val="tx1"/>
                </a:solidFill>
                <a:latin typeface="+mn-lt"/>
                <a:ea typeface="+mn-ea"/>
                <a:cs typeface="+mn-cs"/>
              </a:rPr>
              <a:t>температурного режима (+2 - +8 °С) доставляются для проведения исследований в </a:t>
            </a:r>
          </a:p>
          <a:p>
            <a:r>
              <a:rPr lang="ru-RU" sz="1200" kern="1200" dirty="0" smtClean="0">
                <a:solidFill>
                  <a:schemeClr val="tx1"/>
                </a:solidFill>
                <a:latin typeface="+mn-lt"/>
                <a:ea typeface="+mn-ea"/>
                <a:cs typeface="+mn-cs"/>
              </a:rPr>
              <a:t>медико-генетическую консультацию (центр) не реже одного раза в 3 дня.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11. Исследование образцов крови проводится в медико-генетической консультации </a:t>
            </a:r>
          </a:p>
          <a:p>
            <a:r>
              <a:rPr lang="ru-RU" sz="1200" kern="1200" dirty="0" smtClean="0">
                <a:solidFill>
                  <a:schemeClr val="tx1"/>
                </a:solidFill>
                <a:latin typeface="+mn-lt"/>
                <a:ea typeface="+mn-ea"/>
                <a:cs typeface="+mn-cs"/>
              </a:rPr>
              <a:t>(центре) в срок до 10 дней после забора образца крови. </a:t>
            </a:r>
          </a:p>
          <a:p>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75</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 этом этапе проводится обследование слуха в роддомах у всех новорожденных в </a:t>
            </a:r>
          </a:p>
          <a:p>
            <a:r>
              <a:rPr lang="ru-RU" sz="1200" kern="1200" dirty="0" smtClean="0">
                <a:solidFill>
                  <a:schemeClr val="tx1"/>
                </a:solidFill>
                <a:latin typeface="+mn-lt"/>
                <a:ea typeface="+mn-ea"/>
                <a:cs typeface="+mn-cs"/>
              </a:rPr>
              <a:t>возрасте 3-4 дней с помощью регистрации вызванной </a:t>
            </a:r>
            <a:r>
              <a:rPr lang="ru-RU" sz="1200" kern="1200" dirty="0" err="1" smtClean="0">
                <a:solidFill>
                  <a:schemeClr val="tx1"/>
                </a:solidFill>
                <a:latin typeface="+mn-lt"/>
                <a:ea typeface="+mn-ea"/>
                <a:cs typeface="+mn-cs"/>
              </a:rPr>
              <a:t>отоакустической</a:t>
            </a:r>
            <a:r>
              <a:rPr lang="ru-RU" sz="1200" kern="1200" dirty="0" smtClean="0">
                <a:solidFill>
                  <a:schemeClr val="tx1"/>
                </a:solidFill>
                <a:latin typeface="+mn-lt"/>
                <a:ea typeface="+mn-ea"/>
                <a:cs typeface="+mn-cs"/>
              </a:rPr>
              <a:t> эмиссии.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2 этап (диагностический). </a:t>
            </a:r>
          </a:p>
          <a:p>
            <a:r>
              <a:rPr lang="ru-RU" sz="1200" kern="1200" dirty="0" smtClean="0">
                <a:solidFill>
                  <a:schemeClr val="tx1"/>
                </a:solidFill>
                <a:latin typeface="+mn-lt"/>
                <a:ea typeface="+mn-ea"/>
                <a:cs typeface="+mn-cs"/>
              </a:rPr>
              <a:t>Он проводится в </a:t>
            </a:r>
            <a:r>
              <a:rPr lang="ru-RU" sz="1200" kern="1200" dirty="0" err="1" smtClean="0">
                <a:solidFill>
                  <a:schemeClr val="tx1"/>
                </a:solidFill>
                <a:latin typeface="+mn-lt"/>
                <a:ea typeface="+mn-ea"/>
                <a:cs typeface="+mn-cs"/>
              </a:rPr>
              <a:t>сурдологическом</a:t>
            </a:r>
            <a:r>
              <a:rPr lang="ru-RU" sz="1200" kern="1200" dirty="0" smtClean="0">
                <a:solidFill>
                  <a:schemeClr val="tx1"/>
                </a:solidFill>
                <a:latin typeface="+mn-lt"/>
                <a:ea typeface="+mn-ea"/>
                <a:cs typeface="+mn-cs"/>
              </a:rPr>
              <a:t> центре в возрасте до 3 месяцев с помощью </a:t>
            </a:r>
          </a:p>
          <a:p>
            <a:r>
              <a:rPr lang="ru-RU" sz="1200" kern="1200" dirty="0" smtClean="0">
                <a:solidFill>
                  <a:schemeClr val="tx1"/>
                </a:solidFill>
                <a:latin typeface="+mn-lt"/>
                <a:ea typeface="+mn-ea"/>
                <a:cs typeface="+mn-cs"/>
              </a:rPr>
              <a:t>регистрации ВОАЭ, </a:t>
            </a:r>
            <a:r>
              <a:rPr lang="ru-RU" sz="1200" kern="1200" dirty="0" err="1" smtClean="0">
                <a:solidFill>
                  <a:schemeClr val="tx1"/>
                </a:solidFill>
                <a:latin typeface="+mn-lt"/>
                <a:ea typeface="+mn-ea"/>
                <a:cs typeface="+mn-cs"/>
              </a:rPr>
              <a:t>коротколатентных</a:t>
            </a:r>
            <a:r>
              <a:rPr lang="ru-RU" sz="1200" kern="1200" dirty="0" smtClean="0">
                <a:solidFill>
                  <a:schemeClr val="tx1"/>
                </a:solidFill>
                <a:latin typeface="+mn-lt"/>
                <a:ea typeface="+mn-ea"/>
                <a:cs typeface="+mn-cs"/>
              </a:rPr>
              <a:t> слуховых вызванных потенциалов (КСВП) и </a:t>
            </a:r>
          </a:p>
          <a:p>
            <a:r>
              <a:rPr lang="ru-RU" sz="1200" kern="1200" dirty="0" smtClean="0">
                <a:solidFill>
                  <a:schemeClr val="tx1"/>
                </a:solidFill>
                <a:latin typeface="+mn-lt"/>
                <a:ea typeface="+mn-ea"/>
                <a:cs typeface="+mn-cs"/>
              </a:rPr>
              <a:t>других методов детям, у которых </a:t>
            </a:r>
            <a:r>
              <a:rPr lang="ru-RU" sz="1200" kern="1200" dirty="0" err="1" smtClean="0">
                <a:solidFill>
                  <a:schemeClr val="tx1"/>
                </a:solidFill>
                <a:latin typeface="+mn-lt"/>
                <a:ea typeface="+mn-ea"/>
                <a:cs typeface="+mn-cs"/>
              </a:rPr>
              <a:t>отоакустическая</a:t>
            </a:r>
            <a:r>
              <a:rPr lang="ru-RU" sz="1200" kern="1200" dirty="0" smtClean="0">
                <a:solidFill>
                  <a:schemeClr val="tx1"/>
                </a:solidFill>
                <a:latin typeface="+mn-lt"/>
                <a:ea typeface="+mn-ea"/>
                <a:cs typeface="+mn-cs"/>
              </a:rPr>
              <a:t> эмиссия не была зарегистрирована на </a:t>
            </a:r>
          </a:p>
          <a:p>
            <a:r>
              <a:rPr lang="ru-RU" sz="1200" kern="1200" dirty="0" smtClean="0">
                <a:solidFill>
                  <a:schemeClr val="tx1"/>
                </a:solidFill>
                <a:latin typeface="+mn-lt"/>
                <a:ea typeface="+mn-ea"/>
                <a:cs typeface="+mn-cs"/>
              </a:rPr>
              <a:t>1-ом этапе, а также всем детям, имеющим факторы риска по тугоухости. </a:t>
            </a:r>
          </a:p>
          <a:p>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76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Согласно определению, приведённому в Международной классификации болезней и причин смерти десятого пересмотра (МКБ-10), перинатальный период начинается с 22 полных недель беременности (154 дня) и завершается на 7-й полный день после родов. Несмотря на то, что перинатальный период заканчивается: первой неделей жизни, клинические проявления заболеваний, возникших в это время, могут сохраняться в течение нескольких месяцев, а их неблагоприятные последствия — в течение многих лет жизни. Перинатальные заболевания возникают вследствие воздействия на плод патогенных факторов, тесно связанных с </a:t>
            </a:r>
            <a:r>
              <a:rPr lang="ru-RU" sz="1200" kern="1200" dirty="0" err="1" smtClean="0">
                <a:solidFill>
                  <a:schemeClr val="tx1"/>
                </a:solidFill>
                <a:latin typeface="+mn-lt"/>
                <a:ea typeface="+mn-ea"/>
                <a:cs typeface="+mn-cs"/>
              </a:rPr>
              <a:t>экстрагенитальной</a:t>
            </a:r>
            <a:r>
              <a:rPr lang="ru-RU" sz="1200" kern="1200" dirty="0" smtClean="0">
                <a:solidFill>
                  <a:schemeClr val="tx1"/>
                </a:solidFill>
                <a:latin typeface="+mn-lt"/>
                <a:ea typeface="+mn-ea"/>
                <a:cs typeface="+mn-cs"/>
              </a:rPr>
              <a:t> и акушерской патологией матери.</a:t>
            </a:r>
          </a:p>
          <a:p>
            <a:r>
              <a:rPr lang="ru-RU" sz="1200" kern="1200" dirty="0" smtClean="0">
                <a:solidFill>
                  <a:schemeClr val="tx1"/>
                </a:solidFill>
                <a:latin typeface="+mn-lt"/>
                <a:ea typeface="+mn-ea"/>
                <a:cs typeface="+mn-cs"/>
              </a:rPr>
              <a:t>Антенатальный период начинается с момента образования зиготы и заканчивается началом родов. С онтогенетической точки зрения антенатальный период целесообразно делить на эмбриональный, ранний фетальный и поздний фетальный. Различные неблагоприятные факторы, воздействующие на организм человека в антенатальном периоде, могут приводить к врождённым порокам развития и спонтанному прерыванию беременности на ранних сроках.</a:t>
            </a:r>
          </a:p>
          <a:p>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12</a:t>
            </a:r>
          </a:p>
          <a:p>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Неблагоприятные воздействия на плод в раннем фетальном периоде нередко приводят к уменьшению массы органов и тканей плода, а также к гипоплазии плаценты. Наиболее типичное клиническое проявление внутриутробных заболеваний в этом периоде — симметричная форма задержки внутриутробного развития плода (ЗВУР) и выраженная недостаточность маточно-плацентарного кровообращения. Различные неблагоприятные воздействия на плод в позднем фетальном периоде приводят к нарушению процессов морфофункционального созревания плода. Хроническая недостаточность маточно-плацентарного кровообращения сопровождается развитием асимметричной формы ЗВУР, иммунные и инфекционные факторы вызывают острые врождённые заболевания — гемолитическая болезнь новорождённых (ГБН), гепатиты, пневмонии, миокардиты, энцефалиты и др.</a:t>
            </a:r>
          </a:p>
          <a:p>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18</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err="1" smtClean="0">
                <a:solidFill>
                  <a:schemeClr val="tx1"/>
                </a:solidFill>
                <a:latin typeface="+mn-lt"/>
                <a:ea typeface="+mn-ea"/>
                <a:cs typeface="+mn-cs"/>
              </a:rPr>
              <a:t>Неонатальный</a:t>
            </a:r>
            <a:r>
              <a:rPr lang="ru-RU" sz="1200" kern="1200" dirty="0" smtClean="0">
                <a:solidFill>
                  <a:schemeClr val="tx1"/>
                </a:solidFill>
                <a:latin typeface="+mn-lt"/>
                <a:ea typeface="+mn-ea"/>
                <a:cs typeface="+mn-cs"/>
              </a:rPr>
              <a:t> период начинается от момента рождения и заканчивается через 28 полных дней после рождения. В рамках </a:t>
            </a:r>
            <a:r>
              <a:rPr lang="ru-RU" sz="1200" kern="1200" dirty="0" err="1" smtClean="0">
                <a:solidFill>
                  <a:schemeClr val="tx1"/>
                </a:solidFill>
                <a:latin typeface="+mn-lt"/>
                <a:ea typeface="+mn-ea"/>
                <a:cs typeface="+mn-cs"/>
              </a:rPr>
              <a:t>неонатального</a:t>
            </a:r>
            <a:r>
              <a:rPr lang="ru-RU" sz="1200" kern="1200" dirty="0" smtClean="0">
                <a:solidFill>
                  <a:schemeClr val="tx1"/>
                </a:solidFill>
                <a:latin typeface="+mn-lt"/>
                <a:ea typeface="+mn-ea"/>
                <a:cs typeface="+mn-cs"/>
              </a:rPr>
              <a:t> периода выделяют ранний </a:t>
            </a:r>
            <a:r>
              <a:rPr lang="ru-RU" sz="1200" kern="1200" dirty="0" err="1" smtClean="0">
                <a:solidFill>
                  <a:schemeClr val="tx1"/>
                </a:solidFill>
                <a:latin typeface="+mn-lt"/>
                <a:ea typeface="+mn-ea"/>
                <a:cs typeface="+mn-cs"/>
              </a:rPr>
              <a:t>неонатальный</a:t>
            </a:r>
            <a:r>
              <a:rPr lang="ru-RU" sz="1200" kern="1200" dirty="0" smtClean="0">
                <a:solidFill>
                  <a:schemeClr val="tx1"/>
                </a:solidFill>
                <a:latin typeface="+mn-lt"/>
                <a:ea typeface="+mn-ea"/>
                <a:cs typeface="+mn-cs"/>
              </a:rPr>
              <a:t> период (с момента рождения до 6 дней 23 ч и 59 мин жизни) и поздний </a:t>
            </a:r>
            <a:r>
              <a:rPr lang="ru-RU" sz="1200" kern="1200" dirty="0" err="1" smtClean="0">
                <a:solidFill>
                  <a:schemeClr val="tx1"/>
                </a:solidFill>
                <a:latin typeface="+mn-lt"/>
                <a:ea typeface="+mn-ea"/>
                <a:cs typeface="+mn-cs"/>
              </a:rPr>
              <a:t>неонатальный</a:t>
            </a:r>
            <a:r>
              <a:rPr lang="ru-RU" sz="1200" kern="1200" dirty="0" smtClean="0">
                <a:solidFill>
                  <a:schemeClr val="tx1"/>
                </a:solidFill>
                <a:latin typeface="+mn-lt"/>
                <a:ea typeface="+mn-ea"/>
                <a:cs typeface="+mn-cs"/>
              </a:rPr>
              <a:t> период (7 дней — 27 дней 23 ч 59 мин).</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 раннем </a:t>
            </a:r>
            <a:r>
              <a:rPr lang="ru-RU" sz="1200" kern="1200" dirty="0" err="1" smtClean="0">
                <a:solidFill>
                  <a:schemeClr val="tx1"/>
                </a:solidFill>
                <a:latin typeface="+mn-lt"/>
                <a:ea typeface="+mn-ea"/>
                <a:cs typeface="+mn-cs"/>
              </a:rPr>
              <a:t>неонатальном</a:t>
            </a:r>
            <a:r>
              <a:rPr lang="ru-RU" sz="1200" kern="1200" dirty="0" smtClean="0">
                <a:solidFill>
                  <a:schemeClr val="tx1"/>
                </a:solidFill>
                <a:latin typeface="+mn-lt"/>
                <a:ea typeface="+mn-ea"/>
                <a:cs typeface="+mn-cs"/>
              </a:rPr>
              <a:t> периоде на организм ребёнка могут оказывать неблагоприятное влияние некоторые антенатальные факторы (биохимические последствия хронической внутриутробной гипоксии плода, цитопатогенное действие антител (AT) матери при иммунном конфликте, инфекционный процесс, связанный с врождённой инфекцией),</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также факторы, возникшие в </a:t>
            </a:r>
            <a:r>
              <a:rPr lang="ru-RU" sz="1200" kern="1200" dirty="0" err="1" smtClean="0">
                <a:solidFill>
                  <a:schemeClr val="tx1"/>
                </a:solidFill>
                <a:latin typeface="+mn-lt"/>
                <a:ea typeface="+mn-ea"/>
                <a:cs typeface="+mn-cs"/>
              </a:rPr>
              <a:t>неонатальном</a:t>
            </a:r>
            <a:r>
              <a:rPr lang="ru-RU" sz="1200" kern="1200" dirty="0" smtClean="0">
                <a:solidFill>
                  <a:schemeClr val="tx1"/>
                </a:solidFill>
                <a:latin typeface="+mn-lt"/>
                <a:ea typeface="+mn-ea"/>
                <a:cs typeface="+mn-cs"/>
              </a:rPr>
              <a:t> периоде (гипотермия, дефицит </a:t>
            </a:r>
            <a:r>
              <a:rPr lang="ru-RU" sz="1200" kern="1200" dirty="0" err="1" smtClean="0">
                <a:solidFill>
                  <a:schemeClr val="tx1"/>
                </a:solidFill>
                <a:latin typeface="+mn-lt"/>
                <a:ea typeface="+mn-ea"/>
                <a:cs typeface="+mn-cs"/>
              </a:rPr>
              <a:t>сурфактанта</a:t>
            </a:r>
            <a:r>
              <a:rPr lang="ru-RU" sz="1200" kern="1200" dirty="0" smtClean="0">
                <a:solidFill>
                  <a:schemeClr val="tx1"/>
                </a:solidFill>
                <a:latin typeface="+mn-lt"/>
                <a:ea typeface="+mn-ea"/>
                <a:cs typeface="+mn-cs"/>
              </a:rPr>
              <a:t>, госпитальная инфекция и др.). </a:t>
            </a:r>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19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Показатель перинатальной смертности </a:t>
            </a:r>
            <a:r>
              <a:rPr lang="ru-RU" sz="1200" kern="1200" dirty="0" smtClean="0">
                <a:solidFill>
                  <a:schemeClr val="tx1"/>
                </a:solidFill>
                <a:latin typeface="+mn-lt"/>
                <a:ea typeface="+mn-ea"/>
                <a:cs typeface="+mn-cs"/>
              </a:rPr>
              <a:t>в разных странах мира составляет от</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4%о до</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60%о.</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За последние</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15</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лет этот</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показатель в России снизился в 1,7 раза и достиг уровня 10%о. </a:t>
            </a:r>
          </a:p>
          <a:p>
            <a:r>
              <a:rPr lang="ru-RU" sz="1200" kern="1200" dirty="0" smtClean="0">
                <a:solidFill>
                  <a:schemeClr val="tx1"/>
                </a:solidFill>
                <a:latin typeface="+mn-lt"/>
                <a:ea typeface="+mn-ea"/>
                <a:cs typeface="+mn-cs"/>
              </a:rPr>
              <a:t>Важно отметить, что в периоде новорождённости в России умирает около половины детей от числа умерших в возрасте до 1 г. </a:t>
            </a:r>
            <a:r>
              <a:rPr lang="ru-RU" sz="1200" kern="1200" dirty="0" err="1" smtClean="0">
                <a:solidFill>
                  <a:schemeClr val="tx1"/>
                </a:solidFill>
                <a:latin typeface="+mn-lt"/>
                <a:ea typeface="+mn-ea"/>
                <a:cs typeface="+mn-cs"/>
              </a:rPr>
              <a:t>Постнеонатальная</a:t>
            </a:r>
            <a:r>
              <a:rPr lang="ru-RU" sz="1200" kern="1200" dirty="0" smtClean="0">
                <a:solidFill>
                  <a:schemeClr val="tx1"/>
                </a:solidFill>
                <a:latin typeface="+mn-lt"/>
                <a:ea typeface="+mn-ea"/>
                <a:cs typeface="+mn-cs"/>
              </a:rPr>
              <a:t> смертность — более управляемый показатель, чем </a:t>
            </a:r>
            <a:r>
              <a:rPr lang="ru-RU" sz="1200" kern="1200" dirty="0" err="1" smtClean="0">
                <a:solidFill>
                  <a:schemeClr val="tx1"/>
                </a:solidFill>
                <a:latin typeface="+mn-lt"/>
                <a:ea typeface="+mn-ea"/>
                <a:cs typeface="+mn-cs"/>
              </a:rPr>
              <a:t>неонатальная</a:t>
            </a:r>
            <a:r>
              <a:rPr lang="ru-RU" sz="1200" kern="1200" dirty="0" smtClean="0">
                <a:solidFill>
                  <a:schemeClr val="tx1"/>
                </a:solidFill>
                <a:latin typeface="+mn-lt"/>
                <a:ea typeface="+mn-ea"/>
                <a:cs typeface="+mn-cs"/>
              </a:rPr>
              <a:t>, поэтому по мере улучшения качества педиатрической помощи доля </a:t>
            </a:r>
            <a:r>
              <a:rPr lang="ru-RU" sz="1200" kern="1200" dirty="0" err="1" smtClean="0">
                <a:solidFill>
                  <a:schemeClr val="tx1"/>
                </a:solidFill>
                <a:latin typeface="+mn-lt"/>
                <a:ea typeface="+mn-ea"/>
                <a:cs typeface="+mn-cs"/>
              </a:rPr>
              <a:t>неонатальной</a:t>
            </a:r>
            <a:r>
              <a:rPr lang="ru-RU" sz="1200" kern="1200" dirty="0" smtClean="0">
                <a:solidFill>
                  <a:schemeClr val="tx1"/>
                </a:solidFill>
                <a:latin typeface="+mn-lt"/>
                <a:ea typeface="+mn-ea"/>
                <a:cs typeface="+mn-cs"/>
              </a:rPr>
              <a:t> смертности в структуре младенческой возрастает</a:t>
            </a:r>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20</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Большинство наследственных заболеваний передаются из поколения в поколение, протекают тяжело и </a:t>
            </a:r>
            <a:r>
              <a:rPr lang="ru-RU" sz="1200" kern="1200" dirty="0" err="1" smtClean="0">
                <a:solidFill>
                  <a:schemeClr val="tx1"/>
                </a:solidFill>
                <a:latin typeface="+mn-lt"/>
                <a:ea typeface="+mn-ea"/>
                <a:cs typeface="+mn-cs"/>
              </a:rPr>
              <a:t>прогредиентно</a:t>
            </a:r>
            <a:r>
              <a:rPr lang="ru-RU" sz="1200" kern="1200" dirty="0" smtClean="0">
                <a:solidFill>
                  <a:schemeClr val="tx1"/>
                </a:solidFill>
                <a:latin typeface="+mn-lt"/>
                <a:ea typeface="+mn-ea"/>
                <a:cs typeface="+mn-cs"/>
              </a:rPr>
              <a:t>, практически неизлечимы. Единственная возможность уменьшить медицинский и социальный груз этой патологии — проведение профилактических мероприятий посредством медико-генетического </a:t>
            </a:r>
            <a:r>
              <a:rPr lang="ru-RU" sz="1200" kern="1200" dirty="0" err="1" smtClean="0">
                <a:solidFill>
                  <a:schemeClr val="tx1"/>
                </a:solidFill>
                <a:latin typeface="+mn-lt"/>
                <a:ea typeface="+mn-ea"/>
                <a:cs typeface="+mn-cs"/>
              </a:rPr>
              <a:t>консульти-рования</a:t>
            </a:r>
            <a:r>
              <a:rPr lang="ru-RU" sz="1200" kern="1200" dirty="0" smtClean="0">
                <a:solidFill>
                  <a:schemeClr val="tx1"/>
                </a:solidFill>
                <a:latin typeface="+mn-lt"/>
                <a:ea typeface="+mn-ea"/>
                <a:cs typeface="+mn-cs"/>
              </a:rPr>
              <a:t> (МГК).</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err="1" smtClean="0">
                <a:solidFill>
                  <a:schemeClr val="tx1"/>
                </a:solidFill>
                <a:latin typeface="+mn-lt"/>
                <a:ea typeface="+mn-ea"/>
                <a:cs typeface="+mn-cs"/>
              </a:rPr>
              <a:t>Проспективное</a:t>
            </a:r>
            <a:r>
              <a:rPr lang="ru-RU" sz="1200" kern="1200" dirty="0" smtClean="0">
                <a:solidFill>
                  <a:schemeClr val="tx1"/>
                </a:solidFill>
                <a:latin typeface="+mn-lt"/>
                <a:ea typeface="+mn-ea"/>
                <a:cs typeface="+mn-cs"/>
              </a:rPr>
              <a:t> консультирование —наиболее эффективный вид профилактики наследственных болезней, позволяющий выявить риск рождения больного ребёнка до наступления беременности или на ранних сроках даже у тех супругов, у которых ранее не было больных детей, но есть определённый риск их рождения, основанный на данных генеалогического исследования, анамнеза или течения беременности. Ретроспективное консультирование — решение относительно здоровья будущих детей после рождения в семье больного ребёнка.</a:t>
            </a:r>
          </a:p>
          <a:p>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29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kern="1200" dirty="0" smtClean="0">
                <a:solidFill>
                  <a:schemeClr val="tx1"/>
                </a:solidFill>
                <a:latin typeface="+mn-lt"/>
                <a:ea typeface="+mn-ea"/>
                <a:cs typeface="+mn-cs"/>
              </a:rPr>
              <a:t>Хромосомные аномалии обусловливают 50-60% спонтанных абортов в I триместре беременности и 5-10% мертворождений (без явных аномалий развития или с множественными пороками). При привычных выкидышах хромосомная патология играет значительно меньшую роль (6-10%). Поздние аборты (12-24 </a:t>
            </a:r>
            <a:r>
              <a:rPr lang="ru-RU" sz="1200" kern="1200" dirty="0" err="1" smtClean="0">
                <a:solidFill>
                  <a:schemeClr val="tx1"/>
                </a:solidFill>
                <a:latin typeface="+mn-lt"/>
                <a:ea typeface="+mn-ea"/>
                <a:cs typeface="+mn-cs"/>
              </a:rPr>
              <a:t>нед</a:t>
            </a:r>
            <a:r>
              <a:rPr lang="ru-RU" sz="1200" kern="1200" dirty="0" smtClean="0">
                <a:solidFill>
                  <a:schemeClr val="tx1"/>
                </a:solidFill>
                <a:latin typeface="+mn-lt"/>
                <a:ea typeface="+mn-ea"/>
                <a:cs typeface="+mn-cs"/>
              </a:rPr>
              <a:t>) без пороков развития, как правило, не связаны с хромосомными нарушениями.</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Цитогенетический метод позволяет изучить весь хромосомный набор (кариотип) человека. Определение кариотипа показано:</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pPr lvl="0"/>
            <a:r>
              <a:rPr lang="ru-RU" sz="1200" kern="1200" dirty="0" smtClean="0">
                <a:solidFill>
                  <a:schemeClr val="tx1"/>
                </a:solidFill>
                <a:latin typeface="+mn-lt"/>
                <a:ea typeface="+mn-ea"/>
                <a:cs typeface="+mn-cs"/>
              </a:rPr>
              <a:t>детям с множественными врождёнными пороками развития или умственной отсталостью;</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endParaRPr lang="ru-RU" sz="14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родителям, дети которых имели множественные врождённые пороки развития или установленный хромосомный синдром;</a:t>
            </a:r>
            <a:endParaRPr lang="ru-RU" sz="14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a:r>
            <a:br>
              <a:rPr lang="ru-RU" sz="11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18</a:t>
            </a:r>
          </a:p>
          <a:p>
            <a:pPr lvl="1"/>
            <a:r>
              <a:rPr lang="ru-RU" sz="1400" kern="1200" dirty="0" smtClean="0">
                <a:solidFill>
                  <a:schemeClr val="tx1"/>
                </a:solidFill>
                <a:latin typeface="+mn-lt"/>
                <a:ea typeface="+mn-ea"/>
                <a:cs typeface="+mn-cs"/>
              </a:rPr>
              <a:t/>
            </a:r>
            <a:br>
              <a:rPr lang="ru-RU" sz="14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родственникам репродуктивного возраста в случае выявления структурной перестройки генетического материала у пациента;</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endParaRPr lang="ru-RU" sz="1400" kern="1200" dirty="0" smtClean="0">
              <a:solidFill>
                <a:schemeClr val="tx1"/>
              </a:solidFill>
              <a:latin typeface="+mn-lt"/>
              <a:ea typeface="+mn-ea"/>
              <a:cs typeface="+mn-cs"/>
            </a:endParaRPr>
          </a:p>
          <a:p>
            <a:pPr lvl="1"/>
            <a:r>
              <a:rPr lang="ru-RU" sz="1200" kern="1200" dirty="0" smtClean="0">
                <a:solidFill>
                  <a:schemeClr val="tx1"/>
                </a:solidFill>
                <a:latin typeface="+mn-lt"/>
                <a:ea typeface="+mn-ea"/>
                <a:cs typeface="+mn-cs"/>
              </a:rPr>
              <a:t>женщинам, страдающим </a:t>
            </a:r>
            <a:r>
              <a:rPr lang="ru-RU" sz="1200" kern="1200" dirty="0" err="1" smtClean="0">
                <a:solidFill>
                  <a:schemeClr val="tx1"/>
                </a:solidFill>
                <a:latin typeface="+mn-lt"/>
                <a:ea typeface="+mn-ea"/>
                <a:cs typeface="+mn-cs"/>
              </a:rPr>
              <a:t>невынашиванием</a:t>
            </a:r>
            <a:r>
              <a:rPr lang="ru-RU" sz="1200" kern="1200" dirty="0" smtClean="0">
                <a:solidFill>
                  <a:schemeClr val="tx1"/>
                </a:solidFill>
                <a:latin typeface="+mn-lt"/>
                <a:ea typeface="+mn-ea"/>
                <a:cs typeface="+mn-cs"/>
              </a:rPr>
              <a:t> беременности, имеющим мертворождённых или умерших от неясных причин в раннем возрасте детей;</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endParaRPr lang="ru-RU" sz="14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лицам с первичной аменореей или нарушением половой дифференцировки.</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Исследование кариотипа применяют в тех случаях, когда хромосомная аномалия — наиболее вероятный этиологический фактор патологии в семье. </a:t>
            </a:r>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30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kern="1200" dirty="0" smtClean="0">
                <a:solidFill>
                  <a:schemeClr val="tx1"/>
                </a:solidFill>
                <a:latin typeface="+mn-lt"/>
                <a:ea typeface="+mn-ea"/>
                <a:cs typeface="+mn-cs"/>
              </a:rPr>
              <a:t>Такая профилактика эффективна за 3 мес. до зачатия и в ранние сроки развития эмбриона и плода (до 12 </a:t>
            </a:r>
            <a:r>
              <a:rPr lang="ru-RU" sz="1200" kern="1200" dirty="0" err="1" smtClean="0">
                <a:solidFill>
                  <a:schemeClr val="tx1"/>
                </a:solidFill>
                <a:latin typeface="+mn-lt"/>
                <a:ea typeface="+mn-ea"/>
                <a:cs typeface="+mn-cs"/>
              </a:rPr>
              <a:t>нед</a:t>
            </a:r>
            <a:r>
              <a:rPr lang="ru-RU" sz="1200" kern="1200" dirty="0" smtClean="0">
                <a:solidFill>
                  <a:schemeClr val="tx1"/>
                </a:solidFill>
                <a:latin typeface="+mn-lt"/>
                <a:ea typeface="+mn-ea"/>
                <a:cs typeface="+mn-cs"/>
              </a:rPr>
              <a:t>). Предполагают, что подготовка родителей к зачатию (витаминизация, </a:t>
            </a:r>
            <a:r>
              <a:rPr lang="ru-RU" sz="1200" kern="1200" dirty="0" err="1" smtClean="0">
                <a:solidFill>
                  <a:schemeClr val="tx1"/>
                </a:solidFill>
                <a:latin typeface="+mn-lt"/>
                <a:ea typeface="+mn-ea"/>
                <a:cs typeface="+mn-cs"/>
              </a:rPr>
              <a:t>антиоксидантная</a:t>
            </a:r>
            <a:r>
              <a:rPr lang="ru-RU" sz="1200" kern="1200" dirty="0" smtClean="0">
                <a:solidFill>
                  <a:schemeClr val="tx1"/>
                </a:solidFill>
                <a:latin typeface="+mn-lt"/>
                <a:ea typeface="+mn-ea"/>
                <a:cs typeface="+mn-cs"/>
              </a:rPr>
              <a:t> терапия, повышение иммунитета, профилактика стрессов и др.) и обеспечение охранительного режима матерью на ранних стадиях развития эмбриона способствует уменьшению частоты врождённых пороков развития </a:t>
            </a:r>
            <a:r>
              <a:rPr lang="ru-RU" sz="1200" kern="1200" dirty="0" err="1" smtClean="0">
                <a:solidFill>
                  <a:schemeClr val="tx1"/>
                </a:solidFill>
                <a:latin typeface="+mn-lt"/>
                <a:ea typeface="+mn-ea"/>
                <a:cs typeface="+mn-cs"/>
              </a:rPr>
              <a:t>мультифакториальной</a:t>
            </a:r>
            <a:r>
              <a:rPr lang="ru-RU" sz="1200" kern="1200" dirty="0" smtClean="0">
                <a:solidFill>
                  <a:schemeClr val="tx1"/>
                </a:solidFill>
                <a:latin typeface="+mn-lt"/>
                <a:ea typeface="+mn-ea"/>
                <a:cs typeface="+mn-cs"/>
              </a:rPr>
              <a:t> природы, особенно нарушений центральной нервной системы (ЦНС).</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Показания для </a:t>
            </a:r>
            <a:r>
              <a:rPr lang="ru-RU" sz="1200" kern="1200" dirty="0" err="1" smtClean="0">
                <a:solidFill>
                  <a:schemeClr val="tx1"/>
                </a:solidFill>
                <a:latin typeface="+mn-lt"/>
                <a:ea typeface="+mn-ea"/>
                <a:cs typeface="+mn-cs"/>
              </a:rPr>
              <a:t>периконцепционной</a:t>
            </a:r>
            <a:r>
              <a:rPr lang="ru-RU" sz="1200" kern="1200" dirty="0" smtClean="0">
                <a:solidFill>
                  <a:schemeClr val="tx1"/>
                </a:solidFill>
                <a:latin typeface="+mn-lt"/>
                <a:ea typeface="+mn-ea"/>
                <a:cs typeface="+mn-cs"/>
              </a:rPr>
              <a:t> профилактики:</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pPr lvl="0"/>
            <a:r>
              <a:rPr lang="ru-RU" sz="1200" kern="1200" dirty="0" smtClean="0">
                <a:solidFill>
                  <a:schemeClr val="tx1"/>
                </a:solidFill>
                <a:latin typeface="+mn-lt"/>
                <a:ea typeface="+mn-ea"/>
                <a:cs typeface="+mn-cs"/>
              </a:rPr>
              <a:t>наличие в семье риска возникновения врождённых пороков развития;</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endParaRPr lang="ru-RU" sz="1400" kern="1200" dirty="0" smtClean="0">
              <a:solidFill>
                <a:schemeClr val="tx1"/>
              </a:solidFill>
              <a:latin typeface="+mn-lt"/>
              <a:ea typeface="+mn-ea"/>
              <a:cs typeface="+mn-cs"/>
            </a:endParaRPr>
          </a:p>
          <a:p>
            <a:pPr lvl="1"/>
            <a:r>
              <a:rPr lang="ru-RU" sz="1200" kern="1200" dirty="0" smtClean="0">
                <a:solidFill>
                  <a:schemeClr val="tx1"/>
                </a:solidFill>
                <a:latin typeface="+mn-lt"/>
                <a:ea typeface="+mn-ea"/>
                <a:cs typeface="+mn-cs"/>
              </a:rPr>
              <a:t>привычное </a:t>
            </a:r>
            <a:r>
              <a:rPr lang="ru-RU" sz="1200" kern="1200" dirty="0" err="1" smtClean="0">
                <a:solidFill>
                  <a:schemeClr val="tx1"/>
                </a:solidFill>
                <a:latin typeface="+mn-lt"/>
                <a:ea typeface="+mn-ea"/>
                <a:cs typeface="+mn-cs"/>
              </a:rPr>
              <a:t>невынашивание</a:t>
            </a:r>
            <a:r>
              <a:rPr lang="ru-RU" sz="1200" kern="1200" dirty="0" smtClean="0">
                <a:solidFill>
                  <a:schemeClr val="tx1"/>
                </a:solidFill>
                <a:latin typeface="+mn-lt"/>
                <a:ea typeface="+mn-ea"/>
                <a:cs typeface="+mn-cs"/>
              </a:rPr>
              <a:t>, мертворождение в анамнезе женщины, рождение детей с гипотрофией, низкой массой</a:t>
            </a:r>
            <a:endParaRPr lang="ru-RU" sz="16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тела;</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•эндокринопатии;</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pPr lvl="0"/>
            <a:r>
              <a:rPr lang="ru-RU" sz="1200" kern="1200" dirty="0" smtClean="0">
                <a:solidFill>
                  <a:schemeClr val="tx1"/>
                </a:solidFill>
                <a:latin typeface="+mn-lt"/>
                <a:ea typeface="+mn-ea"/>
                <a:cs typeface="+mn-cs"/>
              </a:rPr>
              <a:t>хроническая соматическая патология у одного из супругов;</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endParaRPr lang="ru-RU" sz="14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работа одного из супругов в условиях контакта с производственными вредностями.</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Такая профилактика эффективна за 3 мес. до зачатия и в ранние сроки развития эмбриона и плода (до 12 </a:t>
            </a:r>
            <a:r>
              <a:rPr lang="ru-RU" sz="1200" kern="1200" dirty="0" err="1" smtClean="0">
                <a:solidFill>
                  <a:schemeClr val="tx1"/>
                </a:solidFill>
                <a:latin typeface="+mn-lt"/>
                <a:ea typeface="+mn-ea"/>
                <a:cs typeface="+mn-cs"/>
              </a:rPr>
              <a:t>нед</a:t>
            </a:r>
            <a:r>
              <a:rPr lang="ru-RU" sz="1200" kern="1200" dirty="0" smtClean="0">
                <a:solidFill>
                  <a:schemeClr val="tx1"/>
                </a:solidFill>
                <a:latin typeface="+mn-lt"/>
                <a:ea typeface="+mn-ea"/>
                <a:cs typeface="+mn-cs"/>
              </a:rPr>
              <a:t>). Предполагают, что подготовка родителей к зачатию (витаминизация, </a:t>
            </a:r>
            <a:r>
              <a:rPr lang="ru-RU" sz="1200" kern="1200" dirty="0" err="1" smtClean="0">
                <a:solidFill>
                  <a:schemeClr val="tx1"/>
                </a:solidFill>
                <a:latin typeface="+mn-lt"/>
                <a:ea typeface="+mn-ea"/>
                <a:cs typeface="+mn-cs"/>
              </a:rPr>
              <a:t>антиоксидантная</a:t>
            </a:r>
            <a:r>
              <a:rPr lang="ru-RU" sz="1200" kern="1200" dirty="0" smtClean="0">
                <a:solidFill>
                  <a:schemeClr val="tx1"/>
                </a:solidFill>
                <a:latin typeface="+mn-lt"/>
                <a:ea typeface="+mn-ea"/>
                <a:cs typeface="+mn-cs"/>
              </a:rPr>
              <a:t> терапия, повышение иммунитета, профилактика стрессов и др.) и обеспечение охранительного режима матерью на ранних стадиях развития эмбриона способствует уменьшению частоты врождённых пороков развития </a:t>
            </a:r>
            <a:r>
              <a:rPr lang="ru-RU" sz="1200" kern="1200" dirty="0" err="1" smtClean="0">
                <a:solidFill>
                  <a:schemeClr val="tx1"/>
                </a:solidFill>
                <a:latin typeface="+mn-lt"/>
                <a:ea typeface="+mn-ea"/>
                <a:cs typeface="+mn-cs"/>
              </a:rPr>
              <a:t>мультифакториальной</a:t>
            </a:r>
            <a:r>
              <a:rPr lang="ru-RU" sz="1200" kern="1200" dirty="0" smtClean="0">
                <a:solidFill>
                  <a:schemeClr val="tx1"/>
                </a:solidFill>
                <a:latin typeface="+mn-lt"/>
                <a:ea typeface="+mn-ea"/>
                <a:cs typeface="+mn-cs"/>
              </a:rPr>
              <a:t> природы, особенно нарушений центральной нервной системы (ЦНС).</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Показания для </a:t>
            </a:r>
            <a:r>
              <a:rPr lang="ru-RU" sz="1200" kern="1200" dirty="0" err="1" smtClean="0">
                <a:solidFill>
                  <a:schemeClr val="tx1"/>
                </a:solidFill>
                <a:latin typeface="+mn-lt"/>
                <a:ea typeface="+mn-ea"/>
                <a:cs typeface="+mn-cs"/>
              </a:rPr>
              <a:t>периконцепционной</a:t>
            </a:r>
            <a:r>
              <a:rPr lang="ru-RU" sz="1200" kern="1200" dirty="0" smtClean="0">
                <a:solidFill>
                  <a:schemeClr val="tx1"/>
                </a:solidFill>
                <a:latin typeface="+mn-lt"/>
                <a:ea typeface="+mn-ea"/>
                <a:cs typeface="+mn-cs"/>
              </a:rPr>
              <a:t> профилактики:</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pPr lvl="0"/>
            <a:r>
              <a:rPr lang="ru-RU" sz="1200" kern="1200" dirty="0" smtClean="0">
                <a:solidFill>
                  <a:schemeClr val="tx1"/>
                </a:solidFill>
                <a:latin typeface="+mn-lt"/>
                <a:ea typeface="+mn-ea"/>
                <a:cs typeface="+mn-cs"/>
              </a:rPr>
              <a:t>наличие в семье риска возникновения врождённых пороков развития;</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endParaRPr lang="ru-RU" sz="1400" kern="1200" dirty="0" smtClean="0">
              <a:solidFill>
                <a:schemeClr val="tx1"/>
              </a:solidFill>
              <a:latin typeface="+mn-lt"/>
              <a:ea typeface="+mn-ea"/>
              <a:cs typeface="+mn-cs"/>
            </a:endParaRPr>
          </a:p>
          <a:p>
            <a:pPr lvl="1"/>
            <a:r>
              <a:rPr lang="ru-RU" sz="1200" kern="1200" dirty="0" smtClean="0">
                <a:solidFill>
                  <a:schemeClr val="tx1"/>
                </a:solidFill>
                <a:latin typeface="+mn-lt"/>
                <a:ea typeface="+mn-ea"/>
                <a:cs typeface="+mn-cs"/>
              </a:rPr>
              <a:t>привычное </a:t>
            </a:r>
            <a:r>
              <a:rPr lang="ru-RU" sz="1200" kern="1200" dirty="0" err="1" smtClean="0">
                <a:solidFill>
                  <a:schemeClr val="tx1"/>
                </a:solidFill>
                <a:latin typeface="+mn-lt"/>
                <a:ea typeface="+mn-ea"/>
                <a:cs typeface="+mn-cs"/>
              </a:rPr>
              <a:t>невынашивание</a:t>
            </a:r>
            <a:r>
              <a:rPr lang="ru-RU" sz="1200" kern="1200" dirty="0" smtClean="0">
                <a:solidFill>
                  <a:schemeClr val="tx1"/>
                </a:solidFill>
                <a:latin typeface="+mn-lt"/>
                <a:ea typeface="+mn-ea"/>
                <a:cs typeface="+mn-cs"/>
              </a:rPr>
              <a:t>, мертворождение в анамнезе женщины, рождение детей с гипотрофией, низкой массой</a:t>
            </a:r>
            <a:endParaRPr lang="ru-RU" sz="16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тела;</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•эндокринопатии;</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pPr lvl="0"/>
            <a:r>
              <a:rPr lang="ru-RU" sz="1200" kern="1200" dirty="0" smtClean="0">
                <a:solidFill>
                  <a:schemeClr val="tx1"/>
                </a:solidFill>
                <a:latin typeface="+mn-lt"/>
                <a:ea typeface="+mn-ea"/>
                <a:cs typeface="+mn-cs"/>
              </a:rPr>
              <a:t>хроническая соматическая патология у одного из супругов;</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endParaRPr lang="ru-RU" sz="14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работа одного из супругов в условиях контакта с производственными вредностями.</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Такая профилактика эффективна за 3 мес. до зачатия и в ранние сроки развития эмбриона и плода (до 12 </a:t>
            </a:r>
            <a:r>
              <a:rPr lang="ru-RU" sz="1200" kern="1200" dirty="0" err="1" smtClean="0">
                <a:solidFill>
                  <a:schemeClr val="tx1"/>
                </a:solidFill>
                <a:latin typeface="+mn-lt"/>
                <a:ea typeface="+mn-ea"/>
                <a:cs typeface="+mn-cs"/>
              </a:rPr>
              <a:t>нед</a:t>
            </a:r>
            <a:r>
              <a:rPr lang="ru-RU" sz="1200" kern="1200" dirty="0" smtClean="0">
                <a:solidFill>
                  <a:schemeClr val="tx1"/>
                </a:solidFill>
                <a:latin typeface="+mn-lt"/>
                <a:ea typeface="+mn-ea"/>
                <a:cs typeface="+mn-cs"/>
              </a:rPr>
              <a:t>). Предполагают, что подготовка родителей к зачатию (витаминизация, </a:t>
            </a:r>
            <a:r>
              <a:rPr lang="ru-RU" sz="1200" kern="1200" dirty="0" err="1" smtClean="0">
                <a:solidFill>
                  <a:schemeClr val="tx1"/>
                </a:solidFill>
                <a:latin typeface="+mn-lt"/>
                <a:ea typeface="+mn-ea"/>
                <a:cs typeface="+mn-cs"/>
              </a:rPr>
              <a:t>антиоксидантная</a:t>
            </a:r>
            <a:r>
              <a:rPr lang="ru-RU" sz="1200" kern="1200" dirty="0" smtClean="0">
                <a:solidFill>
                  <a:schemeClr val="tx1"/>
                </a:solidFill>
                <a:latin typeface="+mn-lt"/>
                <a:ea typeface="+mn-ea"/>
                <a:cs typeface="+mn-cs"/>
              </a:rPr>
              <a:t> терапия, повышение иммунитета, профилактика стрессов и др.) и обеспечение охранительного режима матерью на ранних стадиях развития эмбриона способствует уменьшению частоты врождённых пороков развития </a:t>
            </a:r>
            <a:r>
              <a:rPr lang="ru-RU" sz="1200" kern="1200" dirty="0" err="1" smtClean="0">
                <a:solidFill>
                  <a:schemeClr val="tx1"/>
                </a:solidFill>
                <a:latin typeface="+mn-lt"/>
                <a:ea typeface="+mn-ea"/>
                <a:cs typeface="+mn-cs"/>
              </a:rPr>
              <a:t>мультифакториальной</a:t>
            </a:r>
            <a:r>
              <a:rPr lang="ru-RU" sz="1200" kern="1200" dirty="0" smtClean="0">
                <a:solidFill>
                  <a:schemeClr val="tx1"/>
                </a:solidFill>
                <a:latin typeface="+mn-lt"/>
                <a:ea typeface="+mn-ea"/>
                <a:cs typeface="+mn-cs"/>
              </a:rPr>
              <a:t> природы, особенно нарушений центральной нервной системы (ЦНС).</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Показания для </a:t>
            </a:r>
            <a:r>
              <a:rPr lang="ru-RU" sz="1200" kern="1200" dirty="0" err="1" smtClean="0">
                <a:solidFill>
                  <a:schemeClr val="tx1"/>
                </a:solidFill>
                <a:latin typeface="+mn-lt"/>
                <a:ea typeface="+mn-ea"/>
                <a:cs typeface="+mn-cs"/>
              </a:rPr>
              <a:t>периконцепционной</a:t>
            </a:r>
            <a:r>
              <a:rPr lang="ru-RU" sz="1200" kern="1200" dirty="0" smtClean="0">
                <a:solidFill>
                  <a:schemeClr val="tx1"/>
                </a:solidFill>
                <a:latin typeface="+mn-lt"/>
                <a:ea typeface="+mn-ea"/>
                <a:cs typeface="+mn-cs"/>
              </a:rPr>
              <a:t> профилактики:</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pPr lvl="0"/>
            <a:r>
              <a:rPr lang="ru-RU" sz="1200" kern="1200" dirty="0" smtClean="0">
                <a:solidFill>
                  <a:schemeClr val="tx1"/>
                </a:solidFill>
                <a:latin typeface="+mn-lt"/>
                <a:ea typeface="+mn-ea"/>
                <a:cs typeface="+mn-cs"/>
              </a:rPr>
              <a:t>наличие в семье риска возникновения врождённых пороков развития;</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endParaRPr lang="ru-RU" sz="1400" kern="1200" dirty="0" smtClean="0">
              <a:solidFill>
                <a:schemeClr val="tx1"/>
              </a:solidFill>
              <a:latin typeface="+mn-lt"/>
              <a:ea typeface="+mn-ea"/>
              <a:cs typeface="+mn-cs"/>
            </a:endParaRPr>
          </a:p>
          <a:p>
            <a:pPr lvl="1"/>
            <a:r>
              <a:rPr lang="ru-RU" sz="1200" kern="1200" dirty="0" smtClean="0">
                <a:solidFill>
                  <a:schemeClr val="tx1"/>
                </a:solidFill>
                <a:latin typeface="+mn-lt"/>
                <a:ea typeface="+mn-ea"/>
                <a:cs typeface="+mn-cs"/>
              </a:rPr>
              <a:t>привычное </a:t>
            </a:r>
            <a:r>
              <a:rPr lang="ru-RU" sz="1200" kern="1200" dirty="0" err="1" smtClean="0">
                <a:solidFill>
                  <a:schemeClr val="tx1"/>
                </a:solidFill>
                <a:latin typeface="+mn-lt"/>
                <a:ea typeface="+mn-ea"/>
                <a:cs typeface="+mn-cs"/>
              </a:rPr>
              <a:t>невынашивание</a:t>
            </a:r>
            <a:r>
              <a:rPr lang="ru-RU" sz="1200" kern="1200" dirty="0" smtClean="0">
                <a:solidFill>
                  <a:schemeClr val="tx1"/>
                </a:solidFill>
                <a:latin typeface="+mn-lt"/>
                <a:ea typeface="+mn-ea"/>
                <a:cs typeface="+mn-cs"/>
              </a:rPr>
              <a:t>, мертворождение в анамнезе женщины, рождение детей с гипотрофией, низкой массой</a:t>
            </a:r>
            <a:endParaRPr lang="ru-RU" sz="16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тела;</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•эндокринопатии;</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pPr lvl="0"/>
            <a:r>
              <a:rPr lang="ru-RU" sz="1200" kern="1200" dirty="0" smtClean="0">
                <a:solidFill>
                  <a:schemeClr val="tx1"/>
                </a:solidFill>
                <a:latin typeface="+mn-lt"/>
                <a:ea typeface="+mn-ea"/>
                <a:cs typeface="+mn-cs"/>
              </a:rPr>
              <a:t>хроническая соматическая патология у одного из супругов;</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endParaRPr lang="ru-RU" sz="14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работа одного из супругов в условиях контакта с производственными вредностями.</a:t>
            </a:r>
            <a:endParaRPr lang="ru-RU" sz="14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FDFB92A9-B6C9-4E93-AEE0-F2891F46630D}" type="slidenum">
              <a:rPr lang="ru-RU" smtClean="0"/>
              <a:pPr/>
              <a:t>33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887BC05B-140B-45D2-9861-93CF20E069EF}" type="datetimeFigureOut">
              <a:rPr lang="ru-RU" smtClean="0"/>
              <a:pPr/>
              <a:t>13.09.2020</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7C665F4-8085-443E-BA1E-E4539C1999B4}"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87BC05B-140B-45D2-9861-93CF20E069E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7C665F4-8085-443E-BA1E-E4539C1999B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87BC05B-140B-45D2-9861-93CF20E069E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7C665F4-8085-443E-BA1E-E4539C1999B4}"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09600"/>
            <a:ext cx="73787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809625" y="2214563"/>
            <a:ext cx="7958138" cy="3881437"/>
          </a:xfrm>
        </p:spPr>
        <p:txBody>
          <a:bodyPr rtlCol="0">
            <a:normAutofit/>
          </a:bodyPr>
          <a:lstStyle/>
          <a:p>
            <a:pPr lvl="0"/>
            <a:endParaRPr lang="ru-RU" noProof="0"/>
          </a:p>
        </p:txBody>
      </p:sp>
      <p:sp>
        <p:nvSpPr>
          <p:cNvPr id="4" name="Дата 3"/>
          <p:cNvSpPr>
            <a:spLocks noGrp="1"/>
          </p:cNvSpPr>
          <p:nvPr>
            <p:ph type="dt" sz="half" idx="10"/>
          </p:nvPr>
        </p:nvSpPr>
        <p:spPr>
          <a:xfrm>
            <a:off x="809625" y="6373813"/>
            <a:ext cx="1905000" cy="457200"/>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3132138" y="6376988"/>
            <a:ext cx="3086100" cy="457200"/>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89713" y="6376988"/>
            <a:ext cx="2193925" cy="457200"/>
          </a:xfrm>
        </p:spPr>
        <p:txBody>
          <a:bodyPr/>
          <a:lstStyle>
            <a:lvl1pPr>
              <a:defRPr/>
            </a:lvl1pPr>
          </a:lstStyle>
          <a:p>
            <a:pPr>
              <a:defRPr/>
            </a:pPr>
            <a:fld id="{BBF40AB2-1A52-43B7-8E42-7322BF5B8F7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87BC05B-140B-45D2-9861-93CF20E069E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7C665F4-8085-443E-BA1E-E4539C1999B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87BC05B-140B-45D2-9861-93CF20E069E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7C665F4-8085-443E-BA1E-E4539C1999B4}"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87BC05B-140B-45D2-9861-93CF20E069EF}"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7C665F4-8085-443E-BA1E-E4539C1999B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87BC05B-140B-45D2-9861-93CF20E069EF}"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7C665F4-8085-443E-BA1E-E4539C1999B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887BC05B-140B-45D2-9861-93CF20E069EF}" type="datetimeFigureOut">
              <a:rPr lang="ru-RU" smtClean="0"/>
              <a:pPr/>
              <a:t>13.09.2020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7C665F4-8085-443E-BA1E-E4539C1999B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887BC05B-140B-45D2-9861-93CF20E069EF}"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7C665F4-8085-443E-BA1E-E4539C1999B4}"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87BC05B-140B-45D2-9861-93CF20E069EF}"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7C665F4-8085-443E-BA1E-E4539C1999B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887BC05B-140B-45D2-9861-93CF20E069EF}"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7C665F4-8085-443E-BA1E-E4539C1999B4}"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87BC05B-140B-45D2-9861-93CF20E069EF}" type="datetimeFigureOut">
              <a:rPr lang="ru-RU" smtClean="0"/>
              <a:pPr/>
              <a:t>13.09.2020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7C665F4-8085-443E-BA1E-E4539C1999B4}"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6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7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4414" y="285728"/>
            <a:ext cx="7572428" cy="4714908"/>
          </a:xfrm>
        </p:spPr>
        <p:txBody>
          <a:bodyPr>
            <a:noAutofit/>
          </a:bodyPr>
          <a:lstStyle/>
          <a:p>
            <a:pPr algn="ctr">
              <a:lnSpc>
                <a:spcPct val="80000"/>
              </a:lnSpc>
            </a:pPr>
            <a:r>
              <a:rPr lang="ru-RU" sz="3200" b="1" dirty="0" smtClean="0">
                <a:latin typeface="Times New Roman" pitchFamily="18" charset="0"/>
              </a:rPr>
              <a:t/>
            </a:r>
            <a:br>
              <a:rPr lang="ru-RU" sz="3200" b="1" dirty="0" smtClean="0">
                <a:latin typeface="Times New Roman" pitchFamily="18" charset="0"/>
              </a:rPr>
            </a:br>
            <a:r>
              <a:rPr lang="ru-RU" sz="3200" b="1" dirty="0">
                <a:latin typeface="Times New Roman" pitchFamily="18" charset="0"/>
              </a:rPr>
              <a:t/>
            </a:r>
            <a:br>
              <a:rPr lang="ru-RU" sz="3200" b="1" dirty="0">
                <a:latin typeface="Times New Roman" pitchFamily="18" charset="0"/>
              </a:rPr>
            </a:br>
            <a:r>
              <a:rPr lang="ru-RU" sz="3600" b="1" dirty="0" smtClean="0">
                <a:latin typeface="Times New Roman" pitchFamily="18" charset="0"/>
              </a:rPr>
              <a:t>Тема: </a:t>
            </a:r>
            <a:r>
              <a:rPr lang="ru-RU" sz="3600" b="1" dirty="0" smtClean="0">
                <a:solidFill>
                  <a:srgbClr val="FF0000"/>
                </a:solidFill>
                <a:effectLst/>
                <a:latin typeface="Arial" pitchFamily="34" charset="0"/>
                <a:cs typeface="Arial" pitchFamily="34" charset="0"/>
              </a:rPr>
              <a:t>Введение в </a:t>
            </a:r>
            <a:r>
              <a:rPr lang="ru-RU" sz="3600" b="1" dirty="0" err="1" smtClean="0">
                <a:solidFill>
                  <a:srgbClr val="FF0000"/>
                </a:solidFill>
                <a:effectLst/>
                <a:latin typeface="Arial" pitchFamily="34" charset="0"/>
                <a:cs typeface="Arial" pitchFamily="34" charset="0"/>
              </a:rPr>
              <a:t>неонатологию</a:t>
            </a:r>
            <a:r>
              <a:rPr lang="ru-RU" sz="3200" b="1" dirty="0" smtClean="0">
                <a:solidFill>
                  <a:srgbClr val="FF0000"/>
                </a:solidFill>
                <a:effectLst/>
                <a:latin typeface="Times New Roman" pitchFamily="18" charset="0"/>
              </a:rPr>
              <a:t/>
            </a:r>
            <a:br>
              <a:rPr lang="ru-RU" sz="3200" b="1" dirty="0" smtClean="0">
                <a:solidFill>
                  <a:srgbClr val="FF0000"/>
                </a:solidFill>
                <a:effectLst/>
                <a:latin typeface="Times New Roman" pitchFamily="18" charset="0"/>
              </a:rPr>
            </a:br>
            <a:r>
              <a:rPr lang="ru-RU" sz="3200" b="1" dirty="0" smtClean="0">
                <a:latin typeface="Times New Roman" pitchFamily="18" charset="0"/>
              </a:rPr>
              <a:t/>
            </a:r>
            <a:br>
              <a:rPr lang="ru-RU" sz="3200" b="1" dirty="0" smtClean="0">
                <a:latin typeface="Times New Roman" pitchFamily="18" charset="0"/>
              </a:rPr>
            </a:br>
            <a:r>
              <a:rPr lang="ru-RU" sz="3200" b="1" dirty="0" smtClean="0">
                <a:latin typeface="Times New Roman" pitchFamily="18" charset="0"/>
              </a:rPr>
              <a:t/>
            </a:r>
            <a:br>
              <a:rPr lang="ru-RU" sz="3200" b="1" dirty="0" smtClean="0">
                <a:latin typeface="Times New Roman" pitchFamily="18" charset="0"/>
              </a:rPr>
            </a:br>
            <a:r>
              <a:rPr lang="ru-RU" sz="3200" dirty="0" smtClean="0">
                <a:latin typeface="Arial" pitchFamily="34" charset="0"/>
                <a:cs typeface="Arial" pitchFamily="34" charset="0"/>
              </a:rPr>
              <a:t>лекция  по программе </a:t>
            </a:r>
            <a:br>
              <a:rPr lang="ru-RU" sz="3200" dirty="0" smtClean="0">
                <a:latin typeface="Arial" pitchFamily="34" charset="0"/>
                <a:cs typeface="Arial" pitchFamily="34" charset="0"/>
              </a:rPr>
            </a:br>
            <a:r>
              <a:rPr lang="ru-RU" sz="3200" dirty="0" smtClean="0">
                <a:latin typeface="Arial" pitchFamily="34" charset="0"/>
                <a:cs typeface="Arial" pitchFamily="34" charset="0"/>
              </a:rPr>
              <a:t>«Факультетская педиатрия»</a:t>
            </a:r>
            <a:br>
              <a:rPr lang="ru-RU" sz="3200" dirty="0" smtClean="0">
                <a:latin typeface="Arial" pitchFamily="34" charset="0"/>
                <a:cs typeface="Arial" pitchFamily="34" charset="0"/>
              </a:rPr>
            </a:br>
            <a:r>
              <a:rPr lang="ru-RU" sz="3200" dirty="0" smtClean="0">
                <a:latin typeface="Arial" pitchFamily="34" charset="0"/>
                <a:cs typeface="Arial" pitchFamily="34" charset="0"/>
              </a:rPr>
              <a:t> для студентов 5 курса, </a:t>
            </a:r>
            <a:br>
              <a:rPr lang="ru-RU" sz="3200" dirty="0" smtClean="0">
                <a:latin typeface="Arial" pitchFamily="34" charset="0"/>
                <a:cs typeface="Arial" pitchFamily="34" charset="0"/>
              </a:rPr>
            </a:br>
            <a:r>
              <a:rPr lang="ru-RU" sz="3200" dirty="0" smtClean="0">
                <a:latin typeface="Arial" pitchFamily="34" charset="0"/>
                <a:cs typeface="Arial" pitchFamily="34" charset="0"/>
              </a:rPr>
              <a:t>обучающихся по специальности 060103 – Педиатрия</a:t>
            </a:r>
            <a:br>
              <a:rPr lang="ru-RU" sz="3200" dirty="0" smtClean="0">
                <a:latin typeface="Arial" pitchFamily="34" charset="0"/>
                <a:cs typeface="Arial" pitchFamily="34" charset="0"/>
              </a:rPr>
            </a:br>
            <a:r>
              <a:rPr lang="ru-RU" sz="3200" dirty="0" smtClean="0">
                <a:latin typeface="Arial" pitchFamily="34" charset="0"/>
                <a:cs typeface="Arial" pitchFamily="34" charset="0"/>
              </a:rPr>
              <a:t/>
            </a:r>
            <a:br>
              <a:rPr lang="ru-RU" sz="3200" dirty="0" smtClean="0">
                <a:latin typeface="Arial" pitchFamily="34" charset="0"/>
                <a:cs typeface="Arial" pitchFamily="34" charset="0"/>
              </a:rPr>
            </a:br>
            <a:r>
              <a:rPr lang="ru-RU" sz="3200" dirty="0" smtClean="0">
                <a:latin typeface="Arial" pitchFamily="34" charset="0"/>
                <a:cs typeface="Arial" pitchFamily="34" charset="0"/>
              </a:rPr>
              <a:t/>
            </a:r>
            <a:br>
              <a:rPr lang="ru-RU" sz="3200" dirty="0" smtClean="0">
                <a:latin typeface="Arial" pitchFamily="34" charset="0"/>
                <a:cs typeface="Arial" pitchFamily="34" charset="0"/>
              </a:rPr>
            </a:br>
            <a:endParaRPr lang="ru-RU" sz="3200" dirty="0"/>
          </a:p>
        </p:txBody>
      </p:sp>
      <p:sp>
        <p:nvSpPr>
          <p:cNvPr id="3" name="Подзаголовок 2"/>
          <p:cNvSpPr>
            <a:spLocks noGrp="1"/>
          </p:cNvSpPr>
          <p:nvPr>
            <p:ph type="subTitle" idx="1"/>
          </p:nvPr>
        </p:nvSpPr>
        <p:spPr>
          <a:xfrm>
            <a:off x="1142976" y="4857760"/>
            <a:ext cx="7572428" cy="1714512"/>
          </a:xfrm>
        </p:spPr>
        <p:txBody>
          <a:bodyPr>
            <a:normAutofit fontScale="85000" lnSpcReduction="20000"/>
          </a:bodyPr>
          <a:lstStyle/>
          <a:p>
            <a:pPr algn="r"/>
            <a:endParaRPr lang="ru-RU" dirty="0" smtClean="0">
              <a:latin typeface="Arial" pitchFamily="34" charset="0"/>
              <a:cs typeface="Arial" pitchFamily="34" charset="0"/>
            </a:endParaRPr>
          </a:p>
          <a:p>
            <a:pPr algn="r"/>
            <a:r>
              <a:rPr lang="ru-RU" dirty="0" smtClean="0">
                <a:solidFill>
                  <a:schemeClr val="accent3">
                    <a:lumMod val="50000"/>
                  </a:schemeClr>
                </a:solidFill>
                <a:latin typeface="Arial" pitchFamily="34" charset="0"/>
                <a:cs typeface="Arial" pitchFamily="34" charset="0"/>
              </a:rPr>
              <a:t>Кафедра детских болезней с курсом ПО</a:t>
            </a:r>
            <a:endParaRPr lang="ru-RU" dirty="0">
              <a:solidFill>
                <a:schemeClr val="accent3">
                  <a:lumMod val="50000"/>
                </a:schemeClr>
              </a:solidFill>
              <a:latin typeface="Arial" pitchFamily="34" charset="0"/>
              <a:cs typeface="Arial" pitchFamily="34" charset="0"/>
            </a:endParaRPr>
          </a:p>
          <a:p>
            <a:pPr algn="r"/>
            <a:r>
              <a:rPr lang="ru-RU" dirty="0" smtClean="0">
                <a:solidFill>
                  <a:schemeClr val="accent3">
                    <a:lumMod val="50000"/>
                  </a:schemeClr>
                </a:solidFill>
                <a:latin typeface="Arial" pitchFamily="34" charset="0"/>
                <a:cs typeface="Arial" pitchFamily="34" charset="0"/>
              </a:rPr>
              <a:t>Коноплева Ольга Сергеевна</a:t>
            </a:r>
          </a:p>
          <a:p>
            <a:pPr algn="r"/>
            <a:r>
              <a:rPr lang="ru-RU" dirty="0" smtClean="0">
                <a:solidFill>
                  <a:schemeClr val="accent3">
                    <a:lumMod val="50000"/>
                  </a:schemeClr>
                </a:solidFill>
                <a:latin typeface="Arial" pitchFamily="34" charset="0"/>
                <a:cs typeface="Arial" pitchFamily="34" charset="0"/>
              </a:rPr>
              <a:t>д</a:t>
            </a:r>
            <a:r>
              <a:rPr lang="ru-RU" dirty="0" smtClean="0">
                <a:solidFill>
                  <a:schemeClr val="accent3">
                    <a:lumMod val="50000"/>
                  </a:schemeClr>
                </a:solidFill>
                <a:latin typeface="Arial" pitchFamily="34" charset="0"/>
                <a:cs typeface="Arial" pitchFamily="34" charset="0"/>
              </a:rPr>
              <a:t>оцент, к</a:t>
            </a:r>
            <a:r>
              <a:rPr lang="ru-RU" dirty="0" smtClean="0">
                <a:solidFill>
                  <a:schemeClr val="accent3">
                    <a:lumMod val="50000"/>
                  </a:schemeClr>
                </a:solidFill>
                <a:latin typeface="Arial" pitchFamily="34" charset="0"/>
                <a:cs typeface="Arial" pitchFamily="34" charset="0"/>
              </a:rPr>
              <a:t>. м. н. </a:t>
            </a:r>
            <a:br>
              <a:rPr lang="ru-RU" dirty="0" smtClean="0">
                <a:solidFill>
                  <a:schemeClr val="accent3">
                    <a:lumMod val="50000"/>
                  </a:schemeClr>
                </a:solidFill>
                <a:latin typeface="Arial" pitchFamily="34" charset="0"/>
                <a:cs typeface="Arial" pitchFamily="34" charset="0"/>
              </a:rPr>
            </a:br>
            <a:endParaRPr lang="ru-RU" dirty="0">
              <a:solidFill>
                <a:schemeClr val="accent3">
                  <a:lumMod val="50000"/>
                </a:schemeClr>
              </a:solidFill>
            </a:endParaRPr>
          </a:p>
        </p:txBody>
      </p:sp>
      <p:sp>
        <p:nvSpPr>
          <p:cNvPr id="4" name="TextBox 3"/>
          <p:cNvSpPr txBox="1"/>
          <p:nvPr/>
        </p:nvSpPr>
        <p:spPr>
          <a:xfrm>
            <a:off x="3071802" y="6215082"/>
            <a:ext cx="3688787" cy="400110"/>
          </a:xfrm>
          <a:prstGeom prst="rect">
            <a:avLst/>
          </a:prstGeom>
          <a:noFill/>
        </p:spPr>
        <p:txBody>
          <a:bodyPr wrap="square" rtlCol="0">
            <a:spAutoFit/>
          </a:bodyPr>
          <a:lstStyle/>
          <a:p>
            <a:pPr algn="ctr"/>
            <a:r>
              <a:rPr lang="ru-RU" sz="2000" dirty="0" smtClean="0">
                <a:latin typeface="Arial" pitchFamily="34" charset="0"/>
                <a:cs typeface="Arial" pitchFamily="34" charset="0"/>
              </a:rPr>
              <a:t>Красноярск </a:t>
            </a:r>
            <a:r>
              <a:rPr lang="ru-RU" sz="2000" dirty="0" smtClean="0">
                <a:latin typeface="Arial" pitchFamily="34" charset="0"/>
                <a:cs typeface="Arial" pitchFamily="34" charset="0"/>
              </a:rPr>
              <a:t>2020</a:t>
            </a:r>
            <a:endParaRPr lang="ru-RU"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868346"/>
          </a:xfrm>
        </p:spPr>
        <p:txBody>
          <a:bodyPr>
            <a:normAutofit/>
          </a:bodyPr>
          <a:lstStyle/>
          <a:p>
            <a:pPr algn="ctr"/>
            <a:r>
              <a:rPr lang="ru-RU" sz="2800" b="1" dirty="0" smtClean="0"/>
              <a:t>План лекции </a:t>
            </a:r>
            <a:endParaRPr lang="ru-RU" sz="2800" b="1" dirty="0"/>
          </a:p>
        </p:txBody>
      </p:sp>
      <p:sp>
        <p:nvSpPr>
          <p:cNvPr id="3" name="Содержимое 2"/>
          <p:cNvSpPr>
            <a:spLocks noGrp="1"/>
          </p:cNvSpPr>
          <p:nvPr>
            <p:ph idx="1"/>
          </p:nvPr>
        </p:nvSpPr>
        <p:spPr>
          <a:xfrm>
            <a:off x="1071538" y="1643050"/>
            <a:ext cx="7862150" cy="4929222"/>
          </a:xfrm>
        </p:spPr>
        <p:txBody>
          <a:bodyPr>
            <a:normAutofit/>
          </a:bodyPr>
          <a:lstStyle/>
          <a:p>
            <a:pPr>
              <a:lnSpc>
                <a:spcPct val="90000"/>
              </a:lnSpc>
            </a:pPr>
            <a:r>
              <a:rPr lang="ru-RU" sz="2400" dirty="0" smtClean="0">
                <a:latin typeface="Times New Roman" pitchFamily="18" charset="0"/>
                <a:cs typeface="Times New Roman" pitchFamily="18" charset="0"/>
              </a:rPr>
              <a:t>Краткий исторический </a:t>
            </a:r>
            <a:r>
              <a:rPr lang="ru-RU" sz="2400" dirty="0" smtClean="0">
                <a:latin typeface="Times New Roman" pitchFamily="18" charset="0"/>
                <a:cs typeface="Times New Roman" pitchFamily="18" charset="0"/>
              </a:rPr>
              <a:t>очерк</a:t>
            </a:r>
          </a:p>
          <a:p>
            <a:pPr>
              <a:lnSpc>
                <a:spcPct val="90000"/>
              </a:lnSpc>
            </a:pPr>
            <a:endParaRPr lang="ru-RU" sz="2400" dirty="0" smtClean="0">
              <a:solidFill>
                <a:srgbClr val="FF0000"/>
              </a:solidFill>
              <a:latin typeface="Times New Roman" pitchFamily="18" charset="0"/>
              <a:cs typeface="Times New Roman" pitchFamily="18" charset="0"/>
            </a:endParaRPr>
          </a:p>
          <a:p>
            <a:pPr>
              <a:lnSpc>
                <a:spcPct val="90000"/>
              </a:lnSpc>
            </a:pPr>
            <a:r>
              <a:rPr lang="ru-RU" sz="2400" dirty="0" smtClean="0">
                <a:solidFill>
                  <a:srgbClr val="FF0000"/>
                </a:solidFill>
                <a:latin typeface="Times New Roman" pitchFamily="18" charset="0"/>
                <a:cs typeface="Times New Roman" pitchFamily="18" charset="0"/>
              </a:rPr>
              <a:t>Терминология</a:t>
            </a:r>
          </a:p>
          <a:p>
            <a:pPr>
              <a:lnSpc>
                <a:spcPct val="90000"/>
              </a:lnSpc>
            </a:pPr>
            <a:endParaRPr lang="ru-RU" sz="2400" dirty="0" smtClean="0">
              <a:latin typeface="Times New Roman" pitchFamily="18" charset="0"/>
              <a:cs typeface="Times New Roman" pitchFamily="18" charset="0"/>
            </a:endParaRPr>
          </a:p>
          <a:p>
            <a:pPr>
              <a:lnSpc>
                <a:spcPct val="90000"/>
              </a:lnSpc>
            </a:pPr>
            <a:r>
              <a:rPr lang="ru-RU" sz="2400" dirty="0" smtClean="0">
                <a:latin typeface="Times New Roman" pitchFamily="18" charset="0"/>
                <a:cs typeface="Times New Roman" pitchFamily="18" charset="0"/>
              </a:rPr>
              <a:t>Принципы </a:t>
            </a:r>
            <a:r>
              <a:rPr lang="ru-RU" sz="2400" dirty="0" err="1" smtClean="0">
                <a:latin typeface="Times New Roman" pitchFamily="18" charset="0"/>
                <a:cs typeface="Times New Roman" pitchFamily="18" charset="0"/>
              </a:rPr>
              <a:t>неонатологической</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помощи</a:t>
            </a:r>
          </a:p>
          <a:p>
            <a:pPr>
              <a:lnSpc>
                <a:spcPct val="90000"/>
              </a:lnSpc>
            </a:pPr>
            <a:endParaRPr lang="ru-RU" sz="2400" dirty="0" smtClean="0">
              <a:latin typeface="Times New Roman" pitchFamily="18" charset="0"/>
              <a:cs typeface="Times New Roman" pitchFamily="18" charset="0"/>
            </a:endParaRPr>
          </a:p>
          <a:p>
            <a:pPr>
              <a:lnSpc>
                <a:spcPct val="90000"/>
              </a:lnSpc>
            </a:pPr>
            <a:r>
              <a:rPr lang="ru-RU" sz="2400" dirty="0" smtClean="0">
                <a:latin typeface="Times New Roman" pitchFamily="18" charset="0"/>
                <a:cs typeface="Times New Roman" pitchFamily="18" charset="0"/>
              </a:rPr>
              <a:t>Пограничные состояния у </a:t>
            </a:r>
            <a:r>
              <a:rPr lang="ru-RU" sz="2400" dirty="0" smtClean="0">
                <a:latin typeface="Times New Roman" pitchFamily="18" charset="0"/>
                <a:cs typeface="Times New Roman" pitchFamily="18" charset="0"/>
              </a:rPr>
              <a:t>новорожденных</a:t>
            </a:r>
          </a:p>
          <a:p>
            <a:pPr>
              <a:lnSpc>
                <a:spcPct val="90000"/>
              </a:lnSpc>
            </a:pPr>
            <a:endParaRPr lang="ru-RU" sz="2400" dirty="0" smtClean="0">
              <a:latin typeface="Times New Roman" pitchFamily="18" charset="0"/>
              <a:cs typeface="Times New Roman" pitchFamily="18" charset="0"/>
            </a:endParaRPr>
          </a:p>
          <a:p>
            <a:pPr>
              <a:lnSpc>
                <a:spcPct val="90000"/>
              </a:lnSpc>
            </a:pPr>
            <a:r>
              <a:rPr lang="ru-RU" sz="2400" dirty="0" smtClean="0">
                <a:latin typeface="Times New Roman" pitchFamily="18" charset="0"/>
                <a:cs typeface="Times New Roman" pitchFamily="18" charset="0"/>
              </a:rPr>
              <a:t>Вскармливание </a:t>
            </a:r>
            <a:r>
              <a:rPr lang="ru-RU" sz="2400" dirty="0" smtClean="0">
                <a:latin typeface="Times New Roman" pitchFamily="18" charset="0"/>
                <a:cs typeface="Times New Roman" pitchFamily="18" charset="0"/>
              </a:rPr>
              <a:t>новорожденных, базовая помощь новорожденному в роддоме</a:t>
            </a:r>
            <a:endParaRPr lang="ru-RU" sz="24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28662" y="285728"/>
            <a:ext cx="7929618" cy="2643206"/>
          </a:xfrm>
        </p:spPr>
        <p:txBody>
          <a:bodyPr>
            <a:normAutofit fontScale="92500" lnSpcReduction="10000"/>
          </a:bodyPr>
          <a:lstStyle/>
          <a:p>
            <a:pPr marL="596646" indent="-514350" algn="just"/>
            <a:r>
              <a:rPr lang="ru-RU" sz="2600" b="1" dirty="0" smtClean="0">
                <a:latin typeface="Arial" pitchFamily="34" charset="0"/>
                <a:cs typeface="Arial" pitchFamily="34" charset="0"/>
              </a:rPr>
              <a:t>Живорождение</a:t>
            </a:r>
            <a:r>
              <a:rPr lang="ru-RU" sz="2600" dirty="0" smtClean="0">
                <a:latin typeface="Arial" pitchFamily="34" charset="0"/>
                <a:cs typeface="Arial" pitchFamily="34" charset="0"/>
              </a:rPr>
              <a:t> </a:t>
            </a:r>
            <a:r>
              <a:rPr lang="en-US" sz="2600" dirty="0" smtClean="0">
                <a:latin typeface="Arial" pitchFamily="34" charset="0"/>
                <a:cs typeface="Arial" pitchFamily="34" charset="0"/>
              </a:rPr>
              <a:t>(</a:t>
            </a:r>
            <a:r>
              <a:rPr lang="ru-RU" sz="2600" dirty="0" smtClean="0">
                <a:latin typeface="Arial" pitchFamily="34" charset="0"/>
                <a:cs typeface="Arial" pitchFamily="34" charset="0"/>
              </a:rPr>
              <a:t>ВОЗ 1974)– полное удаление или изъятие из матери продукта зачатия (независимо от течения беременности, отделилась плацента или нет, перевязана или нет пуповина), имеющего хотя бы один признак жизни дыхание, сердцебиение, пульсацию пупочных сосудов или спонтанное движение мышц</a:t>
            </a:r>
          </a:p>
          <a:p>
            <a:pPr algn="just"/>
            <a:endParaRPr lang="ru-RU" dirty="0" smtClean="0">
              <a:latin typeface="Arial" pitchFamily="34" charset="0"/>
              <a:cs typeface="Arial" pitchFamily="34" charset="0"/>
            </a:endParaRPr>
          </a:p>
        </p:txBody>
      </p:sp>
      <p:pic>
        <p:nvPicPr>
          <p:cNvPr id="4" name="Рисунок 3" descr="загружено.jpg"/>
          <p:cNvPicPr>
            <a:picLocks noChangeAspect="1"/>
          </p:cNvPicPr>
          <p:nvPr/>
        </p:nvPicPr>
        <p:blipFill>
          <a:blip r:embed="rId3"/>
          <a:stretch>
            <a:fillRect/>
          </a:stretch>
        </p:blipFill>
        <p:spPr>
          <a:xfrm>
            <a:off x="5143504" y="4284721"/>
            <a:ext cx="3866985" cy="2573303"/>
          </a:xfrm>
          <a:prstGeom prst="rect">
            <a:avLst/>
          </a:prstGeom>
        </p:spPr>
      </p:pic>
      <p:sp>
        <p:nvSpPr>
          <p:cNvPr id="5" name="TextBox 4"/>
          <p:cNvSpPr txBox="1"/>
          <p:nvPr/>
        </p:nvSpPr>
        <p:spPr>
          <a:xfrm>
            <a:off x="1000100" y="2857496"/>
            <a:ext cx="4071966" cy="4062651"/>
          </a:xfrm>
          <a:prstGeom prst="rect">
            <a:avLst/>
          </a:prstGeom>
          <a:noFill/>
        </p:spPr>
        <p:txBody>
          <a:bodyPr wrap="square" rtlCol="0">
            <a:spAutoFit/>
          </a:bodyPr>
          <a:lstStyle/>
          <a:p>
            <a:pPr>
              <a:buFont typeface="Arial" pitchFamily="34" charset="0"/>
              <a:buChar char="•"/>
            </a:pPr>
            <a:r>
              <a:rPr lang="ru-RU" sz="2400" b="1" dirty="0" smtClean="0">
                <a:latin typeface="Arial" pitchFamily="34" charset="0"/>
                <a:cs typeface="Arial" pitchFamily="34" charset="0"/>
              </a:rPr>
              <a:t>Мертворожденные </a:t>
            </a:r>
            <a:r>
              <a:rPr lang="ru-RU" sz="2400" dirty="0" smtClean="0">
                <a:latin typeface="Arial" pitchFamily="34" charset="0"/>
                <a:cs typeface="Arial" pitchFamily="34" charset="0"/>
              </a:rPr>
              <a:t>– родившиеся мертвыми при сроке беременности более 22 </a:t>
            </a:r>
            <a:r>
              <a:rPr lang="ru-RU" sz="2400" dirty="0" smtClean="0">
                <a:latin typeface="Arial" pitchFamily="34" charset="0"/>
                <a:cs typeface="Arial" pitchFamily="34" charset="0"/>
              </a:rPr>
              <a:t>недель</a:t>
            </a:r>
          </a:p>
          <a:p>
            <a:pPr>
              <a:buFont typeface="Arial" pitchFamily="34" charset="0"/>
              <a:buChar char="•"/>
            </a:pPr>
            <a:endParaRPr lang="ru-RU" sz="2400" dirty="0" smtClean="0">
              <a:latin typeface="Arial" pitchFamily="34" charset="0"/>
              <a:cs typeface="Arial" pitchFamily="34" charset="0"/>
            </a:endParaRPr>
          </a:p>
          <a:p>
            <a:pPr>
              <a:buFont typeface="Arial" pitchFamily="34" charset="0"/>
              <a:buChar char="•"/>
            </a:pPr>
            <a:endParaRPr lang="ru-RU" sz="2400" dirty="0" smtClean="0">
              <a:latin typeface="Arial" pitchFamily="34" charset="0"/>
              <a:cs typeface="Arial" pitchFamily="34" charset="0"/>
            </a:endParaRPr>
          </a:p>
          <a:p>
            <a:pPr>
              <a:buFont typeface="Arial" pitchFamily="34" charset="0"/>
              <a:buChar char="•"/>
            </a:pPr>
            <a:r>
              <a:rPr lang="ru-RU" sz="2400" b="1" dirty="0" smtClean="0">
                <a:latin typeface="Arial" pitchFamily="34" charset="0"/>
                <a:cs typeface="Arial" pitchFamily="34" charset="0"/>
              </a:rPr>
              <a:t>Аборт</a:t>
            </a:r>
            <a:r>
              <a:rPr lang="ru-RU" sz="2400" dirty="0" smtClean="0">
                <a:latin typeface="Arial" pitchFamily="34" charset="0"/>
                <a:cs typeface="Arial" pitchFamily="34" charset="0"/>
              </a:rPr>
              <a:t> – прерывание беременности на сроке менее 22 недель при массе плода менее 500г</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71414"/>
            <a:ext cx="7790712" cy="5891234"/>
          </a:xfrm>
        </p:spPr>
        <p:txBody>
          <a:bodyPr>
            <a:normAutofit/>
          </a:bodyPr>
          <a:lstStyle/>
          <a:p>
            <a:pPr algn="just"/>
            <a:endParaRPr lang="ru-RU" sz="2400" b="1" dirty="0" smtClean="0">
              <a:latin typeface="Arial" pitchFamily="34" charset="0"/>
              <a:cs typeface="Arial" pitchFamily="34" charset="0"/>
            </a:endParaRPr>
          </a:p>
          <a:p>
            <a:pPr algn="just"/>
            <a:r>
              <a:rPr lang="ru-RU" sz="2400" b="1" dirty="0" err="1" smtClean="0">
                <a:latin typeface="Arial" pitchFamily="34" charset="0"/>
                <a:cs typeface="Arial" pitchFamily="34" charset="0"/>
              </a:rPr>
              <a:t>Гестационный</a:t>
            </a:r>
            <a:r>
              <a:rPr lang="ru-RU" sz="2400" b="1" dirty="0" smtClean="0">
                <a:latin typeface="Arial" pitchFamily="34" charset="0"/>
                <a:cs typeface="Arial" pitchFamily="34" charset="0"/>
              </a:rPr>
              <a:t> </a:t>
            </a:r>
            <a:r>
              <a:rPr lang="ru-RU" sz="2400" b="1" dirty="0" smtClean="0">
                <a:latin typeface="Arial" pitchFamily="34" charset="0"/>
                <a:cs typeface="Arial" pitchFamily="34" charset="0"/>
              </a:rPr>
              <a:t>возраст </a:t>
            </a:r>
            <a:r>
              <a:rPr lang="ru-RU" sz="2400" dirty="0" smtClean="0">
                <a:latin typeface="Arial" pitchFamily="34" charset="0"/>
                <a:cs typeface="Arial" pitchFamily="34" charset="0"/>
              </a:rPr>
              <a:t>– кол-во полных недель от первого дня последней </a:t>
            </a:r>
            <a:r>
              <a:rPr lang="ru-RU" sz="2400" dirty="0" smtClean="0">
                <a:latin typeface="Arial" pitchFamily="34" charset="0"/>
                <a:cs typeface="Arial" pitchFamily="34" charset="0"/>
              </a:rPr>
              <a:t>менструации</a:t>
            </a:r>
          </a:p>
          <a:p>
            <a:pPr algn="just"/>
            <a:endParaRPr lang="ru-RU" sz="2400" dirty="0" smtClean="0">
              <a:latin typeface="Arial" pitchFamily="34" charset="0"/>
              <a:cs typeface="Arial" pitchFamily="34" charset="0"/>
            </a:endParaRPr>
          </a:p>
          <a:p>
            <a:pPr algn="just"/>
            <a:r>
              <a:rPr lang="ru-RU" sz="2400" b="1" dirty="0" smtClean="0">
                <a:latin typeface="Arial" pitchFamily="34" charset="0"/>
                <a:cs typeface="Arial" pitchFamily="34" charset="0"/>
              </a:rPr>
              <a:t>Доношенным </a:t>
            </a:r>
            <a:r>
              <a:rPr lang="ru-RU" sz="2400" dirty="0" smtClean="0">
                <a:latin typeface="Arial" pitchFamily="34" charset="0"/>
                <a:cs typeface="Arial" pitchFamily="34" charset="0"/>
              </a:rPr>
              <a:t>считают ребенка</a:t>
            </a:r>
            <a:r>
              <a:rPr lang="ru-RU" sz="2400" b="1" dirty="0" smtClean="0">
                <a:latin typeface="Arial" pitchFamily="34" charset="0"/>
                <a:cs typeface="Arial" pitchFamily="34" charset="0"/>
              </a:rPr>
              <a:t>, </a:t>
            </a:r>
            <a:r>
              <a:rPr lang="ru-RU" sz="2400" dirty="0" smtClean="0">
                <a:latin typeface="Arial" pitchFamily="34" charset="0"/>
                <a:cs typeface="Arial" pitchFamily="34" charset="0"/>
              </a:rPr>
              <a:t>родившегося при сроке беременности от полных 37 до полной 41нед</a:t>
            </a:r>
          </a:p>
          <a:p>
            <a:pPr algn="just"/>
            <a:endParaRPr lang="ru-RU" dirty="0"/>
          </a:p>
        </p:txBody>
      </p:sp>
      <p:pic>
        <p:nvPicPr>
          <p:cNvPr id="5" name="Рисунок 4" descr="загружено (1).jpg"/>
          <p:cNvPicPr>
            <a:picLocks noChangeAspect="1"/>
          </p:cNvPicPr>
          <p:nvPr/>
        </p:nvPicPr>
        <p:blipFill>
          <a:blip r:embed="rId2"/>
          <a:stretch>
            <a:fillRect/>
          </a:stretch>
        </p:blipFill>
        <p:spPr>
          <a:xfrm>
            <a:off x="214282" y="3357562"/>
            <a:ext cx="4815450" cy="3250429"/>
          </a:xfrm>
          <a:prstGeom prst="rect">
            <a:avLst/>
          </a:prstGeom>
          <a:ln>
            <a:noFill/>
          </a:ln>
          <a:effectLst>
            <a:softEdge rad="112500"/>
          </a:effectLst>
        </p:spPr>
      </p:pic>
      <p:sp>
        <p:nvSpPr>
          <p:cNvPr id="6" name="TextBox 5"/>
          <p:cNvSpPr txBox="1"/>
          <p:nvPr/>
        </p:nvSpPr>
        <p:spPr>
          <a:xfrm>
            <a:off x="5214942" y="4070529"/>
            <a:ext cx="3929058" cy="1846659"/>
          </a:xfrm>
          <a:prstGeom prst="rect">
            <a:avLst/>
          </a:prstGeom>
          <a:noFill/>
        </p:spPr>
        <p:txBody>
          <a:bodyPr wrap="square" rtlCol="0">
            <a:spAutoFit/>
          </a:bodyPr>
          <a:lstStyle/>
          <a:p>
            <a:r>
              <a:rPr lang="ru-RU" sz="2400" dirty="0" smtClean="0">
                <a:latin typeface="Arial" pitchFamily="34" charset="0"/>
                <a:cs typeface="Arial" pitchFamily="34" charset="0"/>
              </a:rPr>
              <a:t>Большинство доношенных имеет массу тела более 2500 г и длину тела более 46 см</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00166" y="142852"/>
            <a:ext cx="7072362" cy="4071966"/>
          </a:xfrm>
        </p:spPr>
        <p:txBody>
          <a:bodyPr>
            <a:normAutofit/>
          </a:bodyPr>
          <a:lstStyle/>
          <a:p>
            <a:r>
              <a:rPr lang="ru-RU" sz="2400" b="1" dirty="0" smtClean="0">
                <a:latin typeface="Arial" pitchFamily="34" charset="0"/>
                <a:cs typeface="Arial" pitchFamily="34" charset="0"/>
              </a:rPr>
              <a:t>Недоношенным </a:t>
            </a:r>
            <a:r>
              <a:rPr lang="ru-RU" sz="2400" dirty="0" smtClean="0">
                <a:latin typeface="Arial" pitchFamily="34" charset="0"/>
                <a:cs typeface="Arial" pitchFamily="34" charset="0"/>
              </a:rPr>
              <a:t>считают ребёнка, родившегося до окончания 37-йнедели </a:t>
            </a:r>
            <a:r>
              <a:rPr lang="ru-RU" sz="2400" dirty="0" smtClean="0">
                <a:latin typeface="Arial" pitchFamily="34" charset="0"/>
                <a:cs typeface="Arial" pitchFamily="34" charset="0"/>
              </a:rPr>
              <a:t>беременности</a:t>
            </a:r>
          </a:p>
          <a:p>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70-80%недоношенных детей имеют массу тела менее 2500 г и длину тела менее 45 </a:t>
            </a:r>
            <a:r>
              <a:rPr lang="ru-RU" sz="2400" dirty="0" smtClean="0">
                <a:latin typeface="Arial" pitchFamily="34" charset="0"/>
                <a:cs typeface="Arial" pitchFamily="34" charset="0"/>
              </a:rPr>
              <a:t>см</a:t>
            </a:r>
          </a:p>
          <a:p>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20-30%— массу и рост, характерные для доношенных новорождённых.  </a:t>
            </a:r>
            <a:endParaRPr lang="ru-RU" sz="2400" dirty="0">
              <a:latin typeface="Arial" pitchFamily="34" charset="0"/>
              <a:cs typeface="Arial" pitchFamily="34" charset="0"/>
            </a:endParaRPr>
          </a:p>
        </p:txBody>
      </p:sp>
      <p:pic>
        <p:nvPicPr>
          <p:cNvPr id="4" name="Рисунок 3" descr="недоношен.jpg"/>
          <p:cNvPicPr>
            <a:picLocks noChangeAspect="1"/>
          </p:cNvPicPr>
          <p:nvPr/>
        </p:nvPicPr>
        <p:blipFill>
          <a:blip r:embed="rId2"/>
          <a:stretch>
            <a:fillRect/>
          </a:stretch>
        </p:blipFill>
        <p:spPr>
          <a:xfrm>
            <a:off x="4000496" y="3929066"/>
            <a:ext cx="5070025" cy="2786058"/>
          </a:xfrm>
          <a:prstGeom prst="rect">
            <a:avLst/>
          </a:prstGeom>
        </p:spPr>
      </p:pic>
      <p:sp>
        <p:nvSpPr>
          <p:cNvPr id="5" name="TextBox 4"/>
          <p:cNvSpPr txBox="1"/>
          <p:nvPr/>
        </p:nvSpPr>
        <p:spPr>
          <a:xfrm>
            <a:off x="1000100" y="4143380"/>
            <a:ext cx="2928958" cy="2677656"/>
          </a:xfrm>
          <a:prstGeom prst="rect">
            <a:avLst/>
          </a:prstGeom>
          <a:noFill/>
        </p:spPr>
        <p:txBody>
          <a:bodyPr wrap="square" rtlCol="0">
            <a:spAutoFit/>
          </a:bodyPr>
          <a:lstStyle/>
          <a:p>
            <a:pPr algn="ctr">
              <a:buFont typeface="Wingdings" pitchFamily="2" charset="2"/>
              <a:buChar char="ü"/>
            </a:pPr>
            <a:r>
              <a:rPr lang="ru-RU" sz="2400" dirty="0" smtClean="0">
                <a:latin typeface="Arial" pitchFamily="34" charset="0"/>
                <a:cs typeface="Arial" pitchFamily="34" charset="0"/>
              </a:rPr>
              <a:t>Независимо от массы тела недоношенные дети обычно </a:t>
            </a:r>
            <a:r>
              <a:rPr lang="ru-RU" sz="2400" dirty="0" err="1" smtClean="0">
                <a:latin typeface="Arial" pitchFamily="34" charset="0"/>
                <a:cs typeface="Arial" pitchFamily="34" charset="0"/>
              </a:rPr>
              <a:t>морфо-функционально</a:t>
            </a:r>
            <a:r>
              <a:rPr lang="ru-RU" sz="2400" dirty="0" smtClean="0">
                <a:latin typeface="Arial" pitchFamily="34" charset="0"/>
                <a:cs typeface="Arial" pitchFamily="34" charset="0"/>
              </a:rPr>
              <a:t> </a:t>
            </a:r>
            <a:r>
              <a:rPr lang="ru-RU" sz="2400" dirty="0" smtClean="0">
                <a:latin typeface="Arial" pitchFamily="34" charset="0"/>
                <a:cs typeface="Arial" pitchFamily="34" charset="0"/>
              </a:rPr>
              <a:t>незрелы.</a:t>
            </a:r>
            <a:endParaRPr lang="ru-RU"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2976" y="285728"/>
            <a:ext cx="8001024" cy="785818"/>
          </a:xfrm>
          <a:solidFill>
            <a:schemeClr val="accent1">
              <a:lumMod val="40000"/>
              <a:lumOff val="60000"/>
            </a:schemeClr>
          </a:solidFill>
        </p:spPr>
        <p:txBody>
          <a:bodyPr rtlCol="0">
            <a:normAutofit/>
          </a:bodyPr>
          <a:lstStyle/>
          <a:p>
            <a:pPr algn="ctr" eaLnBrk="1" fontAlgn="auto" hangingPunct="1">
              <a:spcAft>
                <a:spcPts val="0"/>
              </a:spcAft>
              <a:defRPr/>
            </a:pPr>
            <a:r>
              <a:rPr lang="ru-RU" sz="2800" b="1" dirty="0">
                <a:effectLst/>
              </a:rPr>
              <a:t>Причины недоношенности</a:t>
            </a:r>
          </a:p>
        </p:txBody>
      </p:sp>
      <p:sp>
        <p:nvSpPr>
          <p:cNvPr id="61443" name="Rectangle 3"/>
          <p:cNvSpPr>
            <a:spLocks noGrp="1" noChangeArrowheads="1"/>
          </p:cNvSpPr>
          <p:nvPr>
            <p:ph type="body" idx="1"/>
          </p:nvPr>
        </p:nvSpPr>
        <p:spPr>
          <a:xfrm>
            <a:off x="1142976" y="0"/>
            <a:ext cx="4286280" cy="6858000"/>
          </a:xfrm>
        </p:spPr>
        <p:txBody>
          <a:bodyPr>
            <a:normAutofit/>
          </a:bodyPr>
          <a:lstStyle/>
          <a:p>
            <a:pPr eaLnBrk="1" hangingPunct="1">
              <a:lnSpc>
                <a:spcPct val="80000"/>
              </a:lnSpc>
              <a:buFontTx/>
              <a:buNone/>
            </a:pPr>
            <a:endParaRPr lang="ru-RU" sz="2400" b="1" dirty="0" smtClean="0">
              <a:latin typeface="Arial" pitchFamily="34" charset="0"/>
              <a:cs typeface="Arial" pitchFamily="34" charset="0"/>
            </a:endParaRPr>
          </a:p>
          <a:p>
            <a:pPr eaLnBrk="1" hangingPunct="1">
              <a:lnSpc>
                <a:spcPct val="80000"/>
              </a:lnSpc>
              <a:buFontTx/>
              <a:buNone/>
            </a:pPr>
            <a:endParaRPr lang="ru-RU" sz="2400" b="1" dirty="0" smtClean="0">
              <a:latin typeface="Arial" pitchFamily="34" charset="0"/>
              <a:cs typeface="Arial" pitchFamily="34" charset="0"/>
            </a:endParaRPr>
          </a:p>
          <a:p>
            <a:pPr eaLnBrk="1" hangingPunct="1">
              <a:lnSpc>
                <a:spcPct val="80000"/>
              </a:lnSpc>
              <a:buFontTx/>
              <a:buNone/>
            </a:pPr>
            <a:endParaRPr lang="ru-RU" sz="2400" b="1" dirty="0" smtClean="0">
              <a:latin typeface="Arial" pitchFamily="34" charset="0"/>
              <a:cs typeface="Arial" pitchFamily="34" charset="0"/>
            </a:endParaRPr>
          </a:p>
          <a:p>
            <a:pPr eaLnBrk="1" hangingPunct="1">
              <a:lnSpc>
                <a:spcPct val="80000"/>
              </a:lnSpc>
              <a:buFontTx/>
              <a:buNone/>
            </a:pPr>
            <a:endParaRPr lang="ru-RU" sz="2400" b="1" dirty="0" smtClean="0">
              <a:latin typeface="Arial" pitchFamily="34" charset="0"/>
              <a:cs typeface="Arial" pitchFamily="34" charset="0"/>
            </a:endParaRPr>
          </a:p>
          <a:p>
            <a:pPr eaLnBrk="1" hangingPunct="1">
              <a:lnSpc>
                <a:spcPct val="80000"/>
              </a:lnSpc>
              <a:buFontTx/>
              <a:buNone/>
            </a:pPr>
            <a:endParaRPr lang="ru-RU" sz="2400" b="1" dirty="0" smtClean="0">
              <a:latin typeface="Arial" pitchFamily="34" charset="0"/>
              <a:cs typeface="Arial" pitchFamily="34" charset="0"/>
            </a:endParaRPr>
          </a:p>
          <a:p>
            <a:pPr eaLnBrk="1" hangingPunct="1">
              <a:lnSpc>
                <a:spcPct val="80000"/>
              </a:lnSpc>
              <a:buFontTx/>
              <a:buNone/>
            </a:pPr>
            <a:endParaRPr lang="ru-RU" sz="2400" b="1" dirty="0" smtClean="0">
              <a:latin typeface="Arial" pitchFamily="34" charset="0"/>
              <a:cs typeface="Arial" pitchFamily="34" charset="0"/>
            </a:endParaRPr>
          </a:p>
          <a:p>
            <a:pPr eaLnBrk="1" hangingPunct="1">
              <a:lnSpc>
                <a:spcPct val="80000"/>
              </a:lnSpc>
              <a:buFontTx/>
              <a:buNone/>
            </a:pPr>
            <a:r>
              <a:rPr lang="ru-RU" sz="2400" dirty="0" smtClean="0">
                <a:latin typeface="Arial" pitchFamily="34" charset="0"/>
                <a:cs typeface="Arial" pitchFamily="34" charset="0"/>
              </a:rPr>
              <a:t>1.Социально-экономические факторы</a:t>
            </a:r>
          </a:p>
          <a:p>
            <a:pPr eaLnBrk="1" hangingPunct="1">
              <a:lnSpc>
                <a:spcPct val="80000"/>
              </a:lnSpc>
              <a:buFontTx/>
              <a:buNone/>
            </a:pPr>
            <a:endParaRPr lang="ru-RU" sz="2400" dirty="0" smtClean="0">
              <a:latin typeface="Arial" pitchFamily="34" charset="0"/>
              <a:cs typeface="Arial" pitchFamily="34" charset="0"/>
            </a:endParaRPr>
          </a:p>
          <a:p>
            <a:pPr eaLnBrk="1" hangingPunct="1">
              <a:lnSpc>
                <a:spcPct val="80000"/>
              </a:lnSpc>
              <a:buFontTx/>
              <a:buNone/>
            </a:pPr>
            <a:r>
              <a:rPr lang="ru-RU" sz="2400" dirty="0" smtClean="0">
                <a:latin typeface="Arial" pitchFamily="34" charset="0"/>
                <a:cs typeface="Arial" pitchFamily="34" charset="0"/>
              </a:rPr>
              <a:t>2.Социально-биологические факторы</a:t>
            </a:r>
          </a:p>
          <a:p>
            <a:pPr eaLnBrk="1" hangingPunct="1">
              <a:lnSpc>
                <a:spcPct val="80000"/>
              </a:lnSpc>
              <a:buFontTx/>
              <a:buNone/>
            </a:pPr>
            <a:endParaRPr lang="ru-RU" sz="2400" dirty="0" smtClean="0">
              <a:latin typeface="Arial" pitchFamily="34" charset="0"/>
              <a:cs typeface="Arial" pitchFamily="34" charset="0"/>
            </a:endParaRPr>
          </a:p>
          <a:p>
            <a:pPr eaLnBrk="1" hangingPunct="1">
              <a:lnSpc>
                <a:spcPct val="80000"/>
              </a:lnSpc>
              <a:buFontTx/>
              <a:buNone/>
            </a:pPr>
            <a:r>
              <a:rPr lang="ru-RU" sz="2400" dirty="0" smtClean="0">
                <a:latin typeface="Arial" pitchFamily="34" charset="0"/>
                <a:cs typeface="Arial" pitchFamily="34" charset="0"/>
              </a:rPr>
              <a:t>3</a:t>
            </a:r>
            <a:r>
              <a:rPr lang="ru-RU" sz="2400" dirty="0" smtClean="0">
                <a:latin typeface="Arial" pitchFamily="34" charset="0"/>
                <a:cs typeface="Arial" pitchFamily="34" charset="0"/>
              </a:rPr>
              <a:t>. Клинические </a:t>
            </a:r>
            <a:r>
              <a:rPr lang="ru-RU" sz="2400" dirty="0" smtClean="0">
                <a:latin typeface="Arial" pitchFamily="34" charset="0"/>
                <a:cs typeface="Arial" pitchFamily="34" charset="0"/>
              </a:rPr>
              <a:t>факторы</a:t>
            </a:r>
          </a:p>
          <a:p>
            <a:pPr eaLnBrk="1" hangingPunct="1">
              <a:lnSpc>
                <a:spcPct val="80000"/>
              </a:lnSpc>
              <a:buFontTx/>
              <a:buNone/>
            </a:pPr>
            <a:endParaRPr lang="ru-RU" sz="2400" dirty="0" smtClean="0">
              <a:latin typeface="Arial" pitchFamily="34" charset="0"/>
              <a:cs typeface="Arial" pitchFamily="34" charset="0"/>
            </a:endParaRPr>
          </a:p>
          <a:p>
            <a:pPr eaLnBrk="1" hangingPunct="1">
              <a:lnSpc>
                <a:spcPct val="80000"/>
              </a:lnSpc>
              <a:buFontTx/>
              <a:buNone/>
            </a:pPr>
            <a:r>
              <a:rPr lang="ru-RU" sz="2400" dirty="0" smtClean="0">
                <a:latin typeface="Arial" pitchFamily="34" charset="0"/>
                <a:cs typeface="Arial" pitchFamily="34" charset="0"/>
              </a:rPr>
              <a:t>4</a:t>
            </a:r>
            <a:r>
              <a:rPr lang="ru-RU" sz="2400" dirty="0" smtClean="0">
                <a:latin typeface="Arial" pitchFamily="34" charset="0"/>
                <a:cs typeface="Arial" pitchFamily="34" charset="0"/>
              </a:rPr>
              <a:t>. </a:t>
            </a:r>
            <a:r>
              <a:rPr lang="ru-RU" sz="2400" dirty="0" smtClean="0">
                <a:latin typeface="Arial" pitchFamily="34" charset="0"/>
                <a:cs typeface="Arial" pitchFamily="34" charset="0"/>
              </a:rPr>
              <a:t>ЭКО</a:t>
            </a:r>
          </a:p>
          <a:p>
            <a:pPr eaLnBrk="1" hangingPunct="1">
              <a:lnSpc>
                <a:spcPct val="80000"/>
              </a:lnSpc>
              <a:buFontTx/>
              <a:buNone/>
            </a:pPr>
            <a:endParaRPr lang="ru-RU" sz="2400" dirty="0" smtClean="0">
              <a:latin typeface="Arial" pitchFamily="34" charset="0"/>
              <a:cs typeface="Arial" pitchFamily="34" charset="0"/>
            </a:endParaRPr>
          </a:p>
          <a:p>
            <a:pPr eaLnBrk="1" hangingPunct="1">
              <a:lnSpc>
                <a:spcPct val="80000"/>
              </a:lnSpc>
              <a:buFontTx/>
              <a:buNone/>
            </a:pPr>
            <a:r>
              <a:rPr lang="ru-RU" sz="2400" dirty="0" smtClean="0">
                <a:latin typeface="Arial" pitchFamily="34" charset="0"/>
                <a:cs typeface="Arial" pitchFamily="34" charset="0"/>
              </a:rPr>
              <a:t>5. Многоплодная беременность</a:t>
            </a:r>
          </a:p>
        </p:txBody>
      </p:sp>
      <p:pic>
        <p:nvPicPr>
          <p:cNvPr id="61445" name="Picture 2" descr="G:\фотографии\ребенок.JPG"/>
          <p:cNvPicPr>
            <a:picLocks noChangeAspect="1" noChangeArrowheads="1"/>
          </p:cNvPicPr>
          <p:nvPr/>
        </p:nvPicPr>
        <p:blipFill>
          <a:blip r:embed="rId2"/>
          <a:srcRect/>
          <a:stretch>
            <a:fillRect/>
          </a:stretch>
        </p:blipFill>
        <p:spPr bwMode="auto">
          <a:xfrm>
            <a:off x="5143504" y="2724835"/>
            <a:ext cx="4000496" cy="413316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1538" y="285728"/>
            <a:ext cx="7862150" cy="6286544"/>
          </a:xfrm>
        </p:spPr>
        <p:txBody>
          <a:bodyPr>
            <a:normAutofit lnSpcReduction="10000"/>
          </a:bodyPr>
          <a:lstStyle/>
          <a:p>
            <a:pPr algn="ctr"/>
            <a:r>
              <a:rPr lang="ru-RU" sz="2800" b="1" u="sng" dirty="0" err="1" smtClean="0">
                <a:latin typeface="Arial" pitchFamily="34" charset="0"/>
                <a:cs typeface="Arial" pitchFamily="34" charset="0"/>
              </a:rPr>
              <a:t>Постконцептуальный</a:t>
            </a:r>
            <a:r>
              <a:rPr lang="ru-RU" sz="2800" b="1" u="sng" dirty="0" smtClean="0">
                <a:latin typeface="Arial" pitchFamily="34" charset="0"/>
                <a:cs typeface="Arial" pitchFamily="34" charset="0"/>
              </a:rPr>
              <a:t> </a:t>
            </a:r>
            <a:r>
              <a:rPr lang="ru-RU" sz="2800" b="1" u="sng" dirty="0" smtClean="0">
                <a:latin typeface="Arial" pitchFamily="34" charset="0"/>
                <a:cs typeface="Arial" pitchFamily="34" charset="0"/>
              </a:rPr>
              <a:t>возраст</a:t>
            </a:r>
          </a:p>
          <a:p>
            <a:pPr algn="ctr">
              <a:buNone/>
            </a:pPr>
            <a:r>
              <a:rPr lang="ru-RU" sz="2400" b="1" dirty="0" smtClean="0">
                <a:effectLst>
                  <a:outerShdw blurRad="38100" dist="38100" dir="2700000" algn="tl">
                    <a:srgbClr val="000000">
                      <a:alpha val="43137"/>
                    </a:srgbClr>
                  </a:outerShdw>
                </a:effectLst>
                <a:latin typeface="Arial" pitchFamily="34" charset="0"/>
                <a:cs typeface="Arial" pitchFamily="34" charset="0"/>
              </a:rPr>
              <a:t> </a:t>
            </a:r>
            <a:endParaRPr lang="ru-RU" sz="2400" b="1" dirty="0" smtClean="0">
              <a:latin typeface="Arial" pitchFamily="34" charset="0"/>
              <a:cs typeface="Arial" pitchFamily="34" charset="0"/>
            </a:endParaRPr>
          </a:p>
          <a:p>
            <a:pPr algn="ctr">
              <a:buNone/>
            </a:pPr>
            <a:r>
              <a:rPr lang="ru-RU" sz="2400" dirty="0" smtClean="0">
                <a:latin typeface="Arial" pitchFamily="34" charset="0"/>
                <a:cs typeface="Arial" pitchFamily="34" charset="0"/>
              </a:rPr>
              <a:t> </a:t>
            </a:r>
            <a:r>
              <a:rPr lang="ru-RU" sz="2400" dirty="0" smtClean="0">
                <a:latin typeface="Arial" pitchFamily="34" charset="0"/>
                <a:cs typeface="Arial" pitchFamily="34" charset="0"/>
              </a:rPr>
              <a:t>общий, т.е. </a:t>
            </a:r>
            <a:r>
              <a:rPr lang="ru-RU" sz="2400" dirty="0" err="1" smtClean="0">
                <a:latin typeface="Arial" pitchFamily="34" charset="0"/>
                <a:cs typeface="Arial" pitchFamily="34" charset="0"/>
              </a:rPr>
              <a:t>гестационный</a:t>
            </a:r>
            <a:r>
              <a:rPr lang="ru-RU" sz="2400" dirty="0" smtClean="0">
                <a:latin typeface="Arial" pitchFamily="34" charset="0"/>
                <a:cs typeface="Arial" pitchFamily="34" charset="0"/>
              </a:rPr>
              <a:t>  плюс постнатальный возраст недоношенного ребенка в неделях с начала последнего менструального цикла матери </a:t>
            </a:r>
            <a:endParaRPr lang="ru-RU" sz="2400" dirty="0" smtClean="0">
              <a:latin typeface="Arial" pitchFamily="34" charset="0"/>
              <a:cs typeface="Arial" pitchFamily="34" charset="0"/>
            </a:endParaRPr>
          </a:p>
          <a:p>
            <a:pPr algn="ctr">
              <a:buNone/>
            </a:pPr>
            <a:endParaRPr lang="ru-RU" sz="2600" dirty="0" smtClean="0">
              <a:solidFill>
                <a:srgbClr val="C00000"/>
              </a:solidFill>
              <a:latin typeface="Arial" pitchFamily="34" charset="0"/>
              <a:cs typeface="Arial" pitchFamily="34" charset="0"/>
            </a:endParaRPr>
          </a:p>
          <a:p>
            <a:pPr algn="ctr">
              <a:buNone/>
            </a:pPr>
            <a:r>
              <a:rPr lang="ru-RU" sz="2600" dirty="0" smtClean="0">
                <a:solidFill>
                  <a:srgbClr val="C00000"/>
                </a:solidFill>
                <a:latin typeface="Arial" pitchFamily="34" charset="0"/>
                <a:cs typeface="Arial" pitchFamily="34" charset="0"/>
              </a:rPr>
              <a:t>ПКВ= ГВ (</a:t>
            </a:r>
            <a:r>
              <a:rPr lang="ru-RU" sz="2600" dirty="0" err="1" smtClean="0">
                <a:solidFill>
                  <a:srgbClr val="C00000"/>
                </a:solidFill>
                <a:latin typeface="Arial" pitchFamily="34" charset="0"/>
                <a:cs typeface="Arial" pitchFamily="34" charset="0"/>
              </a:rPr>
              <a:t>нед</a:t>
            </a:r>
            <a:r>
              <a:rPr lang="ru-RU" sz="2600" dirty="0" smtClean="0">
                <a:solidFill>
                  <a:srgbClr val="C00000"/>
                </a:solidFill>
                <a:latin typeface="Arial" pitchFamily="34" charset="0"/>
                <a:cs typeface="Arial" pitchFamily="34" charset="0"/>
              </a:rPr>
              <a:t>)+ ПВ(</a:t>
            </a:r>
            <a:r>
              <a:rPr lang="ru-RU" sz="2600" dirty="0" err="1" smtClean="0">
                <a:solidFill>
                  <a:srgbClr val="C00000"/>
                </a:solidFill>
                <a:latin typeface="Arial" pitchFamily="34" charset="0"/>
                <a:cs typeface="Arial" pitchFamily="34" charset="0"/>
              </a:rPr>
              <a:t>нед</a:t>
            </a:r>
            <a:r>
              <a:rPr lang="ru-RU" sz="2600" dirty="0" smtClean="0">
                <a:solidFill>
                  <a:srgbClr val="C00000"/>
                </a:solidFill>
                <a:latin typeface="Arial" pitchFamily="34" charset="0"/>
                <a:cs typeface="Arial" pitchFamily="34" charset="0"/>
              </a:rPr>
              <a:t>)</a:t>
            </a:r>
            <a:endParaRPr lang="ru-RU" sz="2600" dirty="0" smtClean="0">
              <a:solidFill>
                <a:srgbClr val="C00000"/>
              </a:solidFill>
              <a:latin typeface="Arial" pitchFamily="34" charset="0"/>
              <a:cs typeface="Arial" pitchFamily="34" charset="0"/>
            </a:endParaRPr>
          </a:p>
          <a:p>
            <a:pPr algn="ctr">
              <a:buNone/>
            </a:pPr>
            <a:endParaRPr lang="ru-RU" dirty="0" smtClean="0">
              <a:latin typeface="Arial" pitchFamily="34" charset="0"/>
              <a:cs typeface="Arial" pitchFamily="34" charset="0"/>
            </a:endParaRPr>
          </a:p>
          <a:p>
            <a:pPr algn="ctr"/>
            <a:r>
              <a:rPr lang="ru-RU" sz="2800" b="1" u="sng" dirty="0" err="1" smtClean="0">
                <a:latin typeface="Arial" pitchFamily="34" charset="0"/>
                <a:cs typeface="Arial" pitchFamily="34" charset="0"/>
              </a:rPr>
              <a:t>Скорригированный</a:t>
            </a:r>
            <a:r>
              <a:rPr lang="ru-RU" sz="2800" b="1" u="sng" dirty="0" smtClean="0">
                <a:latin typeface="Arial" pitchFamily="34" charset="0"/>
                <a:cs typeface="Arial" pitchFamily="34" charset="0"/>
              </a:rPr>
              <a:t> возраст</a:t>
            </a:r>
            <a:r>
              <a:rPr lang="ru-RU" sz="2800" u="sng" dirty="0" smtClean="0">
                <a:latin typeface="Arial" pitchFamily="34" charset="0"/>
                <a:cs typeface="Arial" pitchFamily="34" charset="0"/>
              </a:rPr>
              <a:t> </a:t>
            </a:r>
            <a:endParaRPr lang="ru-RU" sz="2800" u="sng" dirty="0" smtClean="0">
              <a:latin typeface="Arial" pitchFamily="34" charset="0"/>
              <a:cs typeface="Arial" pitchFamily="34" charset="0"/>
            </a:endParaRPr>
          </a:p>
          <a:p>
            <a:pPr algn="ctr"/>
            <a:endParaRPr lang="ru-RU" sz="2400" dirty="0" smtClean="0">
              <a:latin typeface="Arial" pitchFamily="34" charset="0"/>
              <a:cs typeface="Arial" pitchFamily="34" charset="0"/>
            </a:endParaRPr>
          </a:p>
          <a:p>
            <a:pPr algn="ctr">
              <a:buNone/>
            </a:pPr>
            <a:r>
              <a:rPr lang="ru-RU" sz="2400" dirty="0" smtClean="0">
                <a:latin typeface="Arial" pitchFamily="34" charset="0"/>
                <a:cs typeface="Arial" pitchFamily="34" charset="0"/>
              </a:rPr>
              <a:t> </a:t>
            </a:r>
            <a:r>
              <a:rPr lang="ru-RU" sz="2400" dirty="0" smtClean="0">
                <a:latin typeface="Arial" pitchFamily="34" charset="0"/>
                <a:cs typeface="Arial" pitchFamily="34" charset="0"/>
              </a:rPr>
              <a:t>это разница между фактическим возрастом в неделях и недостающими до доношенного срока неделями </a:t>
            </a:r>
            <a:r>
              <a:rPr lang="ru-RU" sz="2400" dirty="0" err="1" smtClean="0">
                <a:latin typeface="Arial" pitchFamily="34" charset="0"/>
                <a:cs typeface="Arial" pitchFamily="34" charset="0"/>
              </a:rPr>
              <a:t>гестации</a:t>
            </a:r>
            <a:r>
              <a:rPr lang="ru-RU" sz="2400" dirty="0" smtClean="0">
                <a:latin typeface="Arial" pitchFamily="34" charset="0"/>
                <a:cs typeface="Arial" pitchFamily="34" charset="0"/>
              </a:rPr>
              <a:t> </a:t>
            </a:r>
            <a:endParaRPr lang="ru-RU" sz="2400" dirty="0" smtClean="0">
              <a:latin typeface="Arial" pitchFamily="34" charset="0"/>
              <a:cs typeface="Arial" pitchFamily="34" charset="0"/>
            </a:endParaRPr>
          </a:p>
          <a:p>
            <a:pPr algn="ctr"/>
            <a:endParaRPr lang="ru-RU" sz="2400" dirty="0" smtClean="0">
              <a:latin typeface="Arial" pitchFamily="34" charset="0"/>
              <a:cs typeface="Arial" pitchFamily="34" charset="0"/>
            </a:endParaRPr>
          </a:p>
          <a:p>
            <a:pPr algn="ctr">
              <a:buNone/>
            </a:pPr>
            <a:r>
              <a:rPr lang="ru-RU" sz="2600" dirty="0" smtClean="0">
                <a:solidFill>
                  <a:srgbClr val="C00000"/>
                </a:solidFill>
                <a:latin typeface="Arial" pitchFamily="34" charset="0"/>
                <a:cs typeface="Arial" pitchFamily="34" charset="0"/>
              </a:rPr>
              <a:t>СВ= (ГВ (</a:t>
            </a:r>
            <a:r>
              <a:rPr lang="ru-RU" sz="2600" dirty="0" err="1" smtClean="0">
                <a:solidFill>
                  <a:srgbClr val="C00000"/>
                </a:solidFill>
                <a:latin typeface="Arial" pitchFamily="34" charset="0"/>
                <a:cs typeface="Arial" pitchFamily="34" charset="0"/>
              </a:rPr>
              <a:t>нед</a:t>
            </a:r>
            <a:r>
              <a:rPr lang="ru-RU" sz="2600" dirty="0" smtClean="0">
                <a:solidFill>
                  <a:srgbClr val="C00000"/>
                </a:solidFill>
                <a:latin typeface="Arial" pitchFamily="34" charset="0"/>
                <a:cs typeface="Arial" pitchFamily="34" charset="0"/>
              </a:rPr>
              <a:t>)+ПВ(</a:t>
            </a:r>
            <a:r>
              <a:rPr lang="ru-RU" sz="2600" dirty="0" err="1" smtClean="0">
                <a:solidFill>
                  <a:srgbClr val="C00000"/>
                </a:solidFill>
                <a:latin typeface="Arial" pitchFamily="34" charset="0"/>
                <a:cs typeface="Arial" pitchFamily="34" charset="0"/>
              </a:rPr>
              <a:t>нед</a:t>
            </a:r>
            <a:r>
              <a:rPr lang="ru-RU" sz="2600" dirty="0" smtClean="0">
                <a:solidFill>
                  <a:srgbClr val="C00000"/>
                </a:solidFill>
                <a:latin typeface="Arial" pitchFamily="34" charset="0"/>
                <a:cs typeface="Arial" pitchFamily="34" charset="0"/>
              </a:rPr>
              <a:t>))-40 </a:t>
            </a:r>
            <a:r>
              <a:rPr lang="ru-RU" sz="2600" dirty="0" err="1" smtClean="0">
                <a:solidFill>
                  <a:srgbClr val="C00000"/>
                </a:solidFill>
                <a:latin typeface="Arial" pitchFamily="34" charset="0"/>
                <a:cs typeface="Arial" pitchFamily="34" charset="0"/>
              </a:rPr>
              <a:t>нед</a:t>
            </a:r>
            <a:endParaRPr lang="ru-RU" sz="2600" dirty="0">
              <a:solidFill>
                <a:srgbClr val="C00000"/>
              </a:solidFill>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1538" y="285728"/>
            <a:ext cx="8072462" cy="1071570"/>
          </a:xfrm>
        </p:spPr>
        <p:txBody>
          <a:bodyPr>
            <a:normAutofit fontScale="92500"/>
          </a:bodyPr>
          <a:lstStyle/>
          <a:p>
            <a:pPr>
              <a:buNone/>
            </a:pPr>
            <a:r>
              <a:rPr lang="ru-RU" sz="2800" dirty="0" smtClean="0">
                <a:latin typeface="Arial" pitchFamily="34" charset="0"/>
                <a:cs typeface="Arial" pitchFamily="34" charset="0"/>
              </a:rPr>
              <a:t>Переношенным считают ребёнка, родившегося при сроке беременности </a:t>
            </a:r>
            <a:r>
              <a:rPr lang="ru-RU" sz="2800" dirty="0" smtClean="0">
                <a:latin typeface="Arial" pitchFamily="34" charset="0"/>
                <a:cs typeface="Arial" pitchFamily="34" charset="0"/>
              </a:rPr>
              <a:t>полных 41 </a:t>
            </a:r>
            <a:r>
              <a:rPr lang="ru-RU" sz="2800" dirty="0" err="1" smtClean="0">
                <a:latin typeface="Arial" pitchFamily="34" charset="0"/>
                <a:cs typeface="Arial" pitchFamily="34" charset="0"/>
              </a:rPr>
              <a:t>нед</a:t>
            </a:r>
            <a:r>
              <a:rPr lang="ru-RU" sz="2800" dirty="0" smtClean="0">
                <a:latin typeface="Arial" pitchFamily="34" charset="0"/>
                <a:cs typeface="Arial" pitchFamily="34" charset="0"/>
              </a:rPr>
              <a:t> и более</a:t>
            </a:r>
          </a:p>
        </p:txBody>
      </p:sp>
      <p:sp>
        <p:nvSpPr>
          <p:cNvPr id="4" name="TextBox 3"/>
          <p:cNvSpPr txBox="1"/>
          <p:nvPr/>
        </p:nvSpPr>
        <p:spPr>
          <a:xfrm>
            <a:off x="5715008" y="1571612"/>
            <a:ext cx="3143272" cy="5078313"/>
          </a:xfrm>
          <a:prstGeom prst="rect">
            <a:avLst/>
          </a:prstGeom>
          <a:noFill/>
        </p:spPr>
        <p:txBody>
          <a:bodyPr wrap="square" rtlCol="0">
            <a:spAutoFit/>
          </a:bodyPr>
          <a:lstStyle/>
          <a:p>
            <a:pPr algn="ctr"/>
            <a:r>
              <a:rPr lang="ru-RU" sz="2000" b="1" dirty="0" smtClean="0">
                <a:latin typeface="Arial" pitchFamily="34" charset="0"/>
                <a:cs typeface="Arial" pitchFamily="34" charset="0"/>
              </a:rPr>
              <a:t>Морфологические признаки </a:t>
            </a:r>
            <a:endParaRPr lang="ru-RU" sz="2000" b="1" dirty="0" smtClean="0">
              <a:latin typeface="Arial" pitchFamily="34" charset="0"/>
              <a:cs typeface="Arial" pitchFamily="34" charset="0"/>
            </a:endParaRPr>
          </a:p>
          <a:p>
            <a:pPr algn="ctr"/>
            <a:endParaRPr lang="ru-RU" sz="2400" b="1" dirty="0" smtClean="0">
              <a:latin typeface="Arial" pitchFamily="34" charset="0"/>
              <a:cs typeface="Arial" pitchFamily="34" charset="0"/>
            </a:endParaRPr>
          </a:p>
          <a:p>
            <a:pPr algn="ctr">
              <a:buFont typeface="Arial" pitchFamily="34" charset="0"/>
              <a:buChar char="•"/>
            </a:pPr>
            <a:r>
              <a:rPr lang="ru-RU" sz="2000" dirty="0" smtClean="0">
                <a:latin typeface="Arial" pitchFamily="34" charset="0"/>
                <a:cs typeface="Arial" pitchFamily="34" charset="0"/>
              </a:rPr>
              <a:t>сухость</a:t>
            </a:r>
            <a:r>
              <a:rPr lang="ru-RU" sz="2000" dirty="0" smtClean="0">
                <a:latin typeface="Arial" pitchFamily="34" charset="0"/>
                <a:cs typeface="Arial" pitchFamily="34" charset="0"/>
              </a:rPr>
              <a:t>, шелушение, </a:t>
            </a:r>
          </a:p>
          <a:p>
            <a:pPr algn="ctr"/>
            <a:r>
              <a:rPr lang="ru-RU" sz="2000" dirty="0" smtClean="0">
                <a:latin typeface="Arial" pitchFamily="34" charset="0"/>
                <a:cs typeface="Arial" pitchFamily="34" charset="0"/>
              </a:rPr>
              <a:t>мацерация </a:t>
            </a:r>
            <a:r>
              <a:rPr lang="ru-RU" sz="2000" dirty="0" smtClean="0">
                <a:latin typeface="Arial" pitchFamily="34" charset="0"/>
                <a:cs typeface="Arial" pitchFamily="34" charset="0"/>
              </a:rPr>
              <a:t>кожи</a:t>
            </a:r>
          </a:p>
          <a:p>
            <a:pPr algn="ctr">
              <a:buFont typeface="Arial" pitchFamily="34" charset="0"/>
              <a:buChar char="•"/>
            </a:pPr>
            <a:endParaRPr lang="ru-RU" sz="2000" dirty="0" smtClean="0">
              <a:latin typeface="Arial" pitchFamily="34" charset="0"/>
              <a:cs typeface="Arial" pitchFamily="34" charset="0"/>
            </a:endParaRPr>
          </a:p>
          <a:p>
            <a:pPr algn="ctr">
              <a:buFont typeface="Arial" pitchFamily="34" charset="0"/>
              <a:buChar char="•"/>
            </a:pPr>
            <a:r>
              <a:rPr lang="ru-RU" sz="2000" dirty="0" smtClean="0">
                <a:latin typeface="Arial" pitchFamily="34" charset="0"/>
                <a:cs typeface="Arial" pitchFamily="34" charset="0"/>
              </a:rPr>
              <a:t> </a:t>
            </a:r>
            <a:r>
              <a:rPr lang="ru-RU" sz="2000" dirty="0" err="1" smtClean="0">
                <a:latin typeface="Arial" pitchFamily="34" charset="0"/>
                <a:cs typeface="Arial" pitchFamily="34" charset="0"/>
              </a:rPr>
              <a:t>прокрашивание</a:t>
            </a:r>
            <a:r>
              <a:rPr lang="ru-RU" sz="2000" dirty="0" smtClean="0">
                <a:latin typeface="Arial" pitchFamily="34" charset="0"/>
                <a:cs typeface="Arial" pitchFamily="34" charset="0"/>
              </a:rPr>
              <a:t> </a:t>
            </a:r>
            <a:r>
              <a:rPr lang="ru-RU" sz="2000" dirty="0" err="1" smtClean="0">
                <a:latin typeface="Arial" pitchFamily="34" charset="0"/>
                <a:cs typeface="Arial" pitchFamily="34" charset="0"/>
              </a:rPr>
              <a:t>меконием</a:t>
            </a:r>
            <a:r>
              <a:rPr lang="ru-RU" sz="2000" dirty="0" smtClean="0">
                <a:latin typeface="Arial" pitchFamily="34" charset="0"/>
                <a:cs typeface="Arial" pitchFamily="34" charset="0"/>
              </a:rPr>
              <a:t> пуповины, </a:t>
            </a:r>
          </a:p>
          <a:p>
            <a:pPr algn="ctr"/>
            <a:r>
              <a:rPr lang="ru-RU" sz="2000" dirty="0" smtClean="0">
                <a:latin typeface="Arial" pitchFamily="34" charset="0"/>
                <a:cs typeface="Arial" pitchFamily="34" charset="0"/>
              </a:rPr>
              <a:t>оболочек </a:t>
            </a:r>
            <a:r>
              <a:rPr lang="ru-RU" sz="2000" dirty="0" smtClean="0">
                <a:latin typeface="Arial" pitchFamily="34" charset="0"/>
                <a:cs typeface="Arial" pitchFamily="34" charset="0"/>
              </a:rPr>
              <a:t>последа</a:t>
            </a:r>
          </a:p>
          <a:p>
            <a:pPr algn="ctr">
              <a:buFont typeface="Arial" pitchFamily="34" charset="0"/>
              <a:buChar char="•"/>
            </a:pPr>
            <a:endParaRPr lang="ru-RU" sz="2000" dirty="0" smtClean="0">
              <a:latin typeface="Arial" pitchFamily="34" charset="0"/>
              <a:cs typeface="Arial" pitchFamily="34" charset="0"/>
            </a:endParaRPr>
          </a:p>
          <a:p>
            <a:pPr algn="ctr">
              <a:buFont typeface="Arial" pitchFamily="34" charset="0"/>
              <a:buChar char="•"/>
            </a:pPr>
            <a:r>
              <a:rPr lang="ru-RU" sz="2000" dirty="0" smtClean="0">
                <a:latin typeface="Arial" pitchFamily="34" charset="0"/>
                <a:cs typeface="Arial" pitchFamily="34" charset="0"/>
              </a:rPr>
              <a:t> </a:t>
            </a:r>
            <a:r>
              <a:rPr lang="ru-RU" sz="2000" dirty="0" smtClean="0">
                <a:latin typeface="Arial" pitchFamily="34" charset="0"/>
                <a:cs typeface="Arial" pitchFamily="34" charset="0"/>
              </a:rPr>
              <a:t>наличие ядер окостенения проксимального эпифиза большеберцовой и плечевой </a:t>
            </a:r>
            <a:r>
              <a:rPr lang="ru-RU" sz="2000" dirty="0" smtClean="0">
                <a:latin typeface="Arial" pitchFamily="34" charset="0"/>
                <a:cs typeface="Arial" pitchFamily="34" charset="0"/>
              </a:rPr>
              <a:t>кости</a:t>
            </a:r>
            <a:endParaRPr lang="ru-RU" sz="2000" dirty="0">
              <a:latin typeface="Arial" pitchFamily="34" charset="0"/>
              <a:cs typeface="Arial" pitchFamily="34" charset="0"/>
            </a:endParaRPr>
          </a:p>
        </p:txBody>
      </p:sp>
      <p:pic>
        <p:nvPicPr>
          <p:cNvPr id="5" name="Рисунок 4" descr="перенош (2).jpg"/>
          <p:cNvPicPr>
            <a:picLocks noChangeAspect="1"/>
          </p:cNvPicPr>
          <p:nvPr/>
        </p:nvPicPr>
        <p:blipFill>
          <a:blip r:embed="rId2"/>
          <a:stretch>
            <a:fillRect/>
          </a:stretch>
        </p:blipFill>
        <p:spPr>
          <a:xfrm>
            <a:off x="192398" y="1357298"/>
            <a:ext cx="5665486" cy="547899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728" y="285728"/>
            <a:ext cx="7215238" cy="6572272"/>
          </a:xfrm>
        </p:spPr>
        <p:txBody>
          <a:bodyPr>
            <a:normAutofit/>
          </a:bodyPr>
          <a:lstStyle/>
          <a:p>
            <a:pPr algn="just"/>
            <a:endParaRPr lang="ru-RU" sz="2400" b="1" dirty="0" smtClean="0">
              <a:latin typeface="Arial" pitchFamily="34" charset="0"/>
              <a:cs typeface="Arial" pitchFamily="34" charset="0"/>
            </a:endParaRPr>
          </a:p>
          <a:p>
            <a:pPr algn="just"/>
            <a:r>
              <a:rPr lang="ru-RU" sz="2400" b="1" dirty="0" smtClean="0">
                <a:latin typeface="Arial" pitchFamily="34" charset="0"/>
                <a:cs typeface="Arial" pitchFamily="34" charset="0"/>
              </a:rPr>
              <a:t>низкая </a:t>
            </a:r>
            <a:r>
              <a:rPr lang="ru-RU" sz="2400" b="1" dirty="0" smtClean="0">
                <a:latin typeface="Arial" pitchFamily="34" charset="0"/>
                <a:cs typeface="Arial" pitchFamily="34" charset="0"/>
              </a:rPr>
              <a:t>масса тела при рождении </a:t>
            </a:r>
            <a:r>
              <a:rPr lang="ru-RU" sz="2400" dirty="0" smtClean="0">
                <a:latin typeface="Arial" pitchFamily="34" charset="0"/>
                <a:cs typeface="Arial" pitchFamily="34" charset="0"/>
              </a:rPr>
              <a:t>— ребёнок любого срока </a:t>
            </a:r>
            <a:r>
              <a:rPr lang="ru-RU" sz="2400" dirty="0" err="1" smtClean="0">
                <a:latin typeface="Arial" pitchFamily="34" charset="0"/>
                <a:cs typeface="Arial" pitchFamily="34" charset="0"/>
              </a:rPr>
              <a:t>гестации</a:t>
            </a:r>
            <a:r>
              <a:rPr lang="ru-RU" sz="2400" dirty="0" smtClean="0">
                <a:latin typeface="Arial" pitchFamily="34" charset="0"/>
                <a:cs typeface="Arial" pitchFamily="34" charset="0"/>
              </a:rPr>
              <a:t>, имеющий при рождении массу тела менее 2500 </a:t>
            </a:r>
            <a:r>
              <a:rPr lang="ru-RU" sz="2400" dirty="0" smtClean="0">
                <a:latin typeface="Arial" pitchFamily="34" charset="0"/>
                <a:cs typeface="Arial" pitchFamily="34" charset="0"/>
              </a:rPr>
              <a:t>г</a:t>
            </a:r>
          </a:p>
          <a:p>
            <a:pPr algn="just"/>
            <a:endParaRPr lang="ru-RU" sz="2400" dirty="0" smtClean="0">
              <a:latin typeface="Arial" pitchFamily="34" charset="0"/>
              <a:cs typeface="Arial" pitchFamily="34" charset="0"/>
            </a:endParaRPr>
          </a:p>
          <a:p>
            <a:pPr algn="just"/>
            <a:r>
              <a:rPr lang="ru-RU" sz="2400" b="1" dirty="0" smtClean="0">
                <a:latin typeface="Arial" pitchFamily="34" charset="0"/>
                <a:cs typeface="Arial" pitchFamily="34" charset="0"/>
              </a:rPr>
              <a:t>очень низкая масса тела при рождении </a:t>
            </a:r>
            <a:r>
              <a:rPr lang="ru-RU" sz="2400" dirty="0" smtClean="0">
                <a:latin typeface="Arial" pitchFamily="34" charset="0"/>
                <a:cs typeface="Arial" pitchFamily="34" charset="0"/>
              </a:rPr>
              <a:t>— ребёнок любого срока </a:t>
            </a:r>
            <a:r>
              <a:rPr lang="ru-RU" sz="2400" dirty="0" err="1" smtClean="0">
                <a:latin typeface="Arial" pitchFamily="34" charset="0"/>
                <a:cs typeface="Arial" pitchFamily="34" charset="0"/>
              </a:rPr>
              <a:t>гестации</a:t>
            </a:r>
            <a:r>
              <a:rPr lang="ru-RU" sz="2400" dirty="0" smtClean="0">
                <a:latin typeface="Arial" pitchFamily="34" charset="0"/>
                <a:cs typeface="Arial" pitchFamily="34" charset="0"/>
              </a:rPr>
              <a:t>, имеющий при рождении массу тела менее 1500 </a:t>
            </a:r>
            <a:r>
              <a:rPr lang="ru-RU" sz="2400" dirty="0" smtClean="0">
                <a:latin typeface="Arial" pitchFamily="34" charset="0"/>
                <a:cs typeface="Arial" pitchFamily="34" charset="0"/>
              </a:rPr>
              <a:t>г</a:t>
            </a:r>
          </a:p>
          <a:p>
            <a:pPr algn="just"/>
            <a:endParaRPr lang="ru-RU" sz="2400" b="1" dirty="0" smtClean="0">
              <a:latin typeface="Arial" pitchFamily="34" charset="0"/>
              <a:cs typeface="Arial" pitchFamily="34" charset="0"/>
            </a:endParaRPr>
          </a:p>
          <a:p>
            <a:pPr algn="just"/>
            <a:r>
              <a:rPr lang="ru-RU" sz="2400" b="1" dirty="0" smtClean="0">
                <a:latin typeface="Arial" pitchFamily="34" charset="0"/>
                <a:cs typeface="Arial" pitchFamily="34" charset="0"/>
              </a:rPr>
              <a:t>экстремально низкая масса тела при рождении </a:t>
            </a:r>
            <a:r>
              <a:rPr lang="ru-RU" sz="2400" i="1" dirty="0" smtClean="0">
                <a:latin typeface="Arial" pitchFamily="34" charset="0"/>
                <a:cs typeface="Arial" pitchFamily="34" charset="0"/>
              </a:rPr>
              <a:t>— </a:t>
            </a:r>
            <a:r>
              <a:rPr lang="ru-RU" sz="2400" dirty="0" smtClean="0">
                <a:latin typeface="Arial" pitchFamily="34" charset="0"/>
                <a:cs typeface="Arial" pitchFamily="34" charset="0"/>
              </a:rPr>
              <a:t>ребёнок любого срока </a:t>
            </a:r>
            <a:r>
              <a:rPr lang="ru-RU" sz="2400" dirty="0" err="1" smtClean="0">
                <a:latin typeface="Arial" pitchFamily="34" charset="0"/>
                <a:cs typeface="Arial" pitchFamily="34" charset="0"/>
              </a:rPr>
              <a:t>гестации</a:t>
            </a:r>
            <a:r>
              <a:rPr lang="ru-RU" sz="2400" dirty="0" smtClean="0">
                <a:latin typeface="Arial" pitchFamily="34" charset="0"/>
                <a:cs typeface="Arial" pitchFamily="34" charset="0"/>
              </a:rPr>
              <a:t>, имеющий при рождении массу тела менее 1000 г</a:t>
            </a:r>
            <a:endParaRPr lang="ru-RU" sz="2400" b="1" dirty="0" smtClean="0">
              <a:latin typeface="Arial" pitchFamily="34" charset="0"/>
              <a:cs typeface="Arial" pitchFamily="34" charset="0"/>
            </a:endParaRP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071538" y="0"/>
          <a:ext cx="7862912" cy="6572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785786" y="357166"/>
          <a:ext cx="8148664" cy="6500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Прямая со стрелкой 7"/>
          <p:cNvCxnSpPr/>
          <p:nvPr/>
        </p:nvCxnSpPr>
        <p:spPr>
          <a:xfrm rot="5400000">
            <a:off x="2463785" y="3393281"/>
            <a:ext cx="35798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новор.jpg"/>
          <p:cNvPicPr>
            <a:picLocks noChangeAspect="1"/>
          </p:cNvPicPr>
          <p:nvPr/>
        </p:nvPicPr>
        <p:blipFill>
          <a:blip r:embed="rId2"/>
          <a:stretch>
            <a:fillRect/>
          </a:stretch>
        </p:blipFill>
        <p:spPr>
          <a:xfrm>
            <a:off x="0" y="1000108"/>
            <a:ext cx="4786346" cy="3188443"/>
          </a:xfrm>
          <a:prstGeom prst="rect">
            <a:avLst/>
          </a:prstGeom>
          <a:ln>
            <a:noFill/>
          </a:ln>
          <a:effectLst>
            <a:softEdge rad="112500"/>
          </a:effectLst>
        </p:spPr>
      </p:pic>
      <p:sp>
        <p:nvSpPr>
          <p:cNvPr id="2" name="Заголовок 1"/>
          <p:cNvSpPr>
            <a:spLocks noGrp="1"/>
          </p:cNvSpPr>
          <p:nvPr>
            <p:ph type="title"/>
          </p:nvPr>
        </p:nvSpPr>
        <p:spPr>
          <a:xfrm>
            <a:off x="457200" y="274638"/>
            <a:ext cx="8229600" cy="715962"/>
          </a:xfrm>
          <a:solidFill>
            <a:schemeClr val="accent1">
              <a:lumMod val="40000"/>
              <a:lumOff val="60000"/>
            </a:schemeClr>
          </a:solidFill>
        </p:spPr>
        <p:txBody>
          <a:bodyPr rtlCol="0">
            <a:normAutofit fontScale="90000"/>
          </a:bodyPr>
          <a:lstStyle/>
          <a:p>
            <a:pPr eaLnBrk="1" fontAlgn="auto" hangingPunct="1">
              <a:spcAft>
                <a:spcPts val="0"/>
              </a:spcAft>
              <a:defRPr/>
            </a:pPr>
            <a:r>
              <a:rPr lang="ru-RU" sz="3600" dirty="0" smtClean="0">
                <a:solidFill>
                  <a:srgbClr val="C00000"/>
                </a:solidFill>
                <a:latin typeface="Arial" pitchFamily="34" charset="0"/>
                <a:cs typeface="Arial" pitchFamily="34" charset="0"/>
              </a:rPr>
              <a:t>Цель лекции</a:t>
            </a:r>
            <a:r>
              <a:rPr lang="ru-RU" dirty="0" smtClean="0">
                <a:solidFill>
                  <a:srgbClr val="C00000"/>
                </a:solidFill>
                <a:latin typeface="Arial" pitchFamily="34" charset="0"/>
                <a:cs typeface="Arial" pitchFamily="34" charset="0"/>
              </a:rPr>
              <a:t>:</a:t>
            </a:r>
            <a:endParaRPr lang="ru-RU" dirty="0">
              <a:solidFill>
                <a:srgbClr val="C00000"/>
              </a:solidFill>
              <a:latin typeface="Arial" pitchFamily="34" charset="0"/>
              <a:cs typeface="Arial" pitchFamily="34" charset="0"/>
            </a:endParaRPr>
          </a:p>
        </p:txBody>
      </p:sp>
      <p:sp>
        <p:nvSpPr>
          <p:cNvPr id="8195" name="Содержимое 2"/>
          <p:cNvSpPr>
            <a:spLocks noGrp="1"/>
          </p:cNvSpPr>
          <p:nvPr>
            <p:ph idx="1"/>
          </p:nvPr>
        </p:nvSpPr>
        <p:spPr>
          <a:xfrm>
            <a:off x="4929190" y="1547818"/>
            <a:ext cx="4214810" cy="5667396"/>
          </a:xfrm>
          <a:ln>
            <a:noFill/>
          </a:ln>
        </p:spPr>
        <p:txBody>
          <a:bodyPr>
            <a:normAutofit fontScale="70000" lnSpcReduction="20000"/>
          </a:bodyPr>
          <a:lstStyle/>
          <a:p>
            <a:pPr marL="596646" indent="-514350" eaLnBrk="1" hangingPunct="1">
              <a:buFont typeface="+mj-lt"/>
              <a:buAutoNum type="arabicPeriod"/>
            </a:pPr>
            <a:r>
              <a:rPr lang="ru-RU" dirty="0" smtClean="0">
                <a:latin typeface="Arial" pitchFamily="34" charset="0"/>
                <a:cs typeface="Arial" pitchFamily="34" charset="0"/>
              </a:rPr>
              <a:t>Изучить исторические этапы становления </a:t>
            </a:r>
            <a:r>
              <a:rPr lang="ru-RU" dirty="0" err="1" smtClean="0">
                <a:latin typeface="Arial" pitchFamily="34" charset="0"/>
                <a:cs typeface="Arial" pitchFamily="34" charset="0"/>
              </a:rPr>
              <a:t>неонатологии</a:t>
            </a:r>
            <a:endParaRPr lang="ru-RU" dirty="0" smtClean="0">
              <a:latin typeface="Arial" pitchFamily="34" charset="0"/>
              <a:cs typeface="Arial" pitchFamily="34" charset="0"/>
            </a:endParaRPr>
          </a:p>
          <a:p>
            <a:pPr marL="596646" indent="-514350" eaLnBrk="1" hangingPunct="1">
              <a:buFont typeface="+mj-lt"/>
              <a:buAutoNum type="arabicPeriod"/>
            </a:pPr>
            <a:endParaRPr lang="ru-RU" dirty="0" smtClean="0">
              <a:latin typeface="Arial" pitchFamily="34" charset="0"/>
              <a:cs typeface="Arial" pitchFamily="34" charset="0"/>
            </a:endParaRPr>
          </a:p>
          <a:p>
            <a:pPr marL="596646" indent="-514350" eaLnBrk="1" hangingPunct="1">
              <a:buFont typeface="+mj-lt"/>
              <a:buAutoNum type="arabicPeriod"/>
            </a:pPr>
            <a:r>
              <a:rPr lang="ru-RU" dirty="0" smtClean="0">
                <a:latin typeface="Arial" pitchFamily="34" charset="0"/>
                <a:cs typeface="Arial" pitchFamily="34" charset="0"/>
              </a:rPr>
              <a:t> </a:t>
            </a:r>
            <a:r>
              <a:rPr lang="ru-RU" dirty="0" smtClean="0">
                <a:latin typeface="Arial" pitchFamily="34" charset="0"/>
                <a:cs typeface="Arial" pitchFamily="34" charset="0"/>
              </a:rPr>
              <a:t>Представить </a:t>
            </a:r>
            <a:r>
              <a:rPr lang="ru-RU" dirty="0" smtClean="0">
                <a:latin typeface="Arial" pitchFamily="34" charset="0"/>
                <a:cs typeface="Arial" pitchFamily="34" charset="0"/>
              </a:rPr>
              <a:t> </a:t>
            </a:r>
            <a:r>
              <a:rPr lang="ru-RU" dirty="0" smtClean="0">
                <a:latin typeface="Arial" pitchFamily="34" charset="0"/>
                <a:cs typeface="Arial" pitchFamily="34" charset="0"/>
              </a:rPr>
              <a:t>основные термины и </a:t>
            </a:r>
            <a:r>
              <a:rPr lang="ru-RU" dirty="0" smtClean="0">
                <a:latin typeface="Arial" pitchFamily="34" charset="0"/>
                <a:cs typeface="Arial" pitchFamily="34" charset="0"/>
              </a:rPr>
              <a:t>понятия</a:t>
            </a:r>
          </a:p>
          <a:p>
            <a:pPr marL="596646" indent="-514350" eaLnBrk="1" hangingPunct="1">
              <a:buFont typeface="+mj-lt"/>
              <a:buAutoNum type="arabicPeriod"/>
            </a:pPr>
            <a:endParaRPr lang="ru-RU" dirty="0" smtClean="0">
              <a:latin typeface="Arial" pitchFamily="34" charset="0"/>
              <a:cs typeface="Arial" pitchFamily="34" charset="0"/>
            </a:endParaRPr>
          </a:p>
          <a:p>
            <a:pPr marL="596646" indent="-514350" eaLnBrk="1" hangingPunct="1">
              <a:buFont typeface="+mj-lt"/>
              <a:buAutoNum type="arabicPeriod"/>
            </a:pPr>
            <a:r>
              <a:rPr lang="ru-RU" dirty="0" smtClean="0">
                <a:latin typeface="Arial" pitchFamily="34" charset="0"/>
                <a:cs typeface="Arial" pitchFamily="34" charset="0"/>
              </a:rPr>
              <a:t>Осветить транзиторные </a:t>
            </a:r>
            <a:r>
              <a:rPr lang="ru-RU" dirty="0" smtClean="0">
                <a:latin typeface="Arial" pitchFamily="34" charset="0"/>
                <a:cs typeface="Arial" pitchFamily="34" charset="0"/>
              </a:rPr>
              <a:t>состояния, характерные для периода </a:t>
            </a:r>
            <a:r>
              <a:rPr lang="ru-RU" dirty="0" smtClean="0">
                <a:latin typeface="Arial" pitchFamily="34" charset="0"/>
                <a:cs typeface="Arial" pitchFamily="34" charset="0"/>
              </a:rPr>
              <a:t>новорожденности</a:t>
            </a:r>
          </a:p>
          <a:p>
            <a:pPr marL="596646" indent="-514350" eaLnBrk="1" hangingPunct="1">
              <a:buFont typeface="+mj-lt"/>
              <a:buAutoNum type="arabicPeriod"/>
            </a:pPr>
            <a:endParaRPr lang="ru-RU" dirty="0" smtClean="0">
              <a:latin typeface="Arial" pitchFamily="34" charset="0"/>
              <a:cs typeface="Arial" pitchFamily="34" charset="0"/>
            </a:endParaRPr>
          </a:p>
          <a:p>
            <a:pPr marL="596646" indent="-514350" eaLnBrk="1" hangingPunct="1">
              <a:buFont typeface="+mj-lt"/>
              <a:buAutoNum type="arabicPeriod"/>
            </a:pPr>
            <a:r>
              <a:rPr lang="ru-RU" dirty="0" smtClean="0">
                <a:latin typeface="Arial" pitchFamily="34" charset="0"/>
                <a:cs typeface="Arial" pitchFamily="34" charset="0"/>
              </a:rPr>
              <a:t>Рассмотреть особенности </a:t>
            </a:r>
            <a:r>
              <a:rPr lang="ru-RU" dirty="0" smtClean="0">
                <a:latin typeface="Arial" pitchFamily="34" charset="0"/>
                <a:cs typeface="Arial" pitchFamily="34" charset="0"/>
              </a:rPr>
              <a:t>питания новорожденных, обслуживание новорожденных в родильном доме</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500042"/>
            <a:ext cx="7933588" cy="6357958"/>
          </a:xfrm>
        </p:spPr>
        <p:txBody>
          <a:bodyPr>
            <a:normAutofit/>
          </a:bodyPr>
          <a:lstStyle/>
          <a:p>
            <a:r>
              <a:rPr lang="ru-RU" sz="2400" b="1" dirty="0" smtClean="0">
                <a:latin typeface="Arial" pitchFamily="34" charset="0"/>
                <a:cs typeface="Arial" pitchFamily="34" charset="0"/>
              </a:rPr>
              <a:t>Перинатальная смертность </a:t>
            </a:r>
            <a:r>
              <a:rPr lang="ru-RU" sz="2400" dirty="0" smtClean="0">
                <a:latin typeface="Arial" pitchFamily="34" charset="0"/>
                <a:cs typeface="Arial" pitchFamily="34" charset="0"/>
              </a:rPr>
              <a:t>= </a:t>
            </a:r>
          </a:p>
          <a:p>
            <a:pPr algn="ctr">
              <a:buNone/>
            </a:pPr>
            <a:r>
              <a:rPr lang="ru-RU" sz="2400" dirty="0" smtClean="0">
                <a:latin typeface="Arial" pitchFamily="34" charset="0"/>
                <a:cs typeface="Arial" pitchFamily="34" charset="0"/>
              </a:rPr>
              <a:t>(число мертворождённых + число умерших в первую неделю</a:t>
            </a:r>
          </a:p>
          <a:p>
            <a:pPr algn="ctr">
              <a:buNone/>
            </a:pPr>
            <a:r>
              <a:rPr lang="ru-RU" sz="2400" dirty="0" smtClean="0">
                <a:latin typeface="Arial" pitchFamily="34" charset="0"/>
                <a:cs typeface="Arial" pitchFamily="34" charset="0"/>
              </a:rPr>
              <a:t> / общее число детей, родившихся живыми и мертвыми) </a:t>
            </a:r>
          </a:p>
          <a:p>
            <a:pPr algn="ctr">
              <a:buNone/>
            </a:pPr>
            <a:r>
              <a:rPr lang="ru-RU" sz="2400" dirty="0" err="1" smtClean="0">
                <a:latin typeface="Arial" pitchFamily="34" charset="0"/>
                <a:cs typeface="Arial" pitchFamily="34" charset="0"/>
              </a:rPr>
              <a:t>х</a:t>
            </a:r>
            <a:r>
              <a:rPr lang="ru-RU" sz="2400" dirty="0" smtClean="0">
                <a:latin typeface="Arial" pitchFamily="34" charset="0"/>
                <a:cs typeface="Arial" pitchFamily="34" charset="0"/>
              </a:rPr>
              <a:t> </a:t>
            </a:r>
            <a:r>
              <a:rPr lang="ru-RU" sz="2400" dirty="0" smtClean="0">
                <a:latin typeface="Arial" pitchFamily="34" charset="0"/>
                <a:cs typeface="Arial" pitchFamily="34" charset="0"/>
              </a:rPr>
              <a:t>1000</a:t>
            </a:r>
          </a:p>
          <a:p>
            <a:pPr algn="ctr">
              <a:buNone/>
            </a:pPr>
            <a:endParaRPr lang="ru-RU" sz="2400" dirty="0" smtClean="0">
              <a:latin typeface="Arial" pitchFamily="34" charset="0"/>
              <a:cs typeface="Arial" pitchFamily="34" charset="0"/>
            </a:endParaRPr>
          </a:p>
          <a:p>
            <a:pPr algn="ctr">
              <a:buNone/>
            </a:pPr>
            <a:endParaRPr lang="ru-RU" sz="2400" dirty="0" smtClean="0">
              <a:latin typeface="Arial" pitchFamily="34" charset="0"/>
              <a:cs typeface="Arial" pitchFamily="34" charset="0"/>
            </a:endParaRPr>
          </a:p>
          <a:p>
            <a:r>
              <a:rPr lang="ru-RU" sz="2400" b="1" dirty="0" err="1" smtClean="0">
                <a:latin typeface="Arial" pitchFamily="34" charset="0"/>
                <a:cs typeface="Arial" pitchFamily="34" charset="0"/>
              </a:rPr>
              <a:t>Неонатальная</a:t>
            </a:r>
            <a:r>
              <a:rPr lang="ru-RU" sz="2400" b="1" dirty="0" smtClean="0">
                <a:latin typeface="Arial" pitchFamily="34" charset="0"/>
                <a:cs typeface="Arial" pitchFamily="34" charset="0"/>
              </a:rPr>
              <a:t> смертность  </a:t>
            </a:r>
            <a:r>
              <a:rPr lang="ru-RU" sz="2400" dirty="0" smtClean="0"/>
              <a:t>= </a:t>
            </a:r>
          </a:p>
          <a:p>
            <a:pPr algn="ctr">
              <a:buNone/>
            </a:pPr>
            <a:r>
              <a:rPr lang="ru-RU" sz="2400" dirty="0" smtClean="0"/>
              <a:t> </a:t>
            </a:r>
            <a:r>
              <a:rPr lang="ru-RU" sz="2400" dirty="0" smtClean="0">
                <a:latin typeface="Arial" pitchFamily="34" charset="0"/>
                <a:cs typeface="Arial" pitchFamily="34" charset="0"/>
              </a:rPr>
              <a:t>(число детей, умерших в первые 28 дней жизни (27 дней 23 ч 59 мин)</a:t>
            </a:r>
          </a:p>
          <a:p>
            <a:pPr algn="ctr">
              <a:buNone/>
            </a:pPr>
            <a:r>
              <a:rPr lang="ru-RU" sz="2400" dirty="0" smtClean="0">
                <a:latin typeface="Arial" pitchFamily="34" charset="0"/>
                <a:cs typeface="Arial" pitchFamily="34" charset="0"/>
              </a:rPr>
              <a:t> / число детей, родившихся живыми) </a:t>
            </a:r>
          </a:p>
          <a:p>
            <a:pPr algn="ctr">
              <a:buNone/>
            </a:pPr>
            <a:r>
              <a:rPr lang="ru-RU" sz="2400" dirty="0" err="1" smtClean="0">
                <a:latin typeface="Arial" pitchFamily="34" charset="0"/>
                <a:cs typeface="Arial" pitchFamily="34" charset="0"/>
              </a:rPr>
              <a:t>х</a:t>
            </a:r>
            <a:r>
              <a:rPr lang="ru-RU" sz="2400" dirty="0" smtClean="0">
                <a:latin typeface="Arial" pitchFamily="34" charset="0"/>
                <a:cs typeface="Arial" pitchFamily="34" charset="0"/>
              </a:rPr>
              <a:t> 1000.</a:t>
            </a:r>
          </a:p>
          <a:p>
            <a:pPr algn="ctr"/>
            <a:endParaRPr lang="ru-RU"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14414" y="0"/>
            <a:ext cx="7715304" cy="6858000"/>
          </a:xfrm>
        </p:spPr>
        <p:txBody>
          <a:bodyPr>
            <a:normAutofit/>
          </a:bodyPr>
          <a:lstStyle/>
          <a:p>
            <a:pPr algn="ctr"/>
            <a:endParaRPr lang="ru-RU" sz="2400" b="1" dirty="0" smtClean="0">
              <a:latin typeface="Arial" pitchFamily="34" charset="0"/>
              <a:cs typeface="Arial" pitchFamily="34" charset="0"/>
            </a:endParaRPr>
          </a:p>
          <a:p>
            <a:pPr algn="ctr"/>
            <a:endParaRPr lang="ru-RU" sz="2400" b="1" dirty="0" smtClean="0">
              <a:latin typeface="Arial" pitchFamily="34" charset="0"/>
              <a:cs typeface="Arial" pitchFamily="34" charset="0"/>
            </a:endParaRPr>
          </a:p>
          <a:p>
            <a:pPr algn="ctr"/>
            <a:r>
              <a:rPr lang="ru-RU" sz="2400" b="1" dirty="0" smtClean="0">
                <a:latin typeface="Arial" pitchFamily="34" charset="0"/>
                <a:cs typeface="Arial" pitchFamily="34" charset="0"/>
              </a:rPr>
              <a:t>Ранняя </a:t>
            </a:r>
            <a:r>
              <a:rPr lang="ru-RU" sz="2400" b="1" dirty="0" err="1" smtClean="0">
                <a:latin typeface="Arial" pitchFamily="34" charset="0"/>
                <a:cs typeface="Arial" pitchFamily="34" charset="0"/>
              </a:rPr>
              <a:t>неонатальная</a:t>
            </a:r>
            <a:r>
              <a:rPr lang="ru-RU" sz="2400" b="1" dirty="0" smtClean="0">
                <a:latin typeface="Arial" pitchFamily="34" charset="0"/>
                <a:cs typeface="Arial" pitchFamily="34" charset="0"/>
              </a:rPr>
              <a:t> смертность </a:t>
            </a:r>
            <a:r>
              <a:rPr lang="ru-RU" sz="2400" dirty="0" smtClean="0">
                <a:latin typeface="Arial" pitchFamily="34" charset="0"/>
                <a:cs typeface="Arial" pitchFamily="34" charset="0"/>
              </a:rPr>
              <a:t>=</a:t>
            </a:r>
            <a:r>
              <a:rPr lang="ru-RU" sz="2400" b="1" dirty="0" smtClean="0">
                <a:latin typeface="Arial" pitchFamily="34" charset="0"/>
                <a:cs typeface="Arial" pitchFamily="34" charset="0"/>
              </a:rPr>
              <a:t> </a:t>
            </a:r>
            <a:r>
              <a:rPr lang="ru-RU" sz="2400" dirty="0" smtClean="0">
                <a:latin typeface="Arial" pitchFamily="34" charset="0"/>
                <a:cs typeface="Arial" pitchFamily="34" charset="0"/>
              </a:rPr>
              <a:t>(число детей, умерших в первую неделю жизни [0-168ч] </a:t>
            </a:r>
          </a:p>
          <a:p>
            <a:pPr algn="ctr">
              <a:buNone/>
            </a:pPr>
            <a:r>
              <a:rPr lang="ru-RU" sz="2400" dirty="0" smtClean="0">
                <a:latin typeface="Arial" pitchFamily="34" charset="0"/>
                <a:cs typeface="Arial" pitchFamily="34" charset="0"/>
              </a:rPr>
              <a:t>/ число детей, родившихся живыми) </a:t>
            </a:r>
          </a:p>
          <a:p>
            <a:pPr algn="ctr">
              <a:buNone/>
            </a:pPr>
            <a:r>
              <a:rPr lang="ru-RU" sz="2400" dirty="0" err="1" smtClean="0">
                <a:latin typeface="Arial" pitchFamily="34" charset="0"/>
                <a:cs typeface="Arial" pitchFamily="34" charset="0"/>
              </a:rPr>
              <a:t>х</a:t>
            </a:r>
            <a:r>
              <a:rPr lang="ru-RU" sz="2400" dirty="0" smtClean="0">
                <a:latin typeface="Arial" pitchFamily="34" charset="0"/>
                <a:cs typeface="Arial" pitchFamily="34" charset="0"/>
              </a:rPr>
              <a:t> 1000.</a:t>
            </a:r>
          </a:p>
          <a:p>
            <a:pPr algn="ctr">
              <a:buNone/>
            </a:pPr>
            <a:endParaRPr lang="ru-RU" sz="2400" dirty="0" smtClean="0">
              <a:latin typeface="Arial" pitchFamily="34" charset="0"/>
              <a:cs typeface="Arial" pitchFamily="34" charset="0"/>
            </a:endParaRPr>
          </a:p>
          <a:p>
            <a:pPr algn="ctr">
              <a:buNone/>
            </a:pPr>
            <a:endParaRPr lang="ru-RU" sz="2400" dirty="0" smtClean="0">
              <a:latin typeface="Arial" pitchFamily="34" charset="0"/>
              <a:cs typeface="Arial" pitchFamily="34" charset="0"/>
            </a:endParaRPr>
          </a:p>
          <a:p>
            <a:pPr algn="ctr">
              <a:buNone/>
            </a:pPr>
            <a:endParaRPr lang="ru-RU" sz="2400" dirty="0" smtClean="0">
              <a:latin typeface="Arial" pitchFamily="34" charset="0"/>
              <a:cs typeface="Arial" pitchFamily="34" charset="0"/>
            </a:endParaRPr>
          </a:p>
          <a:p>
            <a:pPr algn="ctr"/>
            <a:r>
              <a:rPr lang="ru-RU" sz="2400" b="1" dirty="0" smtClean="0">
                <a:latin typeface="Arial" pitchFamily="34" charset="0"/>
                <a:cs typeface="Arial" pitchFamily="34" charset="0"/>
              </a:rPr>
              <a:t>Поздняя </a:t>
            </a:r>
            <a:r>
              <a:rPr lang="ru-RU" sz="2400" b="1" dirty="0" err="1" smtClean="0">
                <a:latin typeface="Arial" pitchFamily="34" charset="0"/>
                <a:cs typeface="Arial" pitchFamily="34" charset="0"/>
              </a:rPr>
              <a:t>неонатальная</a:t>
            </a:r>
            <a:r>
              <a:rPr lang="ru-RU" sz="2400" b="1" dirty="0" smtClean="0">
                <a:latin typeface="Arial" pitchFamily="34" charset="0"/>
                <a:cs typeface="Arial" pitchFamily="34" charset="0"/>
              </a:rPr>
              <a:t> смертность </a:t>
            </a:r>
            <a:r>
              <a:rPr lang="ru-RU" sz="2400" dirty="0" smtClean="0">
                <a:latin typeface="Arial" pitchFamily="34" charset="0"/>
                <a:cs typeface="Arial" pitchFamily="34" charset="0"/>
              </a:rPr>
              <a:t>= (число детей, умерших на 2-4-й неделе жизни </a:t>
            </a:r>
            <a:r>
              <a:rPr lang="en-US" sz="2400" dirty="0" smtClean="0">
                <a:latin typeface="Arial" pitchFamily="34" charset="0"/>
                <a:cs typeface="Arial" pitchFamily="34" charset="0"/>
              </a:rPr>
              <a:t>[</a:t>
            </a:r>
            <a:r>
              <a:rPr lang="ru-RU" sz="2400" dirty="0" smtClean="0">
                <a:latin typeface="Arial" pitchFamily="34" charset="0"/>
                <a:cs typeface="Arial" pitchFamily="34" charset="0"/>
              </a:rPr>
              <a:t>168ч-27дней 23 ч 59 мин</a:t>
            </a:r>
            <a:r>
              <a:rPr lang="en-US" sz="2400" dirty="0" smtClean="0">
                <a:latin typeface="Arial" pitchFamily="34" charset="0"/>
                <a:cs typeface="Arial" pitchFamily="34" charset="0"/>
              </a:rPr>
              <a:t>]</a:t>
            </a:r>
            <a:endParaRPr lang="ru-RU" sz="2400" dirty="0" smtClean="0">
              <a:latin typeface="Arial" pitchFamily="34" charset="0"/>
              <a:cs typeface="Arial" pitchFamily="34" charset="0"/>
            </a:endParaRPr>
          </a:p>
          <a:p>
            <a:pPr algn="ctr">
              <a:buNone/>
            </a:pPr>
            <a:r>
              <a:rPr lang="ru-RU" sz="2400" dirty="0" smtClean="0">
                <a:latin typeface="Arial" pitchFamily="34" charset="0"/>
                <a:cs typeface="Arial" pitchFamily="34" charset="0"/>
              </a:rPr>
              <a:t> / число детей, родившихся живыми)</a:t>
            </a:r>
          </a:p>
          <a:p>
            <a:pPr algn="ctr">
              <a:buNone/>
            </a:pPr>
            <a:r>
              <a:rPr lang="ru-RU" sz="2400" dirty="0" err="1" smtClean="0">
                <a:latin typeface="Arial" pitchFamily="34" charset="0"/>
                <a:cs typeface="Arial" pitchFamily="34" charset="0"/>
              </a:rPr>
              <a:t>х</a:t>
            </a:r>
            <a:r>
              <a:rPr lang="ru-RU" sz="2400" dirty="0" smtClean="0">
                <a:latin typeface="Arial" pitchFamily="34" charset="0"/>
                <a:cs typeface="Arial" pitchFamily="34" charset="0"/>
              </a:rPr>
              <a:t> 1000.</a:t>
            </a:r>
          </a:p>
          <a:p>
            <a:pPr algn="ctr">
              <a:buNone/>
            </a:pPr>
            <a:endParaRPr lang="ru-RU" dirty="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idx="4294967295"/>
          </p:nvPr>
        </p:nvSpPr>
        <p:spPr>
          <a:xfrm>
            <a:off x="428596" y="0"/>
            <a:ext cx="8501122" cy="1214422"/>
          </a:xfrm>
        </p:spPr>
        <p:txBody>
          <a:bodyPr>
            <a:normAutofit/>
          </a:bodyPr>
          <a:lstStyle/>
          <a:p>
            <a:pPr algn="ctr" eaLnBrk="1" hangingPunct="1"/>
            <a:r>
              <a:rPr lang="ru-RU" sz="2800" b="1" dirty="0" smtClean="0">
                <a:solidFill>
                  <a:schemeClr val="tx2"/>
                </a:solidFill>
                <a:effectLst/>
              </a:rPr>
              <a:t>Резервы снижения перинатальной смертности в РФ</a:t>
            </a:r>
          </a:p>
        </p:txBody>
      </p:sp>
      <p:sp>
        <p:nvSpPr>
          <p:cNvPr id="22531" name="Содержимое 4"/>
          <p:cNvSpPr>
            <a:spLocks noGrp="1"/>
          </p:cNvSpPr>
          <p:nvPr>
            <p:ph idx="4294967295"/>
          </p:nvPr>
        </p:nvSpPr>
        <p:spPr>
          <a:xfrm>
            <a:off x="1357290" y="1285860"/>
            <a:ext cx="6858048" cy="5572140"/>
          </a:xfrm>
          <a:ln>
            <a:solidFill>
              <a:schemeClr val="bg1"/>
            </a:solidFill>
          </a:ln>
        </p:spPr>
        <p:txBody>
          <a:bodyPr>
            <a:normAutofit lnSpcReduction="10000"/>
          </a:bodyPr>
          <a:lstStyle/>
          <a:p>
            <a:pPr algn="just" eaLnBrk="1" hangingPunct="1">
              <a:lnSpc>
                <a:spcPct val="80000"/>
              </a:lnSpc>
            </a:pPr>
            <a:r>
              <a:rPr lang="ru-RU" sz="2400" dirty="0" smtClean="0">
                <a:latin typeface="Arial" pitchFamily="34" charset="0"/>
                <a:cs typeface="Arial" pitchFamily="34" charset="0"/>
              </a:rPr>
              <a:t>Совершенствование методов антенатальной диагностики</a:t>
            </a:r>
          </a:p>
          <a:p>
            <a:pPr algn="just" eaLnBrk="1" hangingPunct="1">
              <a:lnSpc>
                <a:spcPct val="80000"/>
              </a:lnSpc>
            </a:pPr>
            <a:endParaRPr lang="ru-RU" sz="2400" dirty="0" smtClean="0">
              <a:latin typeface="Arial" pitchFamily="34" charset="0"/>
              <a:cs typeface="Arial" pitchFamily="34" charset="0"/>
            </a:endParaRPr>
          </a:p>
          <a:p>
            <a:pPr algn="just" eaLnBrk="1" hangingPunct="1">
              <a:lnSpc>
                <a:spcPct val="80000"/>
              </a:lnSpc>
            </a:pPr>
            <a:r>
              <a:rPr lang="ru-RU" sz="2400" dirty="0" smtClean="0">
                <a:latin typeface="Arial" pitchFamily="34" charset="0"/>
                <a:cs typeface="Arial" pitchFamily="34" charset="0"/>
              </a:rPr>
              <a:t>Скрининг беременных на наличие врожденной патологии плода</a:t>
            </a:r>
          </a:p>
          <a:p>
            <a:pPr algn="just" eaLnBrk="1" hangingPunct="1">
              <a:lnSpc>
                <a:spcPct val="80000"/>
              </a:lnSpc>
            </a:pPr>
            <a:endParaRPr lang="ru-RU" sz="2400" dirty="0" smtClean="0">
              <a:latin typeface="Arial" pitchFamily="34" charset="0"/>
              <a:cs typeface="Arial" pitchFamily="34" charset="0"/>
            </a:endParaRPr>
          </a:p>
          <a:p>
            <a:pPr algn="just" eaLnBrk="1" hangingPunct="1">
              <a:lnSpc>
                <a:spcPct val="80000"/>
              </a:lnSpc>
            </a:pPr>
            <a:r>
              <a:rPr lang="ru-RU" sz="2400" dirty="0" smtClean="0">
                <a:latin typeface="Arial" pitchFamily="34" charset="0"/>
                <a:cs typeface="Arial" pitchFamily="34" charset="0"/>
              </a:rPr>
              <a:t>Создание сети перинатальных центров</a:t>
            </a:r>
          </a:p>
          <a:p>
            <a:pPr algn="just" eaLnBrk="1" hangingPunct="1">
              <a:lnSpc>
                <a:spcPct val="80000"/>
              </a:lnSpc>
            </a:pPr>
            <a:endParaRPr lang="ru-RU" sz="2400" dirty="0" smtClean="0">
              <a:latin typeface="Arial" pitchFamily="34" charset="0"/>
              <a:cs typeface="Arial" pitchFamily="34" charset="0"/>
            </a:endParaRPr>
          </a:p>
          <a:p>
            <a:pPr algn="just" eaLnBrk="1" hangingPunct="1">
              <a:lnSpc>
                <a:spcPct val="80000"/>
              </a:lnSpc>
            </a:pPr>
            <a:r>
              <a:rPr lang="ru-RU" sz="2400" dirty="0" smtClean="0">
                <a:latin typeface="Arial" pitchFamily="34" charset="0"/>
                <a:cs typeface="Arial" pitchFamily="34" charset="0"/>
              </a:rPr>
              <a:t>Внедрение современных перинатальных технологий</a:t>
            </a:r>
          </a:p>
          <a:p>
            <a:pPr algn="just" eaLnBrk="1" hangingPunct="1">
              <a:lnSpc>
                <a:spcPct val="80000"/>
              </a:lnSpc>
            </a:pPr>
            <a:endParaRPr lang="ru-RU" sz="2400" dirty="0" smtClean="0">
              <a:latin typeface="Arial" pitchFamily="34" charset="0"/>
              <a:cs typeface="Arial" pitchFamily="34" charset="0"/>
            </a:endParaRPr>
          </a:p>
          <a:p>
            <a:pPr algn="just" eaLnBrk="1" hangingPunct="1">
              <a:lnSpc>
                <a:spcPct val="80000"/>
              </a:lnSpc>
            </a:pPr>
            <a:r>
              <a:rPr lang="ru-RU" sz="2400" dirty="0" smtClean="0">
                <a:latin typeface="Arial" pitchFamily="34" charset="0"/>
                <a:cs typeface="Arial" pitchFamily="34" charset="0"/>
              </a:rPr>
              <a:t>Ведение родов, особенно преждевременных, по единому клиническому протоколу</a:t>
            </a:r>
          </a:p>
          <a:p>
            <a:pPr algn="just" eaLnBrk="1" hangingPunct="1">
              <a:lnSpc>
                <a:spcPct val="80000"/>
              </a:lnSpc>
            </a:pPr>
            <a:endParaRPr lang="ru-RU" sz="2400" dirty="0" smtClean="0">
              <a:latin typeface="Arial" pitchFamily="34" charset="0"/>
              <a:cs typeface="Arial" pitchFamily="34" charset="0"/>
            </a:endParaRPr>
          </a:p>
          <a:p>
            <a:pPr algn="just" eaLnBrk="1" hangingPunct="1">
              <a:lnSpc>
                <a:spcPct val="80000"/>
              </a:lnSpc>
            </a:pPr>
            <a:r>
              <a:rPr lang="ru-RU" sz="2400" dirty="0" smtClean="0">
                <a:latin typeface="Arial" pitchFamily="34" charset="0"/>
                <a:cs typeface="Arial" pitchFamily="34" charset="0"/>
              </a:rPr>
              <a:t>Совершенствование методов реанимации и интенсивной терапии новорожденных</a:t>
            </a:r>
          </a:p>
        </p:txBody>
      </p:sp>
      <p:pic>
        <p:nvPicPr>
          <p:cNvPr id="22532" name="Picture 2"/>
          <p:cNvPicPr>
            <a:picLocks noChangeAspect="1" noChangeArrowheads="1"/>
          </p:cNvPicPr>
          <p:nvPr/>
        </p:nvPicPr>
        <p:blipFill>
          <a:blip r:embed="rId2"/>
          <a:srcRect/>
          <a:stretch>
            <a:fillRect/>
          </a:stretch>
        </p:blipFill>
        <p:spPr bwMode="auto">
          <a:xfrm>
            <a:off x="0" y="0"/>
            <a:ext cx="9144000" cy="214313"/>
          </a:xfrm>
          <a:prstGeom prst="rect">
            <a:avLst/>
          </a:prstGeom>
          <a:noFill/>
          <a:ln w="9525">
            <a:noFill/>
            <a:miter lim="800000"/>
            <a:headEnd/>
            <a:tailEnd/>
          </a:ln>
          <a:effectLst>
            <a:prstShdw prst="shdw13" dist="53882" dir="13500000">
              <a:schemeClr val="bg2">
                <a:alpha val="50000"/>
              </a:schemeClr>
            </a:prst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868346"/>
          </a:xfrm>
        </p:spPr>
        <p:txBody>
          <a:bodyPr>
            <a:normAutofit/>
          </a:bodyPr>
          <a:lstStyle/>
          <a:p>
            <a:pPr algn="ctr"/>
            <a:r>
              <a:rPr lang="ru-RU" sz="2800" b="1" dirty="0" smtClean="0"/>
              <a:t>План лекции </a:t>
            </a:r>
            <a:endParaRPr lang="ru-RU" sz="2800" b="1" dirty="0"/>
          </a:p>
        </p:txBody>
      </p:sp>
      <p:sp>
        <p:nvSpPr>
          <p:cNvPr id="3" name="Содержимое 2"/>
          <p:cNvSpPr>
            <a:spLocks noGrp="1"/>
          </p:cNvSpPr>
          <p:nvPr>
            <p:ph idx="1"/>
          </p:nvPr>
        </p:nvSpPr>
        <p:spPr>
          <a:xfrm>
            <a:off x="1071538" y="1643050"/>
            <a:ext cx="7862150" cy="4929222"/>
          </a:xfrm>
        </p:spPr>
        <p:txBody>
          <a:bodyPr>
            <a:normAutofit/>
          </a:bodyPr>
          <a:lstStyle/>
          <a:p>
            <a:pPr>
              <a:lnSpc>
                <a:spcPct val="90000"/>
              </a:lnSpc>
            </a:pPr>
            <a:r>
              <a:rPr lang="ru-RU" sz="2400" dirty="0" smtClean="0">
                <a:latin typeface="Times New Roman" pitchFamily="18" charset="0"/>
                <a:cs typeface="Times New Roman" pitchFamily="18" charset="0"/>
              </a:rPr>
              <a:t>Краткий исторический </a:t>
            </a:r>
            <a:r>
              <a:rPr lang="ru-RU" sz="2400" dirty="0" smtClean="0">
                <a:latin typeface="Times New Roman" pitchFamily="18" charset="0"/>
                <a:cs typeface="Times New Roman" pitchFamily="18" charset="0"/>
              </a:rPr>
              <a:t>очерк</a:t>
            </a:r>
          </a:p>
          <a:p>
            <a:pPr>
              <a:lnSpc>
                <a:spcPct val="90000"/>
              </a:lnSpc>
            </a:pPr>
            <a:endParaRPr lang="ru-RU" sz="2400" dirty="0" smtClean="0">
              <a:solidFill>
                <a:srgbClr val="FF0000"/>
              </a:solidFill>
              <a:latin typeface="Times New Roman" pitchFamily="18" charset="0"/>
              <a:cs typeface="Times New Roman" pitchFamily="18" charset="0"/>
            </a:endParaRPr>
          </a:p>
          <a:p>
            <a:pPr>
              <a:lnSpc>
                <a:spcPct val="90000"/>
              </a:lnSpc>
            </a:pPr>
            <a:r>
              <a:rPr lang="ru-RU" sz="2400" dirty="0" smtClean="0">
                <a:latin typeface="Times New Roman" pitchFamily="18" charset="0"/>
                <a:cs typeface="Times New Roman" pitchFamily="18" charset="0"/>
              </a:rPr>
              <a:t>Терминология</a:t>
            </a:r>
          </a:p>
          <a:p>
            <a:pPr>
              <a:lnSpc>
                <a:spcPct val="90000"/>
              </a:lnSpc>
            </a:pPr>
            <a:endParaRPr lang="ru-RU" sz="2400" dirty="0" smtClean="0">
              <a:latin typeface="Times New Roman" pitchFamily="18" charset="0"/>
              <a:cs typeface="Times New Roman" pitchFamily="18" charset="0"/>
            </a:endParaRPr>
          </a:p>
          <a:p>
            <a:pPr>
              <a:lnSpc>
                <a:spcPct val="90000"/>
              </a:lnSpc>
            </a:pPr>
            <a:r>
              <a:rPr lang="ru-RU" sz="2400" dirty="0" smtClean="0">
                <a:solidFill>
                  <a:srgbClr val="C00000"/>
                </a:solidFill>
                <a:latin typeface="Times New Roman" pitchFamily="18" charset="0"/>
                <a:cs typeface="Times New Roman" pitchFamily="18" charset="0"/>
              </a:rPr>
              <a:t>Принципы </a:t>
            </a:r>
            <a:r>
              <a:rPr lang="ru-RU" sz="2400" dirty="0" err="1" smtClean="0">
                <a:solidFill>
                  <a:srgbClr val="C00000"/>
                </a:solidFill>
                <a:latin typeface="Times New Roman" pitchFamily="18" charset="0"/>
                <a:cs typeface="Times New Roman" pitchFamily="18" charset="0"/>
              </a:rPr>
              <a:t>неонатологической</a:t>
            </a:r>
            <a:r>
              <a:rPr lang="ru-RU" sz="2400" dirty="0" smtClean="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помощи</a:t>
            </a:r>
          </a:p>
          <a:p>
            <a:pPr>
              <a:lnSpc>
                <a:spcPct val="90000"/>
              </a:lnSpc>
            </a:pPr>
            <a:endParaRPr lang="ru-RU" sz="2400" dirty="0" smtClean="0">
              <a:latin typeface="Times New Roman" pitchFamily="18" charset="0"/>
              <a:cs typeface="Times New Roman" pitchFamily="18" charset="0"/>
            </a:endParaRPr>
          </a:p>
          <a:p>
            <a:pPr>
              <a:lnSpc>
                <a:spcPct val="90000"/>
              </a:lnSpc>
            </a:pPr>
            <a:r>
              <a:rPr lang="ru-RU" sz="2400" dirty="0" smtClean="0">
                <a:latin typeface="Times New Roman" pitchFamily="18" charset="0"/>
                <a:cs typeface="Times New Roman" pitchFamily="18" charset="0"/>
              </a:rPr>
              <a:t>Пограничные состояния у </a:t>
            </a:r>
            <a:r>
              <a:rPr lang="ru-RU" sz="2400" dirty="0" smtClean="0">
                <a:latin typeface="Times New Roman" pitchFamily="18" charset="0"/>
                <a:cs typeface="Times New Roman" pitchFamily="18" charset="0"/>
              </a:rPr>
              <a:t>новорожденных</a:t>
            </a:r>
          </a:p>
          <a:p>
            <a:pPr>
              <a:lnSpc>
                <a:spcPct val="90000"/>
              </a:lnSpc>
            </a:pPr>
            <a:endParaRPr lang="ru-RU" sz="2400" dirty="0" smtClean="0">
              <a:latin typeface="Times New Roman" pitchFamily="18" charset="0"/>
              <a:cs typeface="Times New Roman" pitchFamily="18" charset="0"/>
            </a:endParaRPr>
          </a:p>
          <a:p>
            <a:pPr>
              <a:lnSpc>
                <a:spcPct val="90000"/>
              </a:lnSpc>
            </a:pPr>
            <a:r>
              <a:rPr lang="ru-RU" sz="2400" dirty="0" smtClean="0">
                <a:latin typeface="Times New Roman" pitchFamily="18" charset="0"/>
                <a:cs typeface="Times New Roman" pitchFamily="18" charset="0"/>
              </a:rPr>
              <a:t>Вскармливание </a:t>
            </a:r>
            <a:r>
              <a:rPr lang="ru-RU" sz="2400" dirty="0" smtClean="0">
                <a:latin typeface="Times New Roman" pitchFamily="18" charset="0"/>
                <a:cs typeface="Times New Roman" pitchFamily="18" charset="0"/>
              </a:rPr>
              <a:t>новорожденных, базовая помощь новорожденному в роддоме</a:t>
            </a:r>
            <a:endParaRPr lang="ru-RU" sz="24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4"/>
            <a:ext cx="7498080" cy="1143000"/>
          </a:xfrm>
        </p:spPr>
        <p:txBody>
          <a:bodyPr>
            <a:normAutofit/>
          </a:bodyPr>
          <a:lstStyle/>
          <a:p>
            <a:pPr algn="ctr"/>
            <a:r>
              <a:rPr lang="ru-RU" sz="2800" b="1" u="sng" dirty="0" smtClean="0">
                <a:latin typeface="Arial" pitchFamily="34" charset="0"/>
                <a:cs typeface="Arial" pitchFamily="34" charset="0"/>
              </a:rPr>
              <a:t>Принципы перинатальной помощи</a:t>
            </a:r>
            <a:r>
              <a:rPr lang="en-US" sz="2800" b="1" u="sng" dirty="0" smtClean="0">
                <a:latin typeface="Arial" pitchFamily="34" charset="0"/>
                <a:cs typeface="Arial" pitchFamily="34" charset="0"/>
              </a:rPr>
              <a:t> (</a:t>
            </a:r>
            <a:r>
              <a:rPr lang="ru-RU" sz="2800" b="1" u="sng" dirty="0" smtClean="0">
                <a:latin typeface="Arial" pitchFamily="34" charset="0"/>
                <a:cs typeface="Arial" pitchFamily="34" charset="0"/>
              </a:rPr>
              <a:t>ВОЗ 2002г)</a:t>
            </a:r>
            <a:endParaRPr lang="ru-RU" sz="2800" b="1" dirty="0">
              <a:latin typeface="Arial" pitchFamily="34" charset="0"/>
              <a:cs typeface="Arial" pitchFamily="34" charset="0"/>
            </a:endParaRPr>
          </a:p>
        </p:txBody>
      </p:sp>
      <p:sp>
        <p:nvSpPr>
          <p:cNvPr id="3" name="Содержимое 2"/>
          <p:cNvSpPr>
            <a:spLocks noGrp="1"/>
          </p:cNvSpPr>
          <p:nvPr>
            <p:ph idx="1"/>
          </p:nvPr>
        </p:nvSpPr>
        <p:spPr>
          <a:xfrm>
            <a:off x="1428728" y="1142984"/>
            <a:ext cx="7072362" cy="5715016"/>
          </a:xfrm>
        </p:spPr>
        <p:txBody>
          <a:bodyPr>
            <a:normAutofit fontScale="77500" lnSpcReduction="20000"/>
          </a:bodyPr>
          <a:lstStyle/>
          <a:p>
            <a:r>
              <a:rPr lang="ru-RU" sz="2600" dirty="0" smtClean="0"/>
              <a:t>О</a:t>
            </a:r>
            <a:r>
              <a:rPr lang="ru-RU" sz="2600" dirty="0" smtClean="0"/>
              <a:t>снованной </a:t>
            </a:r>
            <a:r>
              <a:rPr lang="ru-RU" sz="2600" dirty="0" smtClean="0"/>
              <a:t>на доказательной </a:t>
            </a:r>
            <a:r>
              <a:rPr lang="ru-RU" sz="2600" dirty="0" smtClean="0"/>
              <a:t>медицине</a:t>
            </a:r>
          </a:p>
          <a:p>
            <a:endParaRPr lang="ru-RU" sz="2600" dirty="0" smtClean="0"/>
          </a:p>
          <a:p>
            <a:r>
              <a:rPr lang="ru-RU" sz="2600" dirty="0" err="1" smtClean="0"/>
              <a:t>Х</a:t>
            </a:r>
            <a:r>
              <a:rPr lang="ru-RU" sz="2600" dirty="0" err="1" smtClean="0"/>
              <a:t>олистической</a:t>
            </a:r>
            <a:r>
              <a:rPr lang="ru-RU" sz="2600" dirty="0" smtClean="0"/>
              <a:t> </a:t>
            </a:r>
            <a:r>
              <a:rPr lang="ru-RU" sz="2600" dirty="0" smtClean="0"/>
              <a:t>(целостный подход</a:t>
            </a:r>
            <a:r>
              <a:rPr lang="ru-RU" sz="2600" dirty="0" smtClean="0"/>
              <a:t>)</a:t>
            </a:r>
          </a:p>
          <a:p>
            <a:endParaRPr lang="ru-RU" sz="2600" dirty="0" smtClean="0"/>
          </a:p>
          <a:p>
            <a:r>
              <a:rPr lang="ru-RU" sz="2600" dirty="0" err="1" smtClean="0"/>
              <a:t>Демедикаментализированной</a:t>
            </a:r>
            <a:endParaRPr lang="ru-RU" sz="2600" dirty="0" smtClean="0"/>
          </a:p>
          <a:p>
            <a:endParaRPr lang="ru-RU" sz="2600" dirty="0" smtClean="0"/>
          </a:p>
          <a:p>
            <a:r>
              <a:rPr lang="ru-RU" sz="2600" dirty="0" smtClean="0"/>
              <a:t>О</a:t>
            </a:r>
            <a:r>
              <a:rPr lang="ru-RU" sz="2600" dirty="0" smtClean="0"/>
              <a:t>снованной </a:t>
            </a:r>
            <a:r>
              <a:rPr lang="ru-RU" sz="2600" dirty="0" smtClean="0"/>
              <a:t>на надлежащих </a:t>
            </a:r>
            <a:r>
              <a:rPr lang="ru-RU" sz="2600" dirty="0" smtClean="0"/>
              <a:t>технологиях</a:t>
            </a:r>
          </a:p>
          <a:p>
            <a:endParaRPr lang="ru-RU" sz="2600" dirty="0" smtClean="0"/>
          </a:p>
          <a:p>
            <a:r>
              <a:rPr lang="ru-RU" sz="2600" dirty="0" err="1" smtClean="0"/>
              <a:t>Многодисциплинарной</a:t>
            </a:r>
            <a:endParaRPr lang="ru-RU" sz="2600" dirty="0" smtClean="0"/>
          </a:p>
          <a:p>
            <a:endParaRPr lang="ru-RU" sz="2600" dirty="0" smtClean="0"/>
          </a:p>
          <a:p>
            <a:r>
              <a:rPr lang="ru-RU" sz="2600" dirty="0" err="1" smtClean="0"/>
              <a:t>Регионализированной</a:t>
            </a:r>
            <a:endParaRPr lang="ru-RU" sz="2600" dirty="0" smtClean="0"/>
          </a:p>
          <a:p>
            <a:endParaRPr lang="ru-RU" sz="2600" dirty="0" smtClean="0"/>
          </a:p>
          <a:p>
            <a:r>
              <a:rPr lang="ru-RU" sz="2600" dirty="0" smtClean="0"/>
              <a:t>Н</a:t>
            </a:r>
            <a:r>
              <a:rPr lang="ru-RU" sz="2600" dirty="0" smtClean="0"/>
              <a:t>аправленной </a:t>
            </a:r>
            <a:r>
              <a:rPr lang="ru-RU" sz="2600" dirty="0" smtClean="0"/>
              <a:t>на привлечение женщин к принятию </a:t>
            </a:r>
            <a:r>
              <a:rPr lang="ru-RU" sz="2600" dirty="0" smtClean="0"/>
              <a:t>решений</a:t>
            </a:r>
          </a:p>
          <a:p>
            <a:endParaRPr lang="ru-RU" sz="2600" dirty="0" smtClean="0"/>
          </a:p>
          <a:p>
            <a:r>
              <a:rPr lang="ru-RU" sz="2600" dirty="0" smtClean="0"/>
              <a:t>О</a:t>
            </a:r>
            <a:r>
              <a:rPr lang="ru-RU" sz="2600" dirty="0" smtClean="0"/>
              <a:t>риентированной </a:t>
            </a:r>
            <a:r>
              <a:rPr lang="ru-RU" sz="2600" dirty="0" smtClean="0"/>
              <a:t>на </a:t>
            </a:r>
            <a:r>
              <a:rPr lang="ru-RU" sz="2600" dirty="0" smtClean="0"/>
              <a:t>семью</a:t>
            </a:r>
          </a:p>
          <a:p>
            <a:endParaRPr lang="ru-RU" sz="2600" dirty="0" smtClean="0"/>
          </a:p>
          <a:p>
            <a:r>
              <a:rPr lang="ru-RU" sz="2600" dirty="0" smtClean="0"/>
              <a:t>Ч</a:t>
            </a:r>
            <a:r>
              <a:rPr lang="ru-RU" sz="2600" dirty="0" smtClean="0"/>
              <a:t>уткой </a:t>
            </a:r>
            <a:r>
              <a:rPr lang="ru-RU" sz="2600" dirty="0" smtClean="0"/>
              <a:t>к культурным и национальным традициям</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rmAutofit fontScale="90000"/>
          </a:bodyPr>
          <a:lstStyle/>
          <a:p>
            <a:pPr algn="ctr"/>
            <a:r>
              <a:rPr lang="ru-RU" sz="3100" u="sng" dirty="0" smtClean="0">
                <a:latin typeface="Arial" pitchFamily="34" charset="0"/>
                <a:cs typeface="Arial" pitchFamily="34" charset="0"/>
              </a:rPr>
              <a:t/>
            </a:r>
            <a:br>
              <a:rPr lang="ru-RU" sz="3100" u="sng" dirty="0" smtClean="0">
                <a:latin typeface="Arial" pitchFamily="34" charset="0"/>
                <a:cs typeface="Arial" pitchFamily="34" charset="0"/>
              </a:rPr>
            </a:br>
            <a:r>
              <a:rPr lang="ru-RU" sz="3100" u="sng" dirty="0" smtClean="0">
                <a:latin typeface="Arial" pitchFamily="34" charset="0"/>
                <a:cs typeface="Arial" pitchFamily="34" charset="0"/>
              </a:rPr>
              <a:t/>
            </a:r>
            <a:br>
              <a:rPr lang="ru-RU" sz="3100" u="sng" dirty="0" smtClean="0">
                <a:latin typeface="Arial" pitchFamily="34" charset="0"/>
                <a:cs typeface="Arial" pitchFamily="34" charset="0"/>
              </a:rPr>
            </a:br>
            <a:r>
              <a:rPr lang="ru-RU" sz="3100" dirty="0" smtClean="0">
                <a:latin typeface="Arial" pitchFamily="34" charset="0"/>
                <a:cs typeface="Arial" pitchFamily="34" charset="0"/>
              </a:rPr>
              <a:t>Надлежащие технологии в уходе за новорожденными</a:t>
            </a:r>
            <a:r>
              <a:rPr lang="en-US" sz="3100" b="1" dirty="0" smtClean="0">
                <a:latin typeface="Arial" pitchFamily="34" charset="0"/>
                <a:cs typeface="Arial" pitchFamily="34" charset="0"/>
              </a:rPr>
              <a:t> (</a:t>
            </a:r>
            <a:r>
              <a:rPr lang="ru-RU" sz="3100" b="1" dirty="0" smtClean="0">
                <a:latin typeface="Arial" pitchFamily="34" charset="0"/>
                <a:cs typeface="Arial" pitchFamily="34" charset="0"/>
              </a:rPr>
              <a:t>ВОЗ 2002г) </a:t>
            </a:r>
            <a:r>
              <a:rPr lang="ru-RU" dirty="0" smtClean="0"/>
              <a:t/>
            </a:r>
            <a:br>
              <a:rPr lang="ru-RU" dirty="0" smtClean="0"/>
            </a:br>
            <a:endParaRPr lang="ru-RU" dirty="0"/>
          </a:p>
        </p:txBody>
      </p:sp>
      <p:sp>
        <p:nvSpPr>
          <p:cNvPr id="3" name="Содержимое 2"/>
          <p:cNvSpPr>
            <a:spLocks noGrp="1"/>
          </p:cNvSpPr>
          <p:nvPr>
            <p:ph idx="1"/>
          </p:nvPr>
        </p:nvSpPr>
        <p:spPr>
          <a:xfrm>
            <a:off x="1071538" y="1142984"/>
            <a:ext cx="8072462" cy="5715016"/>
          </a:xfrm>
        </p:spPr>
        <p:txBody>
          <a:bodyPr>
            <a:normAutofit fontScale="62500" lnSpcReduction="20000"/>
          </a:bodyPr>
          <a:lstStyle/>
          <a:p>
            <a:pPr>
              <a:lnSpc>
                <a:spcPct val="120000"/>
              </a:lnSpc>
              <a:spcBef>
                <a:spcPts val="0"/>
              </a:spcBef>
            </a:pPr>
            <a:r>
              <a:rPr lang="ru-RU" sz="2800" dirty="0" smtClean="0">
                <a:latin typeface="Arial" pitchFamily="34" charset="0"/>
                <a:cs typeface="Arial" pitchFamily="34" charset="0"/>
              </a:rPr>
              <a:t>У</a:t>
            </a:r>
            <a:r>
              <a:rPr lang="ru-RU" sz="2800" dirty="0" smtClean="0">
                <a:latin typeface="Arial" pitchFamily="34" charset="0"/>
                <a:cs typeface="Arial" pitchFamily="34" charset="0"/>
              </a:rPr>
              <a:t>ход </a:t>
            </a:r>
            <a:r>
              <a:rPr lang="ru-RU" sz="2800" dirty="0" smtClean="0">
                <a:latin typeface="Arial" pitchFamily="34" charset="0"/>
                <a:cs typeface="Arial" pitchFamily="34" charset="0"/>
              </a:rPr>
              <a:t>без ненужных вмешательств</a:t>
            </a:r>
          </a:p>
          <a:p>
            <a:pPr>
              <a:lnSpc>
                <a:spcPct val="120000"/>
              </a:lnSpc>
              <a:spcBef>
                <a:spcPts val="0"/>
              </a:spcBef>
            </a:pPr>
            <a:endParaRPr lang="ru-RU" sz="2800" dirty="0" smtClean="0">
              <a:latin typeface="Arial" pitchFamily="34" charset="0"/>
              <a:cs typeface="Arial" pitchFamily="34" charset="0"/>
            </a:endParaRPr>
          </a:p>
          <a:p>
            <a:pPr>
              <a:lnSpc>
                <a:spcPct val="120000"/>
              </a:lnSpc>
              <a:spcBef>
                <a:spcPts val="0"/>
              </a:spcBef>
            </a:pPr>
            <a:r>
              <a:rPr lang="ru-RU" sz="2800" dirty="0" smtClean="0">
                <a:latin typeface="Arial" pitchFamily="34" charset="0"/>
                <a:cs typeface="Arial" pitchFamily="34" charset="0"/>
              </a:rPr>
              <a:t>К</a:t>
            </a:r>
            <a:r>
              <a:rPr lang="ru-RU" sz="2800" dirty="0" smtClean="0">
                <a:latin typeface="Arial" pitchFamily="34" charset="0"/>
                <a:cs typeface="Arial" pitchFamily="34" charset="0"/>
              </a:rPr>
              <a:t>онтакт </a:t>
            </a:r>
            <a:r>
              <a:rPr lang="ru-RU" sz="2800" dirty="0" smtClean="0">
                <a:latin typeface="Arial" pitchFamily="34" charset="0"/>
                <a:cs typeface="Arial" pitchFamily="34" charset="0"/>
              </a:rPr>
              <a:t>«</a:t>
            </a:r>
            <a:r>
              <a:rPr lang="ru-RU" sz="2800" dirty="0" err="1" smtClean="0">
                <a:latin typeface="Arial" pitchFamily="34" charset="0"/>
                <a:cs typeface="Arial" pitchFamily="34" charset="0"/>
              </a:rPr>
              <a:t>кожа-к-коже</a:t>
            </a:r>
            <a:r>
              <a:rPr lang="ru-RU" sz="2800" dirty="0" smtClean="0">
                <a:latin typeface="Arial" pitchFamily="34" charset="0"/>
                <a:cs typeface="Arial" pitchFamily="34" charset="0"/>
              </a:rPr>
              <a:t>»</a:t>
            </a:r>
          </a:p>
          <a:p>
            <a:pPr>
              <a:lnSpc>
                <a:spcPct val="120000"/>
              </a:lnSpc>
              <a:spcBef>
                <a:spcPts val="0"/>
              </a:spcBef>
            </a:pPr>
            <a:endParaRPr lang="ru-RU" sz="2800" dirty="0" smtClean="0">
              <a:latin typeface="Arial" pitchFamily="34" charset="0"/>
              <a:cs typeface="Arial" pitchFamily="34" charset="0"/>
            </a:endParaRPr>
          </a:p>
          <a:p>
            <a:pPr>
              <a:lnSpc>
                <a:spcPct val="120000"/>
              </a:lnSpc>
              <a:spcBef>
                <a:spcPts val="0"/>
              </a:spcBef>
            </a:pPr>
            <a:r>
              <a:rPr lang="ru-RU" sz="2800" dirty="0" smtClean="0">
                <a:latin typeface="Arial" pitchFamily="34" charset="0"/>
                <a:cs typeface="Arial" pitchFamily="34" charset="0"/>
              </a:rPr>
              <a:t>Грудное вскармливание по требованию и совместное пребывание ребенка и матери</a:t>
            </a:r>
          </a:p>
          <a:p>
            <a:pPr>
              <a:lnSpc>
                <a:spcPct val="120000"/>
              </a:lnSpc>
              <a:spcBef>
                <a:spcPts val="0"/>
              </a:spcBef>
            </a:pPr>
            <a:endParaRPr lang="ru-RU" sz="2800" dirty="0" smtClean="0">
              <a:latin typeface="Arial" pitchFamily="34" charset="0"/>
              <a:cs typeface="Arial" pitchFamily="34" charset="0"/>
            </a:endParaRPr>
          </a:p>
          <a:p>
            <a:pPr>
              <a:lnSpc>
                <a:spcPct val="120000"/>
              </a:lnSpc>
              <a:spcBef>
                <a:spcPts val="0"/>
              </a:spcBef>
            </a:pPr>
            <a:r>
              <a:rPr lang="ru-RU" sz="2800" dirty="0" smtClean="0">
                <a:latin typeface="Arial" pitchFamily="34" charset="0"/>
                <a:cs typeface="Arial" pitchFamily="34" charset="0"/>
              </a:rPr>
              <a:t>У</a:t>
            </a:r>
            <a:r>
              <a:rPr lang="ru-RU" sz="2800" dirty="0" smtClean="0">
                <a:latin typeface="Arial" pitchFamily="34" charset="0"/>
                <a:cs typeface="Arial" pitchFamily="34" charset="0"/>
              </a:rPr>
              <a:t>частие </a:t>
            </a:r>
            <a:r>
              <a:rPr lang="ru-RU" sz="2800" dirty="0" smtClean="0">
                <a:latin typeface="Arial" pitchFamily="34" charset="0"/>
                <a:cs typeface="Arial" pitchFamily="34" charset="0"/>
              </a:rPr>
              <a:t>обоих родителей в уходе</a:t>
            </a:r>
          </a:p>
          <a:p>
            <a:pPr>
              <a:lnSpc>
                <a:spcPct val="120000"/>
              </a:lnSpc>
              <a:spcBef>
                <a:spcPts val="0"/>
              </a:spcBef>
            </a:pPr>
            <a:endParaRPr lang="ru-RU" sz="2800" dirty="0" smtClean="0">
              <a:latin typeface="Arial" pitchFamily="34" charset="0"/>
              <a:cs typeface="Arial" pitchFamily="34" charset="0"/>
            </a:endParaRPr>
          </a:p>
          <a:p>
            <a:pPr>
              <a:lnSpc>
                <a:spcPct val="120000"/>
              </a:lnSpc>
              <a:spcBef>
                <a:spcPts val="0"/>
              </a:spcBef>
            </a:pPr>
            <a:r>
              <a:rPr lang="ru-RU" sz="2800" dirty="0" smtClean="0">
                <a:latin typeface="Arial" pitchFamily="34" charset="0"/>
                <a:cs typeface="Arial" pitchFamily="34" charset="0"/>
              </a:rPr>
              <a:t>О</a:t>
            </a:r>
            <a:r>
              <a:rPr lang="ru-RU" sz="2800" dirty="0" smtClean="0">
                <a:latin typeface="Arial" pitchFamily="34" charset="0"/>
                <a:cs typeface="Arial" pitchFamily="34" charset="0"/>
              </a:rPr>
              <a:t>бщение </a:t>
            </a:r>
            <a:r>
              <a:rPr lang="ru-RU" sz="2800" dirty="0" smtClean="0">
                <a:latin typeface="Arial" pitchFamily="34" charset="0"/>
                <a:cs typeface="Arial" pitchFamily="34" charset="0"/>
              </a:rPr>
              <a:t>с родителями</a:t>
            </a:r>
          </a:p>
          <a:p>
            <a:pPr>
              <a:lnSpc>
                <a:spcPct val="120000"/>
              </a:lnSpc>
              <a:spcBef>
                <a:spcPts val="0"/>
              </a:spcBef>
            </a:pPr>
            <a:endParaRPr lang="ru-RU" sz="2800" dirty="0" smtClean="0">
              <a:latin typeface="Arial" pitchFamily="34" charset="0"/>
              <a:cs typeface="Arial" pitchFamily="34" charset="0"/>
            </a:endParaRPr>
          </a:p>
          <a:p>
            <a:pPr>
              <a:lnSpc>
                <a:spcPct val="120000"/>
              </a:lnSpc>
              <a:spcBef>
                <a:spcPts val="0"/>
              </a:spcBef>
            </a:pPr>
            <a:r>
              <a:rPr lang="ru-RU" sz="2800" dirty="0" smtClean="0">
                <a:latin typeface="Arial" pitchFamily="34" charset="0"/>
                <a:cs typeface="Arial" pitchFamily="34" charset="0"/>
              </a:rPr>
              <a:t>П</a:t>
            </a:r>
            <a:r>
              <a:rPr lang="ru-RU" sz="2800" dirty="0" smtClean="0">
                <a:latin typeface="Arial" pitchFamily="34" charset="0"/>
                <a:cs typeface="Arial" pitchFamily="34" charset="0"/>
              </a:rPr>
              <a:t>рофилактика </a:t>
            </a:r>
            <a:r>
              <a:rPr lang="ru-RU" sz="2800" dirty="0" smtClean="0">
                <a:latin typeface="Arial" pitchFamily="34" charset="0"/>
                <a:cs typeface="Arial" pitchFamily="34" charset="0"/>
              </a:rPr>
              <a:t>дискомфорта и боли у новорожденного</a:t>
            </a:r>
          </a:p>
          <a:p>
            <a:pPr>
              <a:lnSpc>
                <a:spcPct val="120000"/>
              </a:lnSpc>
              <a:spcBef>
                <a:spcPts val="0"/>
              </a:spcBef>
            </a:pPr>
            <a:endParaRPr lang="ru-RU" sz="2800" dirty="0" smtClean="0">
              <a:latin typeface="Arial" pitchFamily="34" charset="0"/>
              <a:cs typeface="Arial" pitchFamily="34" charset="0"/>
            </a:endParaRPr>
          </a:p>
          <a:p>
            <a:pPr>
              <a:lnSpc>
                <a:spcPct val="120000"/>
              </a:lnSpc>
              <a:spcBef>
                <a:spcPts val="0"/>
              </a:spcBef>
            </a:pPr>
            <a:r>
              <a:rPr lang="ru-RU" sz="2800" dirty="0" smtClean="0">
                <a:latin typeface="Arial" pitchFamily="34" charset="0"/>
                <a:cs typeface="Arial" pitchFamily="34" charset="0"/>
              </a:rPr>
              <a:t>У</a:t>
            </a:r>
            <a:r>
              <a:rPr lang="ru-RU" sz="2800" dirty="0" smtClean="0">
                <a:latin typeface="Arial" pitchFamily="34" charset="0"/>
                <a:cs typeface="Arial" pitchFamily="34" charset="0"/>
              </a:rPr>
              <a:t>ход </a:t>
            </a:r>
            <a:r>
              <a:rPr lang="ru-RU" sz="2800" dirty="0" smtClean="0">
                <a:latin typeface="Arial" pitchFamily="34" charset="0"/>
                <a:cs typeface="Arial" pitchFamily="34" charset="0"/>
              </a:rPr>
              <a:t>за недоношенными и больными детьми без стеснения их движений и «гнездышко» в кувезе</a:t>
            </a:r>
          </a:p>
          <a:p>
            <a:pPr>
              <a:lnSpc>
                <a:spcPct val="120000"/>
              </a:lnSpc>
              <a:spcBef>
                <a:spcPts val="0"/>
              </a:spcBef>
            </a:pPr>
            <a:endParaRPr lang="ru-RU" sz="2800" dirty="0" smtClean="0">
              <a:latin typeface="Arial" pitchFamily="34" charset="0"/>
              <a:cs typeface="Arial" pitchFamily="34" charset="0"/>
            </a:endParaRPr>
          </a:p>
          <a:p>
            <a:pPr>
              <a:lnSpc>
                <a:spcPct val="120000"/>
              </a:lnSpc>
              <a:spcBef>
                <a:spcPts val="0"/>
              </a:spcBef>
            </a:pPr>
            <a:r>
              <a:rPr lang="ru-RU" sz="2800" dirty="0" smtClean="0">
                <a:latin typeface="Arial" pitchFamily="34" charset="0"/>
                <a:cs typeface="Arial" pitchFamily="34" charset="0"/>
              </a:rPr>
              <a:t>М</a:t>
            </a:r>
            <a:r>
              <a:rPr lang="ru-RU" sz="2800" dirty="0" smtClean="0">
                <a:latin typeface="Arial" pitchFamily="34" charset="0"/>
                <a:cs typeface="Arial" pitchFamily="34" charset="0"/>
              </a:rPr>
              <a:t>инимальное </a:t>
            </a:r>
            <a:r>
              <a:rPr lang="ru-RU" sz="2800" dirty="0" smtClean="0">
                <a:latin typeface="Arial" pitchFamily="34" charset="0"/>
                <a:cs typeface="Arial" pitchFamily="34" charset="0"/>
              </a:rPr>
              <a:t>пребывание в родильном </a:t>
            </a:r>
            <a:r>
              <a:rPr lang="ru-RU" sz="2800" dirty="0" smtClean="0">
                <a:latin typeface="Arial" pitchFamily="34" charset="0"/>
                <a:cs typeface="Arial" pitchFamily="34" charset="0"/>
              </a:rPr>
              <a:t>доме</a:t>
            </a:r>
          </a:p>
          <a:p>
            <a:pPr>
              <a:lnSpc>
                <a:spcPct val="120000"/>
              </a:lnSpc>
              <a:spcBef>
                <a:spcPts val="0"/>
              </a:spcBef>
            </a:pPr>
            <a:endParaRPr lang="ru-RU" sz="2800" dirty="0" smtClean="0">
              <a:latin typeface="Arial" pitchFamily="34" charset="0"/>
              <a:cs typeface="Arial" pitchFamily="34" charset="0"/>
            </a:endParaRPr>
          </a:p>
          <a:p>
            <a:pPr>
              <a:lnSpc>
                <a:spcPct val="120000"/>
              </a:lnSpc>
              <a:spcBef>
                <a:spcPts val="0"/>
              </a:spcBef>
            </a:pPr>
            <a:r>
              <a:rPr lang="ru-RU" sz="2800" dirty="0" smtClean="0">
                <a:latin typeface="Arial" pitchFamily="34" charset="0"/>
                <a:cs typeface="Arial" pitchFamily="34" charset="0"/>
              </a:rPr>
              <a:t>К</a:t>
            </a:r>
            <a:r>
              <a:rPr lang="ru-RU" sz="2800" dirty="0" smtClean="0">
                <a:latin typeface="Arial" pitchFamily="34" charset="0"/>
                <a:cs typeface="Arial" pitchFamily="34" charset="0"/>
              </a:rPr>
              <a:t>онсультирование </a:t>
            </a:r>
            <a:r>
              <a:rPr lang="ru-RU" sz="2800" dirty="0" smtClean="0">
                <a:latin typeface="Arial" pitchFamily="34" charset="0"/>
                <a:cs typeface="Arial" pitchFamily="34" charset="0"/>
              </a:rPr>
              <a:t>при выписке</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p:cNvSpPr>
          <p:nvPr>
            <p:ph type="title"/>
          </p:nvPr>
        </p:nvSpPr>
        <p:spPr/>
        <p:txBody>
          <a:bodyPr>
            <a:normAutofit fontScale="90000"/>
          </a:bodyPr>
          <a:lstStyle/>
          <a:p>
            <a:pPr algn="ctr"/>
            <a:r>
              <a:rPr lang="ru-RU" sz="3100" dirty="0" smtClean="0">
                <a:effectLst/>
                <a:latin typeface="Arial" pitchFamily="34" charset="0"/>
                <a:cs typeface="Arial" pitchFamily="34" charset="0"/>
              </a:rPr>
              <a:t>Современная организация перинатальной </a:t>
            </a:r>
            <a:br>
              <a:rPr lang="ru-RU" sz="3100" dirty="0" smtClean="0">
                <a:effectLst/>
                <a:latin typeface="Arial" pitchFamily="34" charset="0"/>
                <a:cs typeface="Arial" pitchFamily="34" charset="0"/>
              </a:rPr>
            </a:br>
            <a:r>
              <a:rPr lang="ru-RU" sz="3100" dirty="0" smtClean="0">
                <a:effectLst/>
                <a:latin typeface="Arial" pitchFamily="34" charset="0"/>
                <a:cs typeface="Arial" pitchFamily="34" charset="0"/>
              </a:rPr>
              <a:t>(в том числе </a:t>
            </a:r>
            <a:r>
              <a:rPr lang="ru-RU" sz="3100" dirty="0" err="1" smtClean="0">
                <a:effectLst/>
                <a:latin typeface="Arial" pitchFamily="34" charset="0"/>
                <a:cs typeface="Arial" pitchFamily="34" charset="0"/>
              </a:rPr>
              <a:t>неонатальной</a:t>
            </a:r>
            <a:r>
              <a:rPr lang="ru-RU" sz="3100" dirty="0" smtClean="0">
                <a:effectLst/>
                <a:latin typeface="Arial" pitchFamily="34" charset="0"/>
                <a:cs typeface="Arial" pitchFamily="34" charset="0"/>
              </a:rPr>
              <a:t>) помощи предусматривает три уровня сложности:</a:t>
            </a:r>
            <a:r>
              <a:rPr lang="ru-RU" sz="2800" b="1" dirty="0" smtClean="0">
                <a:latin typeface="Arial" pitchFamily="34" charset="0"/>
                <a:cs typeface="Arial" pitchFamily="34" charset="0"/>
              </a:rPr>
              <a:t/>
            </a:r>
            <a:br>
              <a:rPr lang="ru-RU" sz="2800" b="1" dirty="0" smtClean="0">
                <a:latin typeface="Arial" pitchFamily="34" charset="0"/>
                <a:cs typeface="Arial" pitchFamily="34" charset="0"/>
              </a:rPr>
            </a:br>
            <a:endParaRPr lang="ru-RU" sz="2800" b="1" dirty="0" smtClean="0">
              <a:latin typeface="Arial" pitchFamily="34" charset="0"/>
              <a:cs typeface="Arial" pitchFamily="34" charset="0"/>
            </a:endParaRPr>
          </a:p>
        </p:txBody>
      </p:sp>
      <p:sp>
        <p:nvSpPr>
          <p:cNvPr id="229379" name="Rectangle 3"/>
          <p:cNvSpPr>
            <a:spLocks noGrp="1"/>
          </p:cNvSpPr>
          <p:nvPr>
            <p:ph type="body" idx="1"/>
          </p:nvPr>
        </p:nvSpPr>
        <p:spPr>
          <a:xfrm>
            <a:off x="1071538" y="1733576"/>
            <a:ext cx="7862150" cy="5410200"/>
          </a:xfrm>
        </p:spPr>
        <p:txBody>
          <a:bodyPr>
            <a:normAutofit/>
          </a:bodyPr>
          <a:lstStyle/>
          <a:p>
            <a:pPr algn="just">
              <a:lnSpc>
                <a:spcPct val="80000"/>
              </a:lnSpc>
            </a:pPr>
            <a:r>
              <a:rPr lang="ru-RU" sz="2400" dirty="0" smtClean="0">
                <a:latin typeface="Arial" pitchFamily="34" charset="0"/>
                <a:cs typeface="Arial" pitchFamily="34" charset="0"/>
              </a:rPr>
              <a:t>Первый уровень — оказание простых форм помощи матерям и детям: первичная помощь новорожденному, выявление состояний риска, ранняя диагностика заболеваний и направление пациентов в другие ЛПУ.</a:t>
            </a:r>
          </a:p>
        </p:txBody>
      </p:sp>
      <p:pic>
        <p:nvPicPr>
          <p:cNvPr id="5" name="Рисунок 4" descr="црб 1.jpg"/>
          <p:cNvPicPr>
            <a:picLocks noChangeAspect="1"/>
          </p:cNvPicPr>
          <p:nvPr/>
        </p:nvPicPr>
        <p:blipFill>
          <a:blip r:embed="rId2"/>
          <a:stretch>
            <a:fillRect/>
          </a:stretch>
        </p:blipFill>
        <p:spPr>
          <a:xfrm>
            <a:off x="4643438" y="3357562"/>
            <a:ext cx="4214842" cy="2745839"/>
          </a:xfrm>
          <a:prstGeom prst="rect">
            <a:avLst/>
          </a:prstGeom>
        </p:spPr>
      </p:pic>
      <p:pic>
        <p:nvPicPr>
          <p:cNvPr id="4" name="Рисунок 3" descr="црб.jpg"/>
          <p:cNvPicPr>
            <a:picLocks noChangeAspect="1"/>
          </p:cNvPicPr>
          <p:nvPr/>
        </p:nvPicPr>
        <p:blipFill>
          <a:blip r:embed="rId3"/>
          <a:stretch>
            <a:fillRect/>
          </a:stretch>
        </p:blipFill>
        <p:spPr>
          <a:xfrm>
            <a:off x="177827" y="3641206"/>
            <a:ext cx="4679925" cy="307394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142876"/>
            <a:ext cx="8286776" cy="4214818"/>
          </a:xfrm>
        </p:spPr>
        <p:txBody>
          <a:bodyPr>
            <a:normAutofit/>
          </a:bodyPr>
          <a:lstStyle/>
          <a:p>
            <a:pPr algn="just">
              <a:lnSpc>
                <a:spcPct val="80000"/>
              </a:lnSpc>
            </a:pPr>
            <a:r>
              <a:rPr lang="ru-RU" sz="2400" dirty="0" smtClean="0">
                <a:latin typeface="Arial" pitchFamily="34" charset="0"/>
                <a:cs typeface="Arial" pitchFamily="34" charset="0"/>
              </a:rPr>
              <a:t>Второй уровень — обеспечение всей необходимой медицинской помощью при нормально протекающих и осложненных родах</a:t>
            </a:r>
          </a:p>
          <a:p>
            <a:pPr algn="just">
              <a:lnSpc>
                <a:spcPct val="80000"/>
              </a:lnSpc>
            </a:pPr>
            <a:endParaRPr lang="ru-RU" sz="2400" dirty="0" smtClean="0">
              <a:latin typeface="Arial" pitchFamily="34" charset="0"/>
              <a:cs typeface="Arial" pitchFamily="34" charset="0"/>
            </a:endParaRPr>
          </a:p>
          <a:p>
            <a:pPr algn="just">
              <a:lnSpc>
                <a:spcPct val="80000"/>
              </a:lnSpc>
            </a:pPr>
            <a:r>
              <a:rPr lang="ru-RU" sz="2400" dirty="0" smtClean="0">
                <a:latin typeface="Arial" pitchFamily="34" charset="0"/>
                <a:cs typeface="Arial" pitchFamily="34" charset="0"/>
              </a:rPr>
              <a:t>Учреждения этого уровня должны располагать высококвалифицированным персоналом и специальным </a:t>
            </a:r>
            <a:r>
              <a:rPr lang="ru-RU" sz="2400" dirty="0" smtClean="0">
                <a:latin typeface="Arial" pitchFamily="34" charset="0"/>
                <a:cs typeface="Arial" pitchFamily="34" charset="0"/>
              </a:rPr>
              <a:t>оборудованием</a:t>
            </a:r>
            <a:endParaRPr lang="ru-RU" sz="2400" dirty="0" smtClean="0">
              <a:latin typeface="Arial" pitchFamily="34" charset="0"/>
              <a:cs typeface="Arial" pitchFamily="34" charset="0"/>
            </a:endParaRPr>
          </a:p>
          <a:p>
            <a:pPr algn="just">
              <a:lnSpc>
                <a:spcPct val="80000"/>
              </a:lnSpc>
            </a:pPr>
            <a:endParaRPr lang="ru-RU" sz="2400" dirty="0" smtClean="0">
              <a:latin typeface="Arial" pitchFamily="34" charset="0"/>
              <a:cs typeface="Arial" pitchFamily="34" charset="0"/>
            </a:endParaRPr>
          </a:p>
          <a:p>
            <a:pPr marL="539496" indent="-457200" algn="just">
              <a:lnSpc>
                <a:spcPct val="80000"/>
              </a:lnSpc>
              <a:buFont typeface="Wingdings" pitchFamily="2" charset="2"/>
              <a:buChar char="Ø"/>
            </a:pPr>
            <a:r>
              <a:rPr lang="ru-RU" sz="2400" dirty="0" smtClean="0">
                <a:latin typeface="Arial" pitchFamily="34" charset="0"/>
                <a:cs typeface="Arial" pitchFamily="34" charset="0"/>
              </a:rPr>
              <a:t> </a:t>
            </a:r>
            <a:r>
              <a:rPr lang="ru-RU" sz="2400" dirty="0" smtClean="0">
                <a:latin typeface="Arial" pitchFamily="34" charset="0"/>
                <a:cs typeface="Arial" pitchFamily="34" charset="0"/>
              </a:rPr>
              <a:t>обеспечение короткого курса ИВЛ</a:t>
            </a:r>
          </a:p>
          <a:p>
            <a:pPr marL="539496" indent="-457200" algn="just">
              <a:lnSpc>
                <a:spcPct val="80000"/>
              </a:lnSpc>
              <a:buFont typeface="Wingdings" pitchFamily="2" charset="2"/>
              <a:buChar char="Ø"/>
            </a:pPr>
            <a:r>
              <a:rPr lang="ru-RU" sz="2400" dirty="0" smtClean="0">
                <a:latin typeface="Arial" pitchFamily="34" charset="0"/>
                <a:cs typeface="Arial" pitchFamily="34" charset="0"/>
              </a:rPr>
              <a:t>клиническая стабилизация </a:t>
            </a:r>
            <a:r>
              <a:rPr lang="ru-RU" sz="2400" dirty="0" smtClean="0">
                <a:latin typeface="Arial" pitchFamily="34" charset="0"/>
                <a:cs typeface="Arial" pitchFamily="34" charset="0"/>
              </a:rPr>
              <a:t>состояния тяжелобольных и глубоко недоношенных детей и направление их в стационары </a:t>
            </a:r>
            <a:r>
              <a:rPr lang="ru-RU" sz="2400" dirty="0" smtClean="0">
                <a:latin typeface="Arial" pitchFamily="34" charset="0"/>
                <a:cs typeface="Arial" pitchFamily="34" charset="0"/>
              </a:rPr>
              <a:t>третьего</a:t>
            </a:r>
            <a:endParaRPr lang="ru-RU" sz="2400" dirty="0" smtClean="0">
              <a:latin typeface="Arial" pitchFamily="34" charset="0"/>
              <a:cs typeface="Arial" pitchFamily="34" charset="0"/>
            </a:endParaRPr>
          </a:p>
          <a:p>
            <a:endParaRPr lang="ru-RU" dirty="0"/>
          </a:p>
        </p:txBody>
      </p:sp>
      <p:pic>
        <p:nvPicPr>
          <p:cNvPr id="5" name="Рисунок 4" descr="роддом 2.jpg"/>
          <p:cNvPicPr>
            <a:picLocks noChangeAspect="1"/>
          </p:cNvPicPr>
          <p:nvPr/>
        </p:nvPicPr>
        <p:blipFill>
          <a:blip r:embed="rId2"/>
          <a:stretch>
            <a:fillRect/>
          </a:stretch>
        </p:blipFill>
        <p:spPr>
          <a:xfrm>
            <a:off x="2071670" y="4429132"/>
            <a:ext cx="2774115" cy="2143140"/>
          </a:xfrm>
          <a:prstGeom prst="rect">
            <a:avLst/>
          </a:prstGeom>
        </p:spPr>
      </p:pic>
      <p:pic>
        <p:nvPicPr>
          <p:cNvPr id="7" name="Рисунок 6" descr="роддом 6.jpg"/>
          <p:cNvPicPr>
            <a:picLocks noChangeAspect="1"/>
          </p:cNvPicPr>
          <p:nvPr/>
        </p:nvPicPr>
        <p:blipFill>
          <a:blip r:embed="rId3"/>
          <a:stretch>
            <a:fillRect/>
          </a:stretch>
        </p:blipFill>
        <p:spPr>
          <a:xfrm>
            <a:off x="5857884" y="4588384"/>
            <a:ext cx="2976539" cy="226961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142852"/>
            <a:ext cx="8143900" cy="2071702"/>
          </a:xfrm>
        </p:spPr>
        <p:txBody>
          <a:bodyPr>
            <a:normAutofit/>
          </a:bodyPr>
          <a:lstStyle/>
          <a:p>
            <a:r>
              <a:rPr lang="ru-RU" sz="2400" dirty="0" smtClean="0">
                <a:latin typeface="Arial" pitchFamily="34" charset="0"/>
                <a:cs typeface="Arial" pitchFamily="34" charset="0"/>
              </a:rPr>
              <a:t>Третий уровень — оказание медицинской помощи любой степени сложности. Такие учреждения требуют целенаправленного обеспечения кадрами высокой квалификации, лабораториями и современной </a:t>
            </a:r>
            <a:r>
              <a:rPr lang="ru-RU" sz="2400" dirty="0" smtClean="0">
                <a:latin typeface="Arial" pitchFamily="34" charset="0"/>
                <a:cs typeface="Arial" pitchFamily="34" charset="0"/>
              </a:rPr>
              <a:t>аппаратурой</a:t>
            </a:r>
            <a:endParaRPr lang="ru-RU" sz="2400" dirty="0" smtClean="0">
              <a:latin typeface="Arial" pitchFamily="34" charset="0"/>
              <a:cs typeface="Arial" pitchFamily="34" charset="0"/>
            </a:endParaRPr>
          </a:p>
          <a:p>
            <a:endParaRPr lang="ru-RU" dirty="0"/>
          </a:p>
        </p:txBody>
      </p:sp>
      <p:pic>
        <p:nvPicPr>
          <p:cNvPr id="5" name="Рисунок 4" descr="перинат 3.jpg"/>
          <p:cNvPicPr>
            <a:picLocks noChangeAspect="1"/>
          </p:cNvPicPr>
          <p:nvPr/>
        </p:nvPicPr>
        <p:blipFill>
          <a:blip r:embed="rId2"/>
          <a:stretch>
            <a:fillRect/>
          </a:stretch>
        </p:blipFill>
        <p:spPr>
          <a:xfrm>
            <a:off x="391512" y="4114817"/>
            <a:ext cx="3370840" cy="2243141"/>
          </a:xfrm>
          <a:prstGeom prst="rect">
            <a:avLst/>
          </a:prstGeom>
        </p:spPr>
      </p:pic>
      <p:pic>
        <p:nvPicPr>
          <p:cNvPr id="4" name="Рисунок 3" descr="перинат.jpg"/>
          <p:cNvPicPr>
            <a:picLocks noChangeAspect="1"/>
          </p:cNvPicPr>
          <p:nvPr/>
        </p:nvPicPr>
        <p:blipFill>
          <a:blip r:embed="rId3"/>
          <a:stretch>
            <a:fillRect/>
          </a:stretch>
        </p:blipFill>
        <p:spPr>
          <a:xfrm>
            <a:off x="3286117" y="2351449"/>
            <a:ext cx="3857651" cy="2567091"/>
          </a:xfrm>
          <a:prstGeom prst="rect">
            <a:avLst/>
          </a:prstGeom>
        </p:spPr>
      </p:pic>
      <p:pic>
        <p:nvPicPr>
          <p:cNvPr id="7" name="Рисунок 6" descr="перинат 1.JPG"/>
          <p:cNvPicPr>
            <a:picLocks noChangeAspect="1"/>
          </p:cNvPicPr>
          <p:nvPr/>
        </p:nvPicPr>
        <p:blipFill>
          <a:blip r:embed="rId4"/>
          <a:stretch>
            <a:fillRect/>
          </a:stretch>
        </p:blipFill>
        <p:spPr>
          <a:xfrm>
            <a:off x="5500694" y="4125521"/>
            <a:ext cx="3643306" cy="257176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4638"/>
            <a:ext cx="8505092" cy="868346"/>
          </a:xfrm>
        </p:spPr>
        <p:txBody>
          <a:bodyPr>
            <a:noAutofit/>
          </a:bodyPr>
          <a:lstStyle/>
          <a:p>
            <a:pPr algn="ctr"/>
            <a:r>
              <a:rPr lang="ru-RU" sz="2800" dirty="0" smtClean="0">
                <a:solidFill>
                  <a:srgbClr val="C00000"/>
                </a:solidFill>
                <a:latin typeface="Arial" pitchFamily="34" charset="0"/>
                <a:cs typeface="Arial" pitchFamily="34" charset="0"/>
              </a:rPr>
              <a:t>Медико-генетическое консультирование</a:t>
            </a:r>
            <a:endParaRPr lang="ru-RU" sz="2800" dirty="0">
              <a:solidFill>
                <a:srgbClr val="C00000"/>
              </a:solidFill>
            </a:endParaRPr>
          </a:p>
        </p:txBody>
      </p:sp>
      <p:sp>
        <p:nvSpPr>
          <p:cNvPr id="3" name="Содержимое 2"/>
          <p:cNvSpPr>
            <a:spLocks noGrp="1"/>
          </p:cNvSpPr>
          <p:nvPr>
            <p:ph idx="1"/>
          </p:nvPr>
        </p:nvSpPr>
        <p:spPr>
          <a:xfrm>
            <a:off x="1071538" y="1447800"/>
            <a:ext cx="8072462" cy="5410200"/>
          </a:xfrm>
        </p:spPr>
        <p:txBody>
          <a:bodyPr>
            <a:normAutofit/>
          </a:bodyPr>
          <a:lstStyle/>
          <a:p>
            <a:r>
              <a:rPr lang="ru-RU" sz="2400" b="1" dirty="0" err="1" smtClean="0">
                <a:latin typeface="Arial" pitchFamily="34" charset="0"/>
                <a:cs typeface="Arial" pitchFamily="34" charset="0"/>
              </a:rPr>
              <a:t>Проспективное</a:t>
            </a:r>
            <a:r>
              <a:rPr lang="ru-RU" sz="2400" b="1" dirty="0" smtClean="0">
                <a:latin typeface="Arial" pitchFamily="34" charset="0"/>
                <a:cs typeface="Arial" pitchFamily="34" charset="0"/>
              </a:rPr>
              <a:t> консультирование</a:t>
            </a:r>
            <a:r>
              <a:rPr lang="ru-RU" sz="2400" dirty="0" smtClean="0">
                <a:latin typeface="Arial" pitchFamily="34" charset="0"/>
                <a:cs typeface="Arial" pitchFamily="34" charset="0"/>
              </a:rPr>
              <a:t> —наиболее эффективный вид профилактики наследственных болезней, позволяющий выявить риск рождения больного ребёнка до наступления беременности или на ранних сроках даже у тех супругов, у которых ранее не было больных детей, но есть определённый риск их рождения, основанный на данных генеалогического исследования, анамнеза или течения беременности. </a:t>
            </a:r>
          </a:p>
          <a:p>
            <a:endParaRPr lang="ru-RU" sz="2400" b="1" dirty="0" smtClean="0">
              <a:latin typeface="Arial" pitchFamily="34" charset="0"/>
              <a:cs typeface="Arial" pitchFamily="34" charset="0"/>
            </a:endParaRPr>
          </a:p>
          <a:p>
            <a:r>
              <a:rPr lang="ru-RU" sz="2400" b="1" dirty="0" smtClean="0">
                <a:latin typeface="Arial" pitchFamily="34" charset="0"/>
                <a:cs typeface="Arial" pitchFamily="34" charset="0"/>
              </a:rPr>
              <a:t>Ретроспективное консультирование </a:t>
            </a:r>
            <a:r>
              <a:rPr lang="ru-RU" sz="2400" dirty="0" smtClean="0">
                <a:latin typeface="Arial" pitchFamily="34" charset="0"/>
                <a:cs typeface="Arial" pitchFamily="34" charset="0"/>
              </a:rPr>
              <a:t>— решение относительно здоровья будущих детей после рождения в семье больного ребёнка</a:t>
            </a:r>
            <a:endParaRPr lang="ru-RU" sz="2400"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868346"/>
          </a:xfrm>
        </p:spPr>
        <p:txBody>
          <a:bodyPr>
            <a:normAutofit/>
          </a:bodyPr>
          <a:lstStyle/>
          <a:p>
            <a:pPr algn="ctr"/>
            <a:r>
              <a:rPr lang="ru-RU" sz="2800" b="1" dirty="0" smtClean="0"/>
              <a:t>План лекции </a:t>
            </a:r>
            <a:endParaRPr lang="ru-RU" sz="2800" b="1" dirty="0"/>
          </a:p>
        </p:txBody>
      </p:sp>
      <p:sp>
        <p:nvSpPr>
          <p:cNvPr id="3" name="Содержимое 2"/>
          <p:cNvSpPr>
            <a:spLocks noGrp="1"/>
          </p:cNvSpPr>
          <p:nvPr>
            <p:ph idx="1"/>
          </p:nvPr>
        </p:nvSpPr>
        <p:spPr>
          <a:xfrm>
            <a:off x="1071538" y="1643050"/>
            <a:ext cx="7862150" cy="4929222"/>
          </a:xfrm>
        </p:spPr>
        <p:txBody>
          <a:bodyPr>
            <a:normAutofit/>
          </a:bodyPr>
          <a:lstStyle/>
          <a:p>
            <a:pPr>
              <a:lnSpc>
                <a:spcPct val="90000"/>
              </a:lnSpc>
            </a:pPr>
            <a:r>
              <a:rPr lang="ru-RU" sz="2400" dirty="0" smtClean="0">
                <a:solidFill>
                  <a:srgbClr val="FF0000"/>
                </a:solidFill>
                <a:latin typeface="Times New Roman" pitchFamily="18" charset="0"/>
                <a:cs typeface="Times New Roman" pitchFamily="18" charset="0"/>
              </a:rPr>
              <a:t>Краткий исторический </a:t>
            </a:r>
            <a:r>
              <a:rPr lang="ru-RU" sz="2400" dirty="0" smtClean="0">
                <a:solidFill>
                  <a:srgbClr val="FF0000"/>
                </a:solidFill>
                <a:latin typeface="Times New Roman" pitchFamily="18" charset="0"/>
                <a:cs typeface="Times New Roman" pitchFamily="18" charset="0"/>
              </a:rPr>
              <a:t>очерк</a:t>
            </a:r>
          </a:p>
          <a:p>
            <a:pPr>
              <a:lnSpc>
                <a:spcPct val="90000"/>
              </a:lnSpc>
            </a:pPr>
            <a:endParaRPr lang="ru-RU" sz="2400" dirty="0" smtClean="0">
              <a:solidFill>
                <a:srgbClr val="FF0000"/>
              </a:solidFill>
              <a:latin typeface="Times New Roman" pitchFamily="18" charset="0"/>
              <a:cs typeface="Times New Roman" pitchFamily="18" charset="0"/>
            </a:endParaRPr>
          </a:p>
          <a:p>
            <a:pPr>
              <a:lnSpc>
                <a:spcPct val="90000"/>
              </a:lnSpc>
            </a:pPr>
            <a:r>
              <a:rPr lang="ru-RU" sz="2400" dirty="0" smtClean="0">
                <a:latin typeface="Times New Roman" pitchFamily="18" charset="0"/>
                <a:cs typeface="Times New Roman" pitchFamily="18" charset="0"/>
              </a:rPr>
              <a:t>Терминология</a:t>
            </a:r>
          </a:p>
          <a:p>
            <a:pPr>
              <a:lnSpc>
                <a:spcPct val="90000"/>
              </a:lnSpc>
            </a:pPr>
            <a:endParaRPr lang="ru-RU" sz="2400" dirty="0" smtClean="0">
              <a:latin typeface="Times New Roman" pitchFamily="18" charset="0"/>
              <a:cs typeface="Times New Roman" pitchFamily="18" charset="0"/>
            </a:endParaRPr>
          </a:p>
          <a:p>
            <a:pPr>
              <a:lnSpc>
                <a:spcPct val="90000"/>
              </a:lnSpc>
            </a:pPr>
            <a:r>
              <a:rPr lang="ru-RU" sz="2400" dirty="0" smtClean="0">
                <a:latin typeface="Times New Roman" pitchFamily="18" charset="0"/>
                <a:cs typeface="Times New Roman" pitchFamily="18" charset="0"/>
              </a:rPr>
              <a:t>Принципы </a:t>
            </a:r>
            <a:r>
              <a:rPr lang="ru-RU" sz="2400" dirty="0" err="1" smtClean="0">
                <a:latin typeface="Times New Roman" pitchFamily="18" charset="0"/>
                <a:cs typeface="Times New Roman" pitchFamily="18" charset="0"/>
              </a:rPr>
              <a:t>неонатологической</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помощи</a:t>
            </a:r>
          </a:p>
          <a:p>
            <a:pPr>
              <a:lnSpc>
                <a:spcPct val="90000"/>
              </a:lnSpc>
            </a:pPr>
            <a:endParaRPr lang="ru-RU" sz="2400" dirty="0" smtClean="0">
              <a:latin typeface="Times New Roman" pitchFamily="18" charset="0"/>
              <a:cs typeface="Times New Roman" pitchFamily="18" charset="0"/>
            </a:endParaRPr>
          </a:p>
          <a:p>
            <a:pPr>
              <a:lnSpc>
                <a:spcPct val="90000"/>
              </a:lnSpc>
            </a:pPr>
            <a:r>
              <a:rPr lang="ru-RU" sz="2400" dirty="0" smtClean="0">
                <a:latin typeface="Times New Roman" pitchFamily="18" charset="0"/>
                <a:cs typeface="Times New Roman" pitchFamily="18" charset="0"/>
              </a:rPr>
              <a:t>Пограничные состояния у </a:t>
            </a:r>
            <a:r>
              <a:rPr lang="ru-RU" sz="2400" dirty="0" smtClean="0">
                <a:latin typeface="Times New Roman" pitchFamily="18" charset="0"/>
                <a:cs typeface="Times New Roman" pitchFamily="18" charset="0"/>
              </a:rPr>
              <a:t>новорожденных</a:t>
            </a:r>
          </a:p>
          <a:p>
            <a:pPr>
              <a:lnSpc>
                <a:spcPct val="90000"/>
              </a:lnSpc>
            </a:pPr>
            <a:endParaRPr lang="ru-RU" sz="2400" dirty="0" smtClean="0">
              <a:latin typeface="Times New Roman" pitchFamily="18" charset="0"/>
              <a:cs typeface="Times New Roman" pitchFamily="18" charset="0"/>
            </a:endParaRPr>
          </a:p>
          <a:p>
            <a:pPr>
              <a:lnSpc>
                <a:spcPct val="90000"/>
              </a:lnSpc>
            </a:pPr>
            <a:r>
              <a:rPr lang="ru-RU" sz="2400" dirty="0" smtClean="0">
                <a:latin typeface="Times New Roman" pitchFamily="18" charset="0"/>
                <a:cs typeface="Times New Roman" pitchFamily="18" charset="0"/>
              </a:rPr>
              <a:t>Вскармливание </a:t>
            </a:r>
            <a:r>
              <a:rPr lang="ru-RU" sz="2400" dirty="0" smtClean="0">
                <a:latin typeface="Times New Roman" pitchFamily="18" charset="0"/>
                <a:cs typeface="Times New Roman" pitchFamily="18" charset="0"/>
              </a:rPr>
              <a:t>новорожденных, базовая помощь новорожденному в роддоме</a:t>
            </a:r>
            <a:endParaRPr lang="ru-RU" sz="24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4638"/>
            <a:ext cx="8005026" cy="796908"/>
          </a:xfrm>
        </p:spPr>
        <p:txBody>
          <a:bodyPr>
            <a:noAutofit/>
          </a:bodyPr>
          <a:lstStyle/>
          <a:p>
            <a:pPr algn="ctr"/>
            <a:r>
              <a:rPr lang="ru-RU" sz="2800" dirty="0" smtClean="0">
                <a:latin typeface="Arial" pitchFamily="34" charset="0"/>
                <a:cs typeface="Arial" pitchFamily="34" charset="0"/>
              </a:rPr>
              <a:t>ГЕНЕЗ ВРОЖДЁННЫХ И НАСЛЕДСТВЕННЫХ ЗАБОЛЕВАНИЙ</a:t>
            </a:r>
            <a:endParaRPr lang="ru-RU" sz="2800" dirty="0">
              <a:latin typeface="Arial" pitchFamily="34" charset="0"/>
              <a:cs typeface="Arial" pitchFamily="34" charset="0"/>
            </a:endParaRPr>
          </a:p>
        </p:txBody>
      </p:sp>
      <p:sp>
        <p:nvSpPr>
          <p:cNvPr id="3" name="Содержимое 2"/>
          <p:cNvSpPr>
            <a:spLocks noGrp="1"/>
          </p:cNvSpPr>
          <p:nvPr>
            <p:ph idx="1"/>
          </p:nvPr>
        </p:nvSpPr>
        <p:spPr>
          <a:xfrm>
            <a:off x="1214414" y="1447800"/>
            <a:ext cx="7719274" cy="4800600"/>
          </a:xfrm>
        </p:spPr>
        <p:txBody>
          <a:bodyPr/>
          <a:lstStyle/>
          <a:p>
            <a:r>
              <a:rPr lang="ru-RU" dirty="0" smtClean="0"/>
              <a:t>Хромосомные аномалии</a:t>
            </a:r>
            <a:endParaRPr lang="ru-RU" dirty="0"/>
          </a:p>
        </p:txBody>
      </p:sp>
      <p:pic>
        <p:nvPicPr>
          <p:cNvPr id="4" name="Рисунок 3" descr="патау.jpg"/>
          <p:cNvPicPr>
            <a:picLocks noChangeAspect="1"/>
          </p:cNvPicPr>
          <p:nvPr/>
        </p:nvPicPr>
        <p:blipFill>
          <a:blip r:embed="rId3"/>
          <a:stretch>
            <a:fillRect/>
          </a:stretch>
        </p:blipFill>
        <p:spPr>
          <a:xfrm>
            <a:off x="1" y="2071678"/>
            <a:ext cx="5072066" cy="3246141"/>
          </a:xfrm>
          <a:prstGeom prst="rect">
            <a:avLst/>
          </a:prstGeom>
        </p:spPr>
      </p:pic>
      <p:pic>
        <p:nvPicPr>
          <p:cNvPr id="5" name="Рисунок 4" descr="даун.jpg"/>
          <p:cNvPicPr>
            <a:picLocks noChangeAspect="1"/>
          </p:cNvPicPr>
          <p:nvPr/>
        </p:nvPicPr>
        <p:blipFill>
          <a:blip r:embed="rId4"/>
          <a:stretch>
            <a:fillRect/>
          </a:stretch>
        </p:blipFill>
        <p:spPr>
          <a:xfrm>
            <a:off x="2571736" y="4533581"/>
            <a:ext cx="3429024" cy="2253005"/>
          </a:xfrm>
          <a:prstGeom prst="rect">
            <a:avLst/>
          </a:prstGeom>
        </p:spPr>
      </p:pic>
      <p:pic>
        <p:nvPicPr>
          <p:cNvPr id="6" name="Рисунок 5" descr="эдвардс.jpg"/>
          <p:cNvPicPr>
            <a:picLocks noChangeAspect="1"/>
          </p:cNvPicPr>
          <p:nvPr/>
        </p:nvPicPr>
        <p:blipFill>
          <a:blip r:embed="rId5"/>
          <a:stretch>
            <a:fillRect/>
          </a:stretch>
        </p:blipFill>
        <p:spPr>
          <a:xfrm>
            <a:off x="5000628" y="2071678"/>
            <a:ext cx="4149119" cy="2571768"/>
          </a:xfrm>
          <a:prstGeom prst="rect">
            <a:avLst/>
          </a:prstGeom>
        </p:spPr>
      </p:pic>
      <p:pic>
        <p:nvPicPr>
          <p:cNvPr id="7" name="Рисунок 6" descr="шерещевского.jpg"/>
          <p:cNvPicPr>
            <a:picLocks noChangeAspect="1"/>
          </p:cNvPicPr>
          <p:nvPr/>
        </p:nvPicPr>
        <p:blipFill>
          <a:blip r:embed="rId6"/>
          <a:stretch>
            <a:fillRect/>
          </a:stretch>
        </p:blipFill>
        <p:spPr>
          <a:xfrm>
            <a:off x="6500826" y="4114823"/>
            <a:ext cx="1762125" cy="260032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4638"/>
            <a:ext cx="8005026" cy="1143000"/>
          </a:xfrm>
        </p:spPr>
        <p:txBody>
          <a:bodyPr>
            <a:normAutofit/>
          </a:bodyPr>
          <a:lstStyle/>
          <a:p>
            <a:pPr algn="ctr"/>
            <a:r>
              <a:rPr lang="ru-RU" sz="2800" dirty="0" smtClean="0">
                <a:latin typeface="Arial" pitchFamily="34" charset="0"/>
                <a:cs typeface="Arial" pitchFamily="34" charset="0"/>
              </a:rPr>
              <a:t>ГЕНЕЗ ВРОЖДЁННЫХ И НАСЛЕДСТВЕННЫХ ЗАБОЛЕВАНИЙ</a:t>
            </a:r>
            <a:endParaRPr lang="ru-RU" sz="2800" dirty="0"/>
          </a:p>
        </p:txBody>
      </p:sp>
      <p:sp>
        <p:nvSpPr>
          <p:cNvPr id="3" name="Содержимое 2"/>
          <p:cNvSpPr>
            <a:spLocks noGrp="1"/>
          </p:cNvSpPr>
          <p:nvPr>
            <p:ph idx="1"/>
          </p:nvPr>
        </p:nvSpPr>
        <p:spPr>
          <a:xfrm>
            <a:off x="857224" y="1447800"/>
            <a:ext cx="8286776" cy="5410200"/>
          </a:xfrm>
        </p:spPr>
        <p:txBody>
          <a:bodyPr>
            <a:normAutofit fontScale="92500" lnSpcReduction="20000"/>
          </a:bodyPr>
          <a:lstStyle/>
          <a:p>
            <a:pPr>
              <a:buNone/>
            </a:pPr>
            <a:r>
              <a:rPr lang="ru-RU" b="1" dirty="0" smtClean="0"/>
              <a:t>Генные мутации</a:t>
            </a:r>
          </a:p>
          <a:p>
            <a:r>
              <a:rPr lang="ru-RU" dirty="0" smtClean="0">
                <a:latin typeface="Arial" pitchFamily="34" charset="0"/>
                <a:cs typeface="Arial" pitchFamily="34" charset="0"/>
              </a:rPr>
              <a:t>гидроцефалия вследствие стеноза водопровода мозга;</a:t>
            </a:r>
          </a:p>
          <a:p>
            <a:r>
              <a:rPr lang="ru-RU" dirty="0" err="1" smtClean="0">
                <a:latin typeface="Arial" pitchFamily="34" charset="0"/>
                <a:cs typeface="Arial" pitchFamily="34" charset="0"/>
              </a:rPr>
              <a:t>поликистоз</a:t>
            </a:r>
            <a:r>
              <a:rPr lang="ru-RU" dirty="0" smtClean="0">
                <a:latin typeface="Arial" pitchFamily="34" charset="0"/>
                <a:cs typeface="Arial" pitchFamily="34" charset="0"/>
              </a:rPr>
              <a:t> почек;</a:t>
            </a:r>
          </a:p>
          <a:p>
            <a:r>
              <a:rPr lang="ru-RU" dirty="0" smtClean="0">
                <a:latin typeface="Arial" pitchFamily="34" charset="0"/>
                <a:cs typeface="Arial" pitchFamily="34" charset="0"/>
              </a:rPr>
              <a:t>пояснично-крестцовая грыжа при синдроме </a:t>
            </a:r>
            <a:r>
              <a:rPr lang="ru-RU" dirty="0" err="1" smtClean="0">
                <a:latin typeface="Arial" pitchFamily="34" charset="0"/>
                <a:cs typeface="Arial" pitchFamily="34" charset="0"/>
              </a:rPr>
              <a:t>Меккеля</a:t>
            </a:r>
            <a:r>
              <a:rPr lang="ru-RU" dirty="0" smtClean="0">
                <a:latin typeface="Arial" pitchFamily="34" charset="0"/>
                <a:cs typeface="Arial" pitchFamily="34" charset="0"/>
              </a:rPr>
              <a:t>;</a:t>
            </a:r>
          </a:p>
          <a:p>
            <a:r>
              <a:rPr lang="ru-RU" dirty="0" err="1" smtClean="0">
                <a:latin typeface="Arial" pitchFamily="34" charset="0"/>
                <a:cs typeface="Arial" pitchFamily="34" charset="0"/>
              </a:rPr>
              <a:t>муковисцидоз</a:t>
            </a:r>
            <a:r>
              <a:rPr lang="ru-RU" dirty="0" smtClean="0">
                <a:latin typeface="Arial" pitchFamily="34" charset="0"/>
                <a:cs typeface="Arial" pitchFamily="34" charset="0"/>
              </a:rPr>
              <a:t>;</a:t>
            </a:r>
          </a:p>
          <a:p>
            <a:r>
              <a:rPr lang="ru-RU" dirty="0" err="1" smtClean="0">
                <a:latin typeface="Arial" pitchFamily="34" charset="0"/>
                <a:cs typeface="Arial" pitchFamily="34" charset="0"/>
              </a:rPr>
              <a:t>фенилкетонурия</a:t>
            </a:r>
            <a:r>
              <a:rPr lang="ru-RU" dirty="0" smtClean="0">
                <a:latin typeface="Arial" pitchFamily="34" charset="0"/>
                <a:cs typeface="Arial" pitchFamily="34" charset="0"/>
              </a:rPr>
              <a:t> (ФКУ);</a:t>
            </a:r>
          </a:p>
          <a:p>
            <a:r>
              <a:rPr lang="ru-RU" dirty="0" smtClean="0">
                <a:latin typeface="Arial" pitchFamily="34" charset="0"/>
                <a:cs typeface="Arial" pitchFamily="34" charset="0"/>
              </a:rPr>
              <a:t>гипотиреоз;</a:t>
            </a:r>
          </a:p>
          <a:p>
            <a:r>
              <a:rPr lang="ru-RU" dirty="0" smtClean="0">
                <a:latin typeface="Arial" pitchFamily="34" charset="0"/>
                <a:cs typeface="Arial" pitchFamily="34" charset="0"/>
              </a:rPr>
              <a:t>врождённая гиперплазия коры надпочечников [адреногенитальный синдром (АГС)] и др.</a:t>
            </a:r>
          </a:p>
          <a:p>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smtClean="0">
                <a:latin typeface="Arial" pitchFamily="34" charset="0"/>
                <a:cs typeface="Arial" pitchFamily="34" charset="0"/>
              </a:rPr>
              <a:t>ГЕНЕЗ ВРОЖДЁННЫХ И НАСЛЕДСТВЕННЫХ ЗАБОЛЕВАНИЙ</a:t>
            </a:r>
            <a:endParaRPr lang="ru-RU" sz="2800" dirty="0"/>
          </a:p>
        </p:txBody>
      </p:sp>
      <p:sp>
        <p:nvSpPr>
          <p:cNvPr id="3" name="Содержимое 2"/>
          <p:cNvSpPr>
            <a:spLocks noGrp="1"/>
          </p:cNvSpPr>
          <p:nvPr>
            <p:ph idx="1"/>
          </p:nvPr>
        </p:nvSpPr>
        <p:spPr>
          <a:xfrm>
            <a:off x="785786" y="1447800"/>
            <a:ext cx="8147902" cy="3267084"/>
          </a:xfrm>
        </p:spPr>
        <p:txBody>
          <a:bodyPr>
            <a:normAutofit/>
          </a:bodyPr>
          <a:lstStyle/>
          <a:p>
            <a:r>
              <a:rPr lang="ru-RU" sz="2000" dirty="0" smtClean="0">
                <a:latin typeface="Arial" pitchFamily="34" charset="0"/>
                <a:cs typeface="Arial" pitchFamily="34" charset="0"/>
              </a:rPr>
              <a:t>Большинство врождённых пороков развития, в первую очередь изолированных, имеют </a:t>
            </a:r>
            <a:r>
              <a:rPr lang="ru-RU" sz="2000" dirty="0" err="1" smtClean="0">
                <a:latin typeface="Arial" pitchFamily="34" charset="0"/>
                <a:cs typeface="Arial" pitchFamily="34" charset="0"/>
              </a:rPr>
              <a:t>мультифакториальный</a:t>
            </a:r>
            <a:r>
              <a:rPr lang="ru-RU" sz="2000" dirty="0" smtClean="0">
                <a:latin typeface="Arial" pitchFamily="34" charset="0"/>
                <a:cs typeface="Arial" pitchFamily="34" charset="0"/>
              </a:rPr>
              <a:t> генез</a:t>
            </a:r>
          </a:p>
          <a:p>
            <a:endParaRPr lang="ru-RU" sz="2000" dirty="0" smtClean="0">
              <a:latin typeface="Arial" pitchFamily="34" charset="0"/>
              <a:cs typeface="Arial" pitchFamily="34" charset="0"/>
            </a:endParaRPr>
          </a:p>
          <a:p>
            <a:r>
              <a:rPr lang="ru-RU" sz="2000" dirty="0" smtClean="0">
                <a:latin typeface="Arial" pitchFamily="34" charset="0"/>
                <a:cs typeface="Arial" pitchFamily="34" charset="0"/>
              </a:rPr>
              <a:t>На их возникновение могут влиять средовые факторы, воздействовавшие на гаметы родителей незадолго до зачатия либо непосредственно на эмбрион (до 12 </a:t>
            </a:r>
            <a:r>
              <a:rPr lang="ru-RU" sz="2000" dirty="0" err="1" smtClean="0">
                <a:latin typeface="Arial" pitchFamily="34" charset="0"/>
                <a:cs typeface="Arial" pitchFamily="34" charset="0"/>
              </a:rPr>
              <a:t>нед</a:t>
            </a:r>
            <a:r>
              <a:rPr lang="ru-RU" sz="2000" dirty="0" smtClean="0">
                <a:latin typeface="Arial" pitchFamily="34" charset="0"/>
                <a:cs typeface="Arial" pitchFamily="34" charset="0"/>
              </a:rPr>
              <a:t>)</a:t>
            </a:r>
            <a:endParaRPr lang="ru-RU" sz="2000" dirty="0">
              <a:latin typeface="Arial" pitchFamily="34" charset="0"/>
              <a:cs typeface="Arial" pitchFamily="34" charset="0"/>
            </a:endParaRPr>
          </a:p>
        </p:txBody>
      </p:sp>
      <p:pic>
        <p:nvPicPr>
          <p:cNvPr id="4" name="Рисунок 3" descr="порок 3.jpg"/>
          <p:cNvPicPr>
            <a:picLocks noChangeAspect="1"/>
          </p:cNvPicPr>
          <p:nvPr/>
        </p:nvPicPr>
        <p:blipFill>
          <a:blip r:embed="rId2"/>
          <a:stretch>
            <a:fillRect/>
          </a:stretch>
        </p:blipFill>
        <p:spPr>
          <a:xfrm>
            <a:off x="285719" y="3786191"/>
            <a:ext cx="3249159" cy="2500330"/>
          </a:xfrm>
          <a:prstGeom prst="rect">
            <a:avLst/>
          </a:prstGeom>
        </p:spPr>
      </p:pic>
      <p:pic>
        <p:nvPicPr>
          <p:cNvPr id="5" name="Рисунок 4" descr="порок.jpg"/>
          <p:cNvPicPr>
            <a:picLocks noChangeAspect="1"/>
          </p:cNvPicPr>
          <p:nvPr/>
        </p:nvPicPr>
        <p:blipFill>
          <a:blip r:embed="rId3"/>
          <a:stretch>
            <a:fillRect/>
          </a:stretch>
        </p:blipFill>
        <p:spPr>
          <a:xfrm>
            <a:off x="3071802" y="4429132"/>
            <a:ext cx="3000396" cy="2455969"/>
          </a:xfrm>
          <a:prstGeom prst="rect">
            <a:avLst/>
          </a:prstGeom>
        </p:spPr>
      </p:pic>
      <p:pic>
        <p:nvPicPr>
          <p:cNvPr id="6" name="Рисунок 5" descr="порок 1.jpg"/>
          <p:cNvPicPr>
            <a:picLocks noChangeAspect="1"/>
          </p:cNvPicPr>
          <p:nvPr/>
        </p:nvPicPr>
        <p:blipFill>
          <a:blip r:embed="rId4"/>
          <a:stretch>
            <a:fillRect/>
          </a:stretch>
        </p:blipFill>
        <p:spPr>
          <a:xfrm>
            <a:off x="5074428" y="4071943"/>
            <a:ext cx="3917181" cy="200026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4"/>
            <a:ext cx="8572528" cy="654032"/>
          </a:xfrm>
        </p:spPr>
        <p:txBody>
          <a:bodyPr>
            <a:noAutofit/>
          </a:bodyPr>
          <a:lstStyle/>
          <a:p>
            <a:pPr algn="ctr"/>
            <a:r>
              <a:rPr lang="ru-RU" sz="2800" dirty="0" err="1" smtClean="0">
                <a:solidFill>
                  <a:srgbClr val="C00000"/>
                </a:solidFill>
                <a:latin typeface="Arial" pitchFamily="34" charset="0"/>
                <a:cs typeface="Arial" pitchFamily="34" charset="0"/>
              </a:rPr>
              <a:t>Периконцепционная</a:t>
            </a:r>
            <a:r>
              <a:rPr lang="ru-RU" sz="2800" dirty="0" smtClean="0">
                <a:solidFill>
                  <a:srgbClr val="C00000"/>
                </a:solidFill>
                <a:latin typeface="Arial" pitchFamily="34" charset="0"/>
                <a:cs typeface="Arial" pitchFamily="34" charset="0"/>
              </a:rPr>
              <a:t> профилактика</a:t>
            </a:r>
            <a:endParaRPr lang="ru-RU" sz="2800" dirty="0">
              <a:solidFill>
                <a:srgbClr val="C00000"/>
              </a:solidFill>
              <a:latin typeface="Arial" pitchFamily="34" charset="0"/>
              <a:cs typeface="Arial" pitchFamily="34" charset="0"/>
            </a:endParaRPr>
          </a:p>
        </p:txBody>
      </p:sp>
      <p:sp>
        <p:nvSpPr>
          <p:cNvPr id="3" name="Содержимое 2"/>
          <p:cNvSpPr>
            <a:spLocks noGrp="1"/>
          </p:cNvSpPr>
          <p:nvPr>
            <p:ph idx="1"/>
          </p:nvPr>
        </p:nvSpPr>
        <p:spPr>
          <a:xfrm>
            <a:off x="1357290" y="1071546"/>
            <a:ext cx="7429552" cy="5786454"/>
          </a:xfrm>
        </p:spPr>
        <p:txBody>
          <a:bodyPr>
            <a:normAutofit fontScale="77500" lnSpcReduction="20000"/>
          </a:bodyPr>
          <a:lstStyle/>
          <a:p>
            <a:r>
              <a:rPr lang="ru-RU" sz="2800" dirty="0" smtClean="0">
                <a:latin typeface="Arial" pitchFamily="34" charset="0"/>
                <a:cs typeface="Arial" pitchFamily="34" charset="0"/>
              </a:rPr>
              <a:t>МГК, в том числе: изучение родословной, определение кариотипа</a:t>
            </a:r>
          </a:p>
          <a:p>
            <a:endParaRPr lang="ru-RU" sz="2800" dirty="0" smtClean="0">
              <a:latin typeface="Arial" pitchFamily="34" charset="0"/>
              <a:cs typeface="Arial" pitchFamily="34" charset="0"/>
            </a:endParaRPr>
          </a:p>
          <a:p>
            <a:r>
              <a:rPr lang="ru-RU" sz="2800" dirty="0" smtClean="0">
                <a:latin typeface="Arial" pitchFamily="34" charset="0"/>
                <a:cs typeface="Arial" pitchFamily="34" charset="0"/>
              </a:rPr>
              <a:t>диагностику вирусной и бактериальной инфекции, по показаниям — лечение</a:t>
            </a:r>
          </a:p>
          <a:p>
            <a:endParaRPr lang="ru-RU" sz="2800" dirty="0" smtClean="0">
              <a:latin typeface="Arial" pitchFamily="34" charset="0"/>
              <a:cs typeface="Arial" pitchFamily="34" charset="0"/>
            </a:endParaRPr>
          </a:p>
          <a:p>
            <a:r>
              <a:rPr lang="ru-RU" sz="2800" dirty="0" smtClean="0">
                <a:latin typeface="Arial" pitchFamily="34" charset="0"/>
                <a:cs typeface="Arial" pitchFamily="34" charset="0"/>
              </a:rPr>
              <a:t>исключение воздействия профессиональных вредностей</a:t>
            </a:r>
          </a:p>
          <a:p>
            <a:endParaRPr lang="ru-RU" sz="2800" dirty="0" smtClean="0">
              <a:latin typeface="Arial" pitchFamily="34" charset="0"/>
              <a:cs typeface="Arial" pitchFamily="34" charset="0"/>
            </a:endParaRPr>
          </a:p>
          <a:p>
            <a:r>
              <a:rPr lang="ru-RU" sz="2800" dirty="0" smtClean="0">
                <a:latin typeface="Arial" pitchFamily="34" charset="0"/>
                <a:cs typeface="Arial" pitchFamily="34" charset="0"/>
              </a:rPr>
              <a:t>диетотерапию и витаминотерапию, приём </a:t>
            </a:r>
            <a:r>
              <a:rPr lang="ru-RU" sz="2800" dirty="0" err="1" smtClean="0">
                <a:latin typeface="Arial" pitchFamily="34" charset="0"/>
                <a:cs typeface="Arial" pitchFamily="34" charset="0"/>
              </a:rPr>
              <a:t>фолиевой</a:t>
            </a:r>
            <a:r>
              <a:rPr lang="ru-RU" sz="2800" dirty="0" smtClean="0">
                <a:latin typeface="Arial" pitchFamily="34" charset="0"/>
                <a:cs typeface="Arial" pitchFamily="34" charset="0"/>
              </a:rPr>
              <a:t> кислоты (до 4 мг в сутки), прием витамина Д, препаратов йода </a:t>
            </a:r>
          </a:p>
          <a:p>
            <a:endParaRPr lang="ru-RU" sz="2800" dirty="0" smtClean="0">
              <a:latin typeface="Arial" pitchFamily="34" charset="0"/>
              <a:cs typeface="Arial" pitchFamily="34" charset="0"/>
            </a:endParaRPr>
          </a:p>
          <a:p>
            <a:r>
              <a:rPr lang="ru-RU" sz="2800" dirty="0" err="1" smtClean="0">
                <a:latin typeface="Arial" pitchFamily="34" charset="0"/>
                <a:cs typeface="Arial" pitchFamily="34" charset="0"/>
              </a:rPr>
              <a:t>периконцепционная</a:t>
            </a:r>
            <a:r>
              <a:rPr lang="ru-RU" sz="2800" dirty="0" smtClean="0">
                <a:latin typeface="Arial" pitchFamily="34" charset="0"/>
                <a:cs typeface="Arial" pitchFamily="34" charset="0"/>
              </a:rPr>
              <a:t> профилактика направлена на обеспечение оптимальных условий для созревания зародышевых клеток, их оплодотворения, образования и имплантации зиготы, раннего развития </a:t>
            </a:r>
            <a:r>
              <a:rPr lang="ru-RU" sz="2800" dirty="0" smtClean="0">
                <a:latin typeface="Arial" pitchFamily="34" charset="0"/>
                <a:cs typeface="Arial" pitchFamily="34" charset="0"/>
              </a:rPr>
              <a:t>плода</a:t>
            </a:r>
            <a:endParaRPr lang="ru-RU" sz="2800" dirty="0" smtClean="0">
              <a:latin typeface="Arial" pitchFamily="34" charset="0"/>
              <a:cs typeface="Arial" pitchFamily="34" charset="0"/>
            </a:endParaRPr>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71462"/>
            <a:ext cx="8072462" cy="1143000"/>
          </a:xfrm>
        </p:spPr>
        <p:txBody>
          <a:bodyPr>
            <a:normAutofit/>
          </a:bodyPr>
          <a:lstStyle/>
          <a:p>
            <a:pPr algn="ctr"/>
            <a:r>
              <a:rPr lang="ru-RU" sz="2800" dirty="0" err="1" smtClean="0">
                <a:solidFill>
                  <a:srgbClr val="C00000"/>
                </a:solidFill>
                <a:effectLst/>
                <a:latin typeface="Arial" pitchFamily="34" charset="0"/>
                <a:cs typeface="Arial" pitchFamily="34" charset="0"/>
              </a:rPr>
              <a:t>Пренатальная</a:t>
            </a:r>
            <a:r>
              <a:rPr lang="ru-RU" sz="2800" dirty="0" smtClean="0">
                <a:solidFill>
                  <a:srgbClr val="C00000"/>
                </a:solidFill>
                <a:effectLst/>
                <a:latin typeface="Arial" pitchFamily="34" charset="0"/>
                <a:cs typeface="Arial" pitchFamily="34" charset="0"/>
              </a:rPr>
              <a:t> диагностика</a:t>
            </a:r>
            <a:endParaRPr lang="ru-RU" sz="2800" dirty="0">
              <a:solidFill>
                <a:srgbClr val="C00000"/>
              </a:solidFill>
              <a:latin typeface="Arial" pitchFamily="34" charset="0"/>
              <a:cs typeface="Arial" pitchFamily="34" charset="0"/>
            </a:endParaRPr>
          </a:p>
        </p:txBody>
      </p:sp>
      <p:sp>
        <p:nvSpPr>
          <p:cNvPr id="3" name="Содержимое 2"/>
          <p:cNvSpPr>
            <a:spLocks noGrp="1"/>
          </p:cNvSpPr>
          <p:nvPr>
            <p:ph idx="1"/>
          </p:nvPr>
        </p:nvSpPr>
        <p:spPr>
          <a:xfrm>
            <a:off x="1357290" y="1447800"/>
            <a:ext cx="7576398" cy="5124472"/>
          </a:xfrm>
        </p:spPr>
        <p:txBody>
          <a:bodyPr>
            <a:normAutofit fontScale="92500" lnSpcReduction="10000"/>
          </a:bodyPr>
          <a:lstStyle/>
          <a:p>
            <a:r>
              <a:rPr lang="ru-RU" sz="2400" dirty="0" err="1" smtClean="0">
                <a:latin typeface="Arial" pitchFamily="34" charset="0"/>
                <a:cs typeface="Arial" pitchFamily="34" charset="0"/>
              </a:rPr>
              <a:t>предимплантационная</a:t>
            </a:r>
            <a:r>
              <a:rPr lang="ru-RU" sz="2400" dirty="0" smtClean="0">
                <a:latin typeface="Arial" pitchFamily="34" charset="0"/>
                <a:cs typeface="Arial" pitchFamily="34" charset="0"/>
              </a:rPr>
              <a:t> диагностика эмбриона</a:t>
            </a:r>
          </a:p>
          <a:p>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УЗИ</a:t>
            </a:r>
          </a:p>
          <a:p>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определение уровня сывороточных маркёров в крови матери в I и II триместре беременности</a:t>
            </a:r>
          </a:p>
          <a:p>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биопсия ворсин хориона и плаценты</a:t>
            </a:r>
          </a:p>
          <a:p>
            <a:pPr>
              <a:buNone/>
            </a:pPr>
            <a:endParaRPr lang="ru-RU" sz="2400" dirty="0" smtClean="0">
              <a:latin typeface="Arial" pitchFamily="34" charset="0"/>
              <a:cs typeface="Arial" pitchFamily="34" charset="0"/>
            </a:endParaRPr>
          </a:p>
          <a:p>
            <a:endParaRPr lang="ru-RU" sz="2400" dirty="0" smtClean="0">
              <a:latin typeface="Arial" pitchFamily="34" charset="0"/>
              <a:cs typeface="Arial" pitchFamily="34" charset="0"/>
            </a:endParaRPr>
          </a:p>
          <a:p>
            <a:r>
              <a:rPr lang="ru-RU" sz="2400" dirty="0" err="1" smtClean="0">
                <a:latin typeface="Arial" pitchFamily="34" charset="0"/>
                <a:cs typeface="Arial" pitchFamily="34" charset="0"/>
              </a:rPr>
              <a:t>амниоцентез</a:t>
            </a:r>
            <a:r>
              <a:rPr lang="ru-RU" sz="2400" dirty="0" smtClean="0">
                <a:latin typeface="Arial" pitchFamily="34" charset="0"/>
                <a:cs typeface="Arial" pitchFamily="34" charset="0"/>
              </a:rPr>
              <a:t> в I и II триместре беременности</a:t>
            </a:r>
          </a:p>
          <a:p>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получение крови и клеток кожи плода</a:t>
            </a:r>
          </a:p>
          <a:p>
            <a:endParaRPr lang="ru-RU" sz="2400" dirty="0" smtClean="0">
              <a:latin typeface="Arial" pitchFamily="34" charset="0"/>
              <a:cs typeface="Arial" pitchFamily="34" charset="0"/>
            </a:endParaRPr>
          </a:p>
          <a:p>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0"/>
            <a:ext cx="7498080" cy="1071546"/>
          </a:xfrm>
        </p:spPr>
        <p:txBody>
          <a:bodyPr>
            <a:normAutofit/>
          </a:bodyPr>
          <a:lstStyle/>
          <a:p>
            <a:pPr algn="ctr"/>
            <a:r>
              <a:rPr lang="ru-RU" sz="2800" dirty="0" smtClean="0">
                <a:solidFill>
                  <a:srgbClr val="C00000"/>
                </a:solidFill>
                <a:latin typeface="Arial" pitchFamily="34" charset="0"/>
                <a:cs typeface="Arial" pitchFamily="34" charset="0"/>
              </a:rPr>
              <a:t>Ультразвуковое исследование</a:t>
            </a:r>
            <a:endParaRPr lang="ru-RU" sz="2800" dirty="0">
              <a:solidFill>
                <a:srgbClr val="C00000"/>
              </a:solidFill>
              <a:latin typeface="Arial" pitchFamily="34" charset="0"/>
              <a:cs typeface="Arial" pitchFamily="34" charset="0"/>
            </a:endParaRPr>
          </a:p>
        </p:txBody>
      </p:sp>
      <p:sp>
        <p:nvSpPr>
          <p:cNvPr id="3" name="Содержимое 2"/>
          <p:cNvSpPr>
            <a:spLocks noGrp="1"/>
          </p:cNvSpPr>
          <p:nvPr>
            <p:ph idx="1"/>
          </p:nvPr>
        </p:nvSpPr>
        <p:spPr>
          <a:xfrm>
            <a:off x="1000100" y="1447800"/>
            <a:ext cx="7933588" cy="5410200"/>
          </a:xfrm>
        </p:spPr>
        <p:txBody>
          <a:bodyPr>
            <a:normAutofit/>
          </a:bodyPr>
          <a:lstStyle/>
          <a:p>
            <a:r>
              <a:rPr lang="ru-RU" sz="2400" dirty="0" smtClean="0">
                <a:latin typeface="Arial" pitchFamily="34" charset="0"/>
                <a:cs typeface="Arial" pitchFamily="34" charset="0"/>
              </a:rPr>
              <a:t>10-14 </a:t>
            </a:r>
            <a:r>
              <a:rPr lang="ru-RU" sz="2400" dirty="0" smtClean="0">
                <a:latin typeface="Arial" pitchFamily="34" charset="0"/>
                <a:cs typeface="Arial" pitchFamily="34" charset="0"/>
              </a:rPr>
              <a:t>неделя</a:t>
            </a:r>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20-24 </a:t>
            </a:r>
            <a:r>
              <a:rPr lang="ru-RU" sz="2400" dirty="0" smtClean="0">
                <a:latin typeface="Arial" pitchFamily="34" charset="0"/>
                <a:cs typeface="Arial" pitchFamily="34" charset="0"/>
              </a:rPr>
              <a:t>неделя</a:t>
            </a:r>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30-34 неделя </a:t>
            </a:r>
            <a:endParaRPr lang="ru-RU" sz="2400" dirty="0">
              <a:latin typeface="Arial" pitchFamily="34" charset="0"/>
              <a:cs typeface="Arial" pitchFamily="34" charset="0"/>
            </a:endParaRPr>
          </a:p>
        </p:txBody>
      </p:sp>
      <p:pic>
        <p:nvPicPr>
          <p:cNvPr id="4" name="Рисунок 3" descr="узи 2.jpg"/>
          <p:cNvPicPr>
            <a:picLocks noChangeAspect="1"/>
          </p:cNvPicPr>
          <p:nvPr/>
        </p:nvPicPr>
        <p:blipFill>
          <a:blip r:embed="rId3"/>
          <a:stretch>
            <a:fillRect/>
          </a:stretch>
        </p:blipFill>
        <p:spPr>
          <a:xfrm>
            <a:off x="285720" y="3375706"/>
            <a:ext cx="4357718" cy="3250858"/>
          </a:xfrm>
          <a:prstGeom prst="rect">
            <a:avLst/>
          </a:prstGeom>
        </p:spPr>
      </p:pic>
      <p:pic>
        <p:nvPicPr>
          <p:cNvPr id="5" name="Рисунок 4" descr="узи.jpg"/>
          <p:cNvPicPr>
            <a:picLocks noChangeAspect="1"/>
          </p:cNvPicPr>
          <p:nvPr/>
        </p:nvPicPr>
        <p:blipFill>
          <a:blip r:embed="rId4"/>
          <a:stretch>
            <a:fillRect/>
          </a:stretch>
        </p:blipFill>
        <p:spPr>
          <a:xfrm>
            <a:off x="4093860" y="1800557"/>
            <a:ext cx="3478536" cy="2612947"/>
          </a:xfrm>
          <a:prstGeom prst="rect">
            <a:avLst/>
          </a:prstGeom>
        </p:spPr>
      </p:pic>
      <p:pic>
        <p:nvPicPr>
          <p:cNvPr id="6" name="Рисунок 5" descr="узи порок.jpg"/>
          <p:cNvPicPr>
            <a:picLocks noChangeAspect="1"/>
          </p:cNvPicPr>
          <p:nvPr/>
        </p:nvPicPr>
        <p:blipFill>
          <a:blip r:embed="rId5"/>
          <a:stretch>
            <a:fillRect/>
          </a:stretch>
        </p:blipFill>
        <p:spPr>
          <a:xfrm>
            <a:off x="5715008" y="4429132"/>
            <a:ext cx="3328134" cy="226313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74638"/>
            <a:ext cx="8072462" cy="1143000"/>
          </a:xfrm>
        </p:spPr>
        <p:txBody>
          <a:bodyPr>
            <a:normAutofit/>
          </a:bodyPr>
          <a:lstStyle/>
          <a:p>
            <a:pPr algn="ctr"/>
            <a:r>
              <a:rPr lang="ru-RU" sz="2800" dirty="0" smtClean="0">
                <a:solidFill>
                  <a:srgbClr val="C00000"/>
                </a:solidFill>
                <a:latin typeface="Arial" pitchFamily="34" charset="0"/>
                <a:cs typeface="Arial" pitchFamily="34" charset="0"/>
              </a:rPr>
              <a:t>Скрининг сывороточных маркёров крови матери</a:t>
            </a:r>
            <a:endParaRPr lang="ru-RU" sz="2800" dirty="0">
              <a:solidFill>
                <a:srgbClr val="C00000"/>
              </a:solidFill>
              <a:latin typeface="Arial" pitchFamily="34" charset="0"/>
              <a:cs typeface="Arial" pitchFamily="34" charset="0"/>
            </a:endParaRPr>
          </a:p>
        </p:txBody>
      </p:sp>
      <p:sp>
        <p:nvSpPr>
          <p:cNvPr id="3" name="Содержимое 2"/>
          <p:cNvSpPr>
            <a:spLocks noGrp="1"/>
          </p:cNvSpPr>
          <p:nvPr>
            <p:ph idx="1"/>
          </p:nvPr>
        </p:nvSpPr>
        <p:spPr>
          <a:xfrm>
            <a:off x="1357290" y="1447800"/>
            <a:ext cx="7786710" cy="5410200"/>
          </a:xfrm>
        </p:spPr>
        <p:txBody>
          <a:bodyPr>
            <a:normAutofit/>
          </a:bodyPr>
          <a:lstStyle/>
          <a:p>
            <a:r>
              <a:rPr lang="ru-RU" sz="2400" dirty="0" smtClean="0">
                <a:latin typeface="Arial" pitchFamily="34" charset="0"/>
                <a:cs typeface="Arial" pitchFamily="34" charset="0"/>
              </a:rPr>
              <a:t>определение содержания хорионического гонадотропина человека (ХГЧ) и плацентарного протеина, ассоциированного с беременностью (РАРР-А) в I </a:t>
            </a:r>
            <a:r>
              <a:rPr lang="ru-RU" sz="2400" dirty="0" smtClean="0">
                <a:latin typeface="Arial" pitchFamily="34" charset="0"/>
                <a:cs typeface="Arial" pitchFamily="34" charset="0"/>
              </a:rPr>
              <a:t>триместре  (</a:t>
            </a:r>
            <a:r>
              <a:rPr lang="ru-RU" sz="2400" dirty="0" smtClean="0">
                <a:latin typeface="Arial" pitchFamily="34" charset="0"/>
                <a:cs typeface="Arial" pitchFamily="34" charset="0"/>
              </a:rPr>
              <a:t>10-14нед)</a:t>
            </a:r>
          </a:p>
          <a:p>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 определение </a:t>
            </a:r>
            <a:r>
              <a:rPr lang="ru-RU" sz="2400" dirty="0" err="1" smtClean="0">
                <a:latin typeface="Arial" pitchFamily="34" charset="0"/>
                <a:cs typeface="Arial" pitchFamily="34" charset="0"/>
              </a:rPr>
              <a:t>альфа-фетопротеина</a:t>
            </a:r>
            <a:r>
              <a:rPr lang="ru-RU" sz="2400" dirty="0" smtClean="0">
                <a:latin typeface="Arial" pitchFamily="34" charset="0"/>
                <a:cs typeface="Arial" pitchFamily="34" charset="0"/>
              </a:rPr>
              <a:t> (АФП) и свободного (</a:t>
            </a:r>
            <a:r>
              <a:rPr lang="ru-RU" sz="2400" dirty="0" err="1" smtClean="0">
                <a:latin typeface="Arial" pitchFamily="34" charset="0"/>
                <a:cs typeface="Arial" pitchFamily="34" charset="0"/>
              </a:rPr>
              <a:t>неконъюгированного</a:t>
            </a:r>
            <a:r>
              <a:rPr lang="ru-RU" sz="2400" dirty="0" smtClean="0">
                <a:latin typeface="Arial" pitchFamily="34" charset="0"/>
                <a:cs typeface="Arial" pitchFamily="34" charset="0"/>
              </a:rPr>
              <a:t>) </a:t>
            </a:r>
            <a:r>
              <a:rPr lang="ru-RU" sz="2400" dirty="0" err="1" smtClean="0">
                <a:latin typeface="Arial" pitchFamily="34" charset="0"/>
                <a:cs typeface="Arial" pitchFamily="34" charset="0"/>
              </a:rPr>
              <a:t>эстриола</a:t>
            </a:r>
            <a:r>
              <a:rPr lang="ru-RU" sz="2400" dirty="0" smtClean="0">
                <a:latin typeface="Arial" pitchFamily="34" charset="0"/>
                <a:cs typeface="Arial" pitchFamily="34" charset="0"/>
              </a:rPr>
              <a:t> во II триместре</a:t>
            </a:r>
          </a:p>
          <a:p>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796908"/>
          </a:xfrm>
        </p:spPr>
        <p:txBody>
          <a:bodyPr>
            <a:normAutofit/>
          </a:bodyPr>
          <a:lstStyle/>
          <a:p>
            <a:pPr algn="ctr"/>
            <a:r>
              <a:rPr lang="ru-RU" sz="2800" dirty="0" err="1" smtClean="0">
                <a:solidFill>
                  <a:srgbClr val="C00000"/>
                </a:solidFill>
                <a:latin typeface="Arial" pitchFamily="34" charset="0"/>
                <a:cs typeface="Arial" pitchFamily="34" charset="0"/>
              </a:rPr>
              <a:t>Инвазивная</a:t>
            </a:r>
            <a:r>
              <a:rPr lang="ru-RU" sz="2800" dirty="0" smtClean="0">
                <a:solidFill>
                  <a:srgbClr val="C00000"/>
                </a:solidFill>
                <a:latin typeface="Arial" pitchFamily="34" charset="0"/>
                <a:cs typeface="Arial" pitchFamily="34" charset="0"/>
              </a:rPr>
              <a:t> </a:t>
            </a:r>
            <a:r>
              <a:rPr lang="ru-RU" sz="2800" dirty="0" err="1" smtClean="0">
                <a:solidFill>
                  <a:srgbClr val="C00000"/>
                </a:solidFill>
                <a:latin typeface="Arial" pitchFamily="34" charset="0"/>
                <a:cs typeface="Arial" pitchFamily="34" charset="0"/>
              </a:rPr>
              <a:t>пренатальная</a:t>
            </a:r>
            <a:r>
              <a:rPr lang="ru-RU" sz="2800" dirty="0" smtClean="0">
                <a:solidFill>
                  <a:srgbClr val="C00000"/>
                </a:solidFill>
                <a:latin typeface="Arial" pitchFamily="34" charset="0"/>
                <a:cs typeface="Arial" pitchFamily="34" charset="0"/>
              </a:rPr>
              <a:t> диагностика</a:t>
            </a:r>
            <a:endParaRPr lang="ru-RU" sz="2800" dirty="0">
              <a:solidFill>
                <a:srgbClr val="C00000"/>
              </a:solidFill>
              <a:latin typeface="Arial" pitchFamily="34" charset="0"/>
              <a:cs typeface="Arial" pitchFamily="34" charset="0"/>
            </a:endParaRPr>
          </a:p>
        </p:txBody>
      </p:sp>
      <p:sp>
        <p:nvSpPr>
          <p:cNvPr id="3" name="Содержимое 2"/>
          <p:cNvSpPr>
            <a:spLocks noGrp="1"/>
          </p:cNvSpPr>
          <p:nvPr>
            <p:ph idx="1"/>
          </p:nvPr>
        </p:nvSpPr>
        <p:spPr>
          <a:xfrm>
            <a:off x="1643042" y="1447800"/>
            <a:ext cx="7290646" cy="4800600"/>
          </a:xfrm>
        </p:spPr>
        <p:txBody>
          <a:bodyPr/>
          <a:lstStyle/>
          <a:p>
            <a:r>
              <a:rPr lang="ru-RU" sz="2400" dirty="0" err="1" smtClean="0">
                <a:latin typeface="Arial" pitchFamily="34" charset="0"/>
                <a:cs typeface="Arial" pitchFamily="34" charset="0"/>
              </a:rPr>
              <a:t>трансабдоминальный</a:t>
            </a:r>
            <a:r>
              <a:rPr lang="ru-RU" sz="2400" dirty="0" smtClean="0">
                <a:latin typeface="Arial" pitchFamily="34" charset="0"/>
                <a:cs typeface="Arial" pitchFamily="34" charset="0"/>
              </a:rPr>
              <a:t> </a:t>
            </a:r>
            <a:r>
              <a:rPr lang="ru-RU" sz="2400" dirty="0" err="1" smtClean="0">
                <a:latin typeface="Arial" pitchFamily="34" charset="0"/>
                <a:cs typeface="Arial" pitchFamily="34" charset="0"/>
              </a:rPr>
              <a:t>амниоцентез</a:t>
            </a:r>
            <a:r>
              <a:rPr lang="ru-RU" sz="2400" dirty="0" smtClean="0">
                <a:latin typeface="Arial" pitchFamily="34" charset="0"/>
                <a:cs typeface="Arial" pitchFamily="34" charset="0"/>
              </a:rPr>
              <a:t>   (17-20нед)</a:t>
            </a:r>
          </a:p>
          <a:p>
            <a:r>
              <a:rPr lang="ru-RU" sz="2400" dirty="0" smtClean="0">
                <a:latin typeface="Arial" pitchFamily="34" charset="0"/>
                <a:cs typeface="Arial" pitchFamily="34" charset="0"/>
              </a:rPr>
              <a:t>биопсия хориона (8-11нед)</a:t>
            </a:r>
          </a:p>
          <a:p>
            <a:r>
              <a:rPr lang="ru-RU" sz="2400" dirty="0" err="1" smtClean="0">
                <a:latin typeface="Arial" pitchFamily="34" charset="0"/>
                <a:cs typeface="Arial" pitchFamily="34" charset="0"/>
              </a:rPr>
              <a:t>кордоцентез</a:t>
            </a:r>
            <a:r>
              <a:rPr lang="ru-RU" sz="2400" dirty="0" smtClean="0">
                <a:latin typeface="Arial" pitchFamily="34" charset="0"/>
                <a:cs typeface="Arial" pitchFamily="34" charset="0"/>
              </a:rPr>
              <a:t> (22-24нед)</a:t>
            </a:r>
          </a:p>
          <a:p>
            <a:r>
              <a:rPr lang="ru-RU" sz="2400" dirty="0" err="1" smtClean="0">
                <a:latin typeface="Arial" pitchFamily="34" charset="0"/>
                <a:cs typeface="Arial" pitchFamily="34" charset="0"/>
              </a:rPr>
              <a:t>плацентоцентез</a:t>
            </a:r>
            <a:r>
              <a:rPr lang="ru-RU" sz="2400" dirty="0" smtClean="0">
                <a:latin typeface="Arial" pitchFamily="34" charset="0"/>
                <a:cs typeface="Arial" pitchFamily="34" charset="0"/>
              </a:rPr>
              <a:t> (с 14-йнедели)</a:t>
            </a:r>
          </a:p>
          <a:p>
            <a:endParaRPr lang="ru-RU" dirty="0"/>
          </a:p>
        </p:txBody>
      </p:sp>
      <p:pic>
        <p:nvPicPr>
          <p:cNvPr id="6" name="Рисунок 5" descr="амниоцентез.jpg"/>
          <p:cNvPicPr>
            <a:picLocks noChangeAspect="1"/>
          </p:cNvPicPr>
          <p:nvPr/>
        </p:nvPicPr>
        <p:blipFill>
          <a:blip r:embed="rId2"/>
          <a:stretch>
            <a:fillRect/>
          </a:stretch>
        </p:blipFill>
        <p:spPr>
          <a:xfrm>
            <a:off x="0" y="3571876"/>
            <a:ext cx="3370458" cy="2500306"/>
          </a:xfrm>
          <a:prstGeom prst="rect">
            <a:avLst/>
          </a:prstGeom>
          <a:ln>
            <a:noFill/>
          </a:ln>
          <a:effectLst>
            <a:softEdge rad="112500"/>
          </a:effectLst>
        </p:spPr>
      </p:pic>
      <p:pic>
        <p:nvPicPr>
          <p:cNvPr id="7" name="Рисунок 6" descr="биопсия хориона.jpg"/>
          <p:cNvPicPr>
            <a:picLocks noChangeAspect="1"/>
          </p:cNvPicPr>
          <p:nvPr/>
        </p:nvPicPr>
        <p:blipFill>
          <a:blip r:embed="rId3"/>
          <a:stretch>
            <a:fillRect/>
          </a:stretch>
        </p:blipFill>
        <p:spPr>
          <a:xfrm>
            <a:off x="2643174" y="4143380"/>
            <a:ext cx="3500462" cy="2199420"/>
          </a:xfrm>
          <a:prstGeom prst="rect">
            <a:avLst/>
          </a:prstGeom>
          <a:ln>
            <a:noFill/>
          </a:ln>
          <a:effectLst>
            <a:softEdge rad="112500"/>
          </a:effectLst>
        </p:spPr>
      </p:pic>
      <p:pic>
        <p:nvPicPr>
          <p:cNvPr id="8" name="Рисунок 7" descr="кордоцентез.jpg"/>
          <p:cNvPicPr>
            <a:picLocks noChangeAspect="1"/>
          </p:cNvPicPr>
          <p:nvPr/>
        </p:nvPicPr>
        <p:blipFill>
          <a:blip r:embed="rId4"/>
          <a:stretch>
            <a:fillRect/>
          </a:stretch>
        </p:blipFill>
        <p:spPr>
          <a:xfrm>
            <a:off x="6072198" y="4071942"/>
            <a:ext cx="2714612" cy="2326810"/>
          </a:xfrm>
          <a:prstGeom prst="rect">
            <a:avLst/>
          </a:prstGeom>
          <a:ln>
            <a:noFill/>
          </a:ln>
          <a:effectLst>
            <a:softEdge rad="112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357174"/>
            <a:ext cx="8001024" cy="1143000"/>
          </a:xfrm>
        </p:spPr>
        <p:txBody>
          <a:bodyPr>
            <a:normAutofit fontScale="90000"/>
          </a:bodyPr>
          <a:lstStyle/>
          <a:p>
            <a:pPr algn="ctr"/>
            <a:r>
              <a:rPr lang="ru-RU" sz="3100" dirty="0" smtClean="0">
                <a:solidFill>
                  <a:srgbClr val="C00000"/>
                </a:solidFill>
                <a:latin typeface="Arial" pitchFamily="34" charset="0"/>
                <a:cs typeface="Arial" pitchFamily="34" charset="0"/>
              </a:rPr>
              <a:t>Основные показания к </a:t>
            </a:r>
            <a:r>
              <a:rPr lang="ru-RU" sz="3100" dirty="0" err="1" smtClean="0">
                <a:solidFill>
                  <a:srgbClr val="C00000"/>
                </a:solidFill>
                <a:latin typeface="Arial" pitchFamily="34" charset="0"/>
                <a:cs typeface="Arial" pitchFamily="34" charset="0"/>
              </a:rPr>
              <a:t>инвазивной</a:t>
            </a:r>
            <a:r>
              <a:rPr lang="ru-RU" sz="3100" dirty="0" smtClean="0">
                <a:solidFill>
                  <a:srgbClr val="C00000"/>
                </a:solidFill>
                <a:latin typeface="Arial" pitchFamily="34" charset="0"/>
                <a:cs typeface="Arial" pitchFamily="34" charset="0"/>
              </a:rPr>
              <a:t> </a:t>
            </a:r>
            <a:r>
              <a:rPr lang="ru-RU" sz="3100" dirty="0" err="1" smtClean="0">
                <a:solidFill>
                  <a:srgbClr val="C00000"/>
                </a:solidFill>
                <a:latin typeface="Arial" pitchFamily="34" charset="0"/>
                <a:cs typeface="Arial" pitchFamily="34" charset="0"/>
              </a:rPr>
              <a:t>пренатальной</a:t>
            </a:r>
            <a:r>
              <a:rPr lang="ru-RU" sz="3100" dirty="0" smtClean="0">
                <a:solidFill>
                  <a:srgbClr val="C00000"/>
                </a:solidFill>
                <a:latin typeface="Arial" pitchFamily="34" charset="0"/>
                <a:cs typeface="Arial" pitchFamily="34" charset="0"/>
              </a:rPr>
              <a:t> диагностике</a:t>
            </a:r>
            <a:r>
              <a:rPr lang="ru-RU" dirty="0" smtClean="0"/>
              <a:t/>
            </a:r>
            <a:br>
              <a:rPr lang="ru-RU" dirty="0" smtClean="0"/>
            </a:br>
            <a:endParaRPr lang="ru-RU" dirty="0"/>
          </a:p>
        </p:txBody>
      </p:sp>
      <p:sp>
        <p:nvSpPr>
          <p:cNvPr id="3" name="Содержимое 2"/>
          <p:cNvSpPr>
            <a:spLocks noGrp="1"/>
          </p:cNvSpPr>
          <p:nvPr>
            <p:ph idx="1"/>
          </p:nvPr>
        </p:nvSpPr>
        <p:spPr>
          <a:xfrm>
            <a:off x="1214414" y="1447800"/>
            <a:ext cx="7929586" cy="5410200"/>
          </a:xfrm>
        </p:spPr>
        <p:txBody>
          <a:bodyPr>
            <a:normAutofit fontScale="70000" lnSpcReduction="20000"/>
          </a:bodyPr>
          <a:lstStyle/>
          <a:p>
            <a:r>
              <a:rPr lang="ru-RU" sz="2800" dirty="0" smtClean="0">
                <a:latin typeface="Arial" pitchFamily="34" charset="0"/>
                <a:cs typeface="Arial" pitchFamily="34" charset="0"/>
              </a:rPr>
              <a:t>структурная перестройка хромосом у одного из родителей</a:t>
            </a:r>
          </a:p>
          <a:p>
            <a:endParaRPr lang="ru-RU" sz="2800" dirty="0" smtClean="0">
              <a:latin typeface="Arial" pitchFamily="34" charset="0"/>
              <a:cs typeface="Arial" pitchFamily="34" charset="0"/>
            </a:endParaRPr>
          </a:p>
          <a:p>
            <a:r>
              <a:rPr lang="ru-RU" sz="2800" dirty="0" smtClean="0">
                <a:latin typeface="Arial" pitchFamily="34" charset="0"/>
                <a:cs typeface="Arial" pitchFamily="34" charset="0"/>
              </a:rPr>
              <a:t>возраст матери старше 35 лет</a:t>
            </a:r>
          </a:p>
          <a:p>
            <a:endParaRPr lang="ru-RU" sz="2800" dirty="0" smtClean="0">
              <a:latin typeface="Arial" pitchFamily="34" charset="0"/>
              <a:cs typeface="Arial" pitchFamily="34" charset="0"/>
            </a:endParaRPr>
          </a:p>
          <a:p>
            <a:r>
              <a:rPr lang="ru-RU" sz="2800" dirty="0" smtClean="0">
                <a:latin typeface="Arial" pitchFamily="34" charset="0"/>
                <a:cs typeface="Arial" pitchFamily="34" charset="0"/>
              </a:rPr>
              <a:t>рождение ранее ребёнка с множественными врождёнными пороками развития</a:t>
            </a:r>
          </a:p>
          <a:p>
            <a:endParaRPr lang="ru-RU" sz="2800" dirty="0" smtClean="0">
              <a:latin typeface="Arial" pitchFamily="34" charset="0"/>
              <a:cs typeface="Arial" pitchFamily="34" charset="0"/>
            </a:endParaRPr>
          </a:p>
          <a:p>
            <a:r>
              <a:rPr lang="ru-RU" sz="2800" dirty="0" err="1" smtClean="0">
                <a:latin typeface="Arial" pitchFamily="34" charset="0"/>
                <a:cs typeface="Arial" pitchFamily="34" charset="0"/>
              </a:rPr>
              <a:t>пренатально</a:t>
            </a:r>
            <a:r>
              <a:rPr lang="ru-RU" sz="2800" dirty="0" smtClean="0">
                <a:latin typeface="Arial" pitchFamily="34" charset="0"/>
                <a:cs typeface="Arial" pitchFamily="34" charset="0"/>
              </a:rPr>
              <a:t> диагностируемые </a:t>
            </a:r>
            <a:r>
              <a:rPr lang="ru-RU" sz="2800" dirty="0" err="1" smtClean="0">
                <a:latin typeface="Arial" pitchFamily="34" charset="0"/>
                <a:cs typeface="Arial" pitchFamily="34" charset="0"/>
              </a:rPr>
              <a:t>моногенные</a:t>
            </a:r>
            <a:r>
              <a:rPr lang="ru-RU" sz="2800" dirty="0" smtClean="0">
                <a:latin typeface="Arial" pitchFamily="34" charset="0"/>
                <a:cs typeface="Arial" pitchFamily="34" charset="0"/>
              </a:rPr>
              <a:t> заболевания плод</a:t>
            </a:r>
          </a:p>
          <a:p>
            <a:endParaRPr lang="ru-RU" sz="2800" dirty="0" smtClean="0">
              <a:latin typeface="Arial" pitchFamily="34" charset="0"/>
              <a:cs typeface="Arial" pitchFamily="34" charset="0"/>
            </a:endParaRPr>
          </a:p>
          <a:p>
            <a:r>
              <a:rPr lang="ru-RU" sz="2800" dirty="0" smtClean="0">
                <a:latin typeface="Arial" pitchFamily="34" charset="0"/>
                <a:cs typeface="Arial" pitchFamily="34" charset="0"/>
              </a:rPr>
              <a:t>наличие маркёров хромосомной патологии по данным УЗИ или по результатам биохимического исследования сывороточных маркёров крови матери</a:t>
            </a:r>
          </a:p>
          <a:p>
            <a:endParaRPr lang="ru-RU" sz="2800" dirty="0" smtClean="0">
              <a:latin typeface="Arial" pitchFamily="34" charset="0"/>
              <a:cs typeface="Arial" pitchFamily="34" charset="0"/>
            </a:endParaRPr>
          </a:p>
          <a:p>
            <a:r>
              <a:rPr lang="ru-RU" sz="2800" dirty="0" smtClean="0">
                <a:latin typeface="Arial" pitchFamily="34" charset="0"/>
                <a:cs typeface="Arial" pitchFamily="34" charset="0"/>
              </a:rPr>
              <a:t>осложнённое течение беременности (угроза выкидыша, многоводие, гипотрофия плода)</a:t>
            </a:r>
          </a:p>
          <a:p>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868346"/>
          </a:xfrm>
        </p:spPr>
        <p:txBody>
          <a:bodyPr>
            <a:normAutofit/>
          </a:bodyPr>
          <a:lstStyle/>
          <a:p>
            <a:pPr algn="ctr"/>
            <a:r>
              <a:rPr lang="ru-RU" sz="2800" b="1" dirty="0" smtClean="0"/>
              <a:t>План лекции </a:t>
            </a:r>
            <a:endParaRPr lang="ru-RU" sz="2800" b="1" dirty="0"/>
          </a:p>
        </p:txBody>
      </p:sp>
      <p:sp>
        <p:nvSpPr>
          <p:cNvPr id="3" name="Содержимое 2"/>
          <p:cNvSpPr>
            <a:spLocks noGrp="1"/>
          </p:cNvSpPr>
          <p:nvPr>
            <p:ph idx="1"/>
          </p:nvPr>
        </p:nvSpPr>
        <p:spPr>
          <a:xfrm>
            <a:off x="1071538" y="1357298"/>
            <a:ext cx="7862150" cy="5214974"/>
          </a:xfrm>
        </p:spPr>
        <p:txBody>
          <a:bodyPr>
            <a:normAutofit/>
          </a:bodyPr>
          <a:lstStyle/>
          <a:p>
            <a:pPr>
              <a:lnSpc>
                <a:spcPct val="90000"/>
              </a:lnSpc>
            </a:pPr>
            <a:r>
              <a:rPr lang="ru-RU" sz="2400" dirty="0" smtClean="0">
                <a:latin typeface="Times New Roman" pitchFamily="18" charset="0"/>
                <a:cs typeface="Times New Roman" pitchFamily="18" charset="0"/>
              </a:rPr>
              <a:t>Краткий исторический </a:t>
            </a:r>
            <a:r>
              <a:rPr lang="ru-RU" sz="2400" dirty="0" smtClean="0">
                <a:latin typeface="Times New Roman" pitchFamily="18" charset="0"/>
                <a:cs typeface="Times New Roman" pitchFamily="18" charset="0"/>
              </a:rPr>
              <a:t>очерк</a:t>
            </a:r>
          </a:p>
          <a:p>
            <a:pPr>
              <a:lnSpc>
                <a:spcPct val="90000"/>
              </a:lnSpc>
            </a:pPr>
            <a:endParaRPr lang="ru-RU" sz="2400" dirty="0" smtClean="0">
              <a:solidFill>
                <a:srgbClr val="FF0000"/>
              </a:solidFill>
              <a:latin typeface="Times New Roman" pitchFamily="18" charset="0"/>
              <a:cs typeface="Times New Roman" pitchFamily="18" charset="0"/>
            </a:endParaRPr>
          </a:p>
          <a:p>
            <a:pPr>
              <a:lnSpc>
                <a:spcPct val="90000"/>
              </a:lnSpc>
            </a:pPr>
            <a:r>
              <a:rPr lang="ru-RU" sz="2400" dirty="0" smtClean="0">
                <a:latin typeface="Times New Roman" pitchFamily="18" charset="0"/>
                <a:cs typeface="Times New Roman" pitchFamily="18" charset="0"/>
              </a:rPr>
              <a:t>Терминология</a:t>
            </a:r>
          </a:p>
          <a:p>
            <a:pPr>
              <a:lnSpc>
                <a:spcPct val="90000"/>
              </a:lnSpc>
            </a:pPr>
            <a:endParaRPr lang="ru-RU" sz="2400" dirty="0" smtClean="0">
              <a:latin typeface="Times New Roman" pitchFamily="18" charset="0"/>
              <a:cs typeface="Times New Roman" pitchFamily="18" charset="0"/>
            </a:endParaRPr>
          </a:p>
          <a:p>
            <a:pPr>
              <a:lnSpc>
                <a:spcPct val="90000"/>
              </a:lnSpc>
            </a:pPr>
            <a:r>
              <a:rPr lang="ru-RU" sz="2400" dirty="0" smtClean="0">
                <a:latin typeface="Times New Roman" pitchFamily="18" charset="0"/>
                <a:cs typeface="Times New Roman" pitchFamily="18" charset="0"/>
              </a:rPr>
              <a:t>Принципы </a:t>
            </a:r>
            <a:r>
              <a:rPr lang="ru-RU" sz="2400" dirty="0" err="1" smtClean="0">
                <a:latin typeface="Times New Roman" pitchFamily="18" charset="0"/>
                <a:cs typeface="Times New Roman" pitchFamily="18" charset="0"/>
              </a:rPr>
              <a:t>неонатологической</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помощи</a:t>
            </a:r>
          </a:p>
          <a:p>
            <a:pPr>
              <a:lnSpc>
                <a:spcPct val="90000"/>
              </a:lnSpc>
            </a:pPr>
            <a:endParaRPr lang="ru-RU" sz="2400" dirty="0" smtClean="0">
              <a:latin typeface="Times New Roman" pitchFamily="18" charset="0"/>
              <a:cs typeface="Times New Roman" pitchFamily="18" charset="0"/>
            </a:endParaRPr>
          </a:p>
          <a:p>
            <a:pPr>
              <a:lnSpc>
                <a:spcPct val="90000"/>
              </a:lnSpc>
            </a:pPr>
            <a:r>
              <a:rPr lang="ru-RU" sz="2400" dirty="0" smtClean="0">
                <a:solidFill>
                  <a:srgbClr val="C00000"/>
                </a:solidFill>
                <a:latin typeface="Times New Roman" pitchFamily="18" charset="0"/>
                <a:cs typeface="Times New Roman" pitchFamily="18" charset="0"/>
              </a:rPr>
              <a:t>Пограничные состояния у </a:t>
            </a:r>
            <a:r>
              <a:rPr lang="ru-RU" sz="2400" dirty="0" smtClean="0">
                <a:solidFill>
                  <a:srgbClr val="C00000"/>
                </a:solidFill>
                <a:latin typeface="Times New Roman" pitchFamily="18" charset="0"/>
                <a:cs typeface="Times New Roman" pitchFamily="18" charset="0"/>
              </a:rPr>
              <a:t>новорожденных</a:t>
            </a:r>
          </a:p>
          <a:p>
            <a:pPr>
              <a:lnSpc>
                <a:spcPct val="90000"/>
              </a:lnSpc>
            </a:pPr>
            <a:endParaRPr lang="ru-RU" sz="2400" dirty="0" smtClean="0">
              <a:latin typeface="Times New Roman" pitchFamily="18" charset="0"/>
              <a:cs typeface="Times New Roman" pitchFamily="18" charset="0"/>
            </a:endParaRPr>
          </a:p>
          <a:p>
            <a:pPr>
              <a:lnSpc>
                <a:spcPct val="90000"/>
              </a:lnSpc>
            </a:pPr>
            <a:r>
              <a:rPr lang="ru-RU" sz="2400" dirty="0" smtClean="0">
                <a:latin typeface="Times New Roman" pitchFamily="18" charset="0"/>
                <a:cs typeface="Times New Roman" pitchFamily="18" charset="0"/>
              </a:rPr>
              <a:t>Вскармливание </a:t>
            </a:r>
            <a:r>
              <a:rPr lang="ru-RU" sz="2400" dirty="0" smtClean="0">
                <a:latin typeface="Times New Roman" pitchFamily="18" charset="0"/>
                <a:cs typeface="Times New Roman" pitchFamily="18" charset="0"/>
              </a:rPr>
              <a:t>новорожденных, базовая помощь новорожденному в роддоме</a:t>
            </a:r>
            <a:endParaRPr lang="ru-RU" sz="24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85728"/>
            <a:ext cx="8072462" cy="1143000"/>
          </a:xfrm>
        </p:spPr>
        <p:txBody>
          <a:bodyPr>
            <a:noAutofit/>
          </a:bodyPr>
          <a:lstStyle/>
          <a:p>
            <a:r>
              <a:rPr lang="ru-RU" sz="2400" b="1" dirty="0" err="1" smtClean="0">
                <a:latin typeface="Arial" pitchFamily="34" charset="0"/>
                <a:cs typeface="Arial" pitchFamily="34" charset="0"/>
              </a:rPr>
              <a:t>Неонатология</a:t>
            </a:r>
            <a:r>
              <a:rPr lang="ru-RU" sz="2400" b="1" dirty="0" smtClean="0">
                <a:latin typeface="Arial" pitchFamily="34" charset="0"/>
                <a:cs typeface="Arial" pitchFamily="34" charset="0"/>
              </a:rPr>
              <a:t> - раздел педиатрии, наука о выхаживании новорожденных</a:t>
            </a:r>
            <a:r>
              <a:rPr lang="ru-RU" sz="3400" dirty="0" smtClean="0">
                <a:latin typeface="Arial" pitchFamily="34" charset="0"/>
                <a:cs typeface="Arial" pitchFamily="34" charset="0"/>
              </a:rPr>
              <a:t>. </a:t>
            </a:r>
            <a:endParaRPr lang="ru-RU" sz="3400" dirty="0">
              <a:latin typeface="Arial" pitchFamily="34" charset="0"/>
              <a:cs typeface="Arial" pitchFamily="34" charset="0"/>
            </a:endParaRPr>
          </a:p>
        </p:txBody>
      </p:sp>
      <p:sp>
        <p:nvSpPr>
          <p:cNvPr id="3" name="Содержимое 2"/>
          <p:cNvSpPr>
            <a:spLocks noGrp="1"/>
          </p:cNvSpPr>
          <p:nvPr>
            <p:ph idx="1"/>
          </p:nvPr>
        </p:nvSpPr>
        <p:spPr>
          <a:xfrm>
            <a:off x="1285852" y="1447800"/>
            <a:ext cx="7500990" cy="5410200"/>
          </a:xfrm>
        </p:spPr>
        <p:txBody>
          <a:bodyPr/>
          <a:lstStyle/>
          <a:p>
            <a:pPr algn="just">
              <a:lnSpc>
                <a:spcPct val="80000"/>
              </a:lnSpc>
              <a:buNone/>
            </a:pPr>
            <a:endParaRPr lang="ru-RU" dirty="0" smtClean="0"/>
          </a:p>
          <a:p>
            <a:pPr algn="just">
              <a:lnSpc>
                <a:spcPct val="80000"/>
              </a:lnSpc>
              <a:buNone/>
            </a:pPr>
            <a:r>
              <a:rPr lang="ru-RU" sz="2400" dirty="0" smtClean="0">
                <a:latin typeface="Arial" pitchFamily="34" charset="0"/>
                <a:cs typeface="Arial" pitchFamily="34" charset="0"/>
              </a:rPr>
              <a:t> Суть </a:t>
            </a:r>
            <a:r>
              <a:rPr lang="ru-RU" sz="2400" dirty="0" err="1" smtClean="0">
                <a:latin typeface="Arial" pitchFamily="34" charset="0"/>
                <a:cs typeface="Arial" pitchFamily="34" charset="0"/>
              </a:rPr>
              <a:t>неонатологии</a:t>
            </a:r>
            <a:r>
              <a:rPr lang="ru-RU" sz="2400" dirty="0" smtClean="0">
                <a:latin typeface="Arial" pitchFamily="34" charset="0"/>
                <a:cs typeface="Arial" pitchFamily="34" charset="0"/>
              </a:rPr>
              <a:t>: </a:t>
            </a:r>
            <a:endParaRPr lang="ru-RU" sz="2400" dirty="0" smtClean="0">
              <a:latin typeface="Arial" pitchFamily="34" charset="0"/>
              <a:cs typeface="Arial" pitchFamily="34" charset="0"/>
            </a:endParaRPr>
          </a:p>
          <a:p>
            <a:pPr algn="just">
              <a:lnSpc>
                <a:spcPct val="80000"/>
              </a:lnSpc>
              <a:buNone/>
            </a:pPr>
            <a:endParaRPr lang="ru-RU" sz="2400" dirty="0" smtClean="0">
              <a:latin typeface="Arial" pitchFamily="34" charset="0"/>
              <a:cs typeface="Arial" pitchFamily="34" charset="0"/>
            </a:endParaRPr>
          </a:p>
          <a:p>
            <a:pPr algn="just">
              <a:lnSpc>
                <a:spcPct val="80000"/>
              </a:lnSpc>
            </a:pPr>
            <a:r>
              <a:rPr lang="ru-RU" sz="2400" dirty="0" smtClean="0">
                <a:latin typeface="Arial" pitchFamily="34" charset="0"/>
                <a:cs typeface="Arial" pitchFamily="34" charset="0"/>
              </a:rPr>
              <a:t>изыскание оптимальных методов диагностики и лечения болезней у детей первых четырех недель жизни </a:t>
            </a:r>
          </a:p>
          <a:p>
            <a:pPr algn="just">
              <a:lnSpc>
                <a:spcPct val="80000"/>
              </a:lnSpc>
            </a:pPr>
            <a:endParaRPr lang="ru-RU" sz="2400" dirty="0" smtClean="0">
              <a:latin typeface="Arial" pitchFamily="34" charset="0"/>
              <a:cs typeface="Arial" pitchFamily="34" charset="0"/>
            </a:endParaRPr>
          </a:p>
          <a:p>
            <a:pPr algn="just">
              <a:lnSpc>
                <a:spcPct val="80000"/>
              </a:lnSpc>
            </a:pPr>
            <a:r>
              <a:rPr lang="ru-RU" sz="2400" dirty="0" smtClean="0">
                <a:latin typeface="Arial" pitchFamily="34" charset="0"/>
                <a:cs typeface="Arial" pitchFamily="34" charset="0"/>
              </a:rPr>
              <a:t>реабилитация больных новорожденных</a:t>
            </a:r>
          </a:p>
          <a:p>
            <a:pPr algn="just">
              <a:lnSpc>
                <a:spcPct val="80000"/>
              </a:lnSpc>
            </a:pPr>
            <a:endParaRPr lang="ru-RU" sz="2400" dirty="0" smtClean="0">
              <a:latin typeface="Arial" pitchFamily="34" charset="0"/>
              <a:cs typeface="Arial" pitchFamily="34" charset="0"/>
            </a:endParaRPr>
          </a:p>
          <a:p>
            <a:pPr algn="just">
              <a:lnSpc>
                <a:spcPct val="80000"/>
              </a:lnSpc>
            </a:pPr>
            <a:r>
              <a:rPr lang="ru-RU" sz="2400" dirty="0" smtClean="0">
                <a:latin typeface="Arial" pitchFamily="34" charset="0"/>
                <a:cs typeface="Arial" pitchFamily="34" charset="0"/>
              </a:rPr>
              <a:t>создание в </a:t>
            </a:r>
            <a:r>
              <a:rPr lang="ru-RU" sz="2400" dirty="0" err="1" smtClean="0">
                <a:latin typeface="Arial" pitchFamily="34" charset="0"/>
                <a:cs typeface="Arial" pitchFamily="34" charset="0"/>
              </a:rPr>
              <a:t>неонатальном</a:t>
            </a:r>
            <a:r>
              <a:rPr lang="ru-RU" sz="2400" dirty="0" smtClean="0">
                <a:latin typeface="Arial" pitchFamily="34" charset="0"/>
                <a:cs typeface="Arial" pitchFamily="34" charset="0"/>
              </a:rPr>
              <a:t> периоде условий, необходимых для формирования состояния здоровья во всей последующей жизни человека </a:t>
            </a:r>
          </a:p>
          <a:p>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4638"/>
            <a:ext cx="8005026" cy="582594"/>
          </a:xfrm>
        </p:spPr>
        <p:txBody>
          <a:bodyPr>
            <a:normAutofit/>
          </a:bodyPr>
          <a:lstStyle/>
          <a:p>
            <a:pPr algn="ctr"/>
            <a:r>
              <a:rPr lang="ru-RU" sz="2800" dirty="0" smtClean="0">
                <a:solidFill>
                  <a:srgbClr val="C00000"/>
                </a:solidFill>
                <a:effectLst/>
                <a:latin typeface="Arial" pitchFamily="34" charset="0"/>
                <a:cs typeface="Arial" pitchFamily="34" charset="0"/>
              </a:rPr>
              <a:t>Ранняя </a:t>
            </a:r>
            <a:r>
              <a:rPr lang="ru-RU" sz="2800" dirty="0" err="1" smtClean="0">
                <a:solidFill>
                  <a:srgbClr val="C00000"/>
                </a:solidFill>
                <a:effectLst/>
                <a:latin typeface="Arial" pitchFamily="34" charset="0"/>
                <a:cs typeface="Arial" pitchFamily="34" charset="0"/>
              </a:rPr>
              <a:t>неонатальная</a:t>
            </a:r>
            <a:r>
              <a:rPr lang="ru-RU" sz="2800" dirty="0" smtClean="0">
                <a:solidFill>
                  <a:srgbClr val="C00000"/>
                </a:solidFill>
                <a:effectLst/>
                <a:latin typeface="Arial" pitchFamily="34" charset="0"/>
                <a:cs typeface="Arial" pitchFamily="34" charset="0"/>
              </a:rPr>
              <a:t> адаптация </a:t>
            </a:r>
            <a:endParaRPr lang="ru-RU" sz="2800" dirty="0">
              <a:solidFill>
                <a:srgbClr val="C00000"/>
              </a:solidFill>
              <a:effectLst/>
              <a:latin typeface="Arial" pitchFamily="34" charset="0"/>
              <a:cs typeface="Arial" pitchFamily="34" charset="0"/>
            </a:endParaRPr>
          </a:p>
        </p:txBody>
      </p:sp>
      <p:sp>
        <p:nvSpPr>
          <p:cNvPr id="3" name="Содержимое 2"/>
          <p:cNvSpPr>
            <a:spLocks noGrp="1"/>
          </p:cNvSpPr>
          <p:nvPr>
            <p:ph idx="1"/>
          </p:nvPr>
        </p:nvSpPr>
        <p:spPr>
          <a:xfrm>
            <a:off x="928662" y="1142984"/>
            <a:ext cx="8005026" cy="5410200"/>
          </a:xfrm>
        </p:spPr>
        <p:txBody>
          <a:bodyPr>
            <a:normAutofit fontScale="92500"/>
          </a:bodyPr>
          <a:lstStyle/>
          <a:p>
            <a:r>
              <a:rPr lang="ru-RU" sz="2400" dirty="0" smtClean="0">
                <a:latin typeface="Arial" pitchFamily="34" charset="0"/>
                <a:cs typeface="Arial" pitchFamily="34" charset="0"/>
              </a:rPr>
              <a:t>Адаптация в период новорождённости — совокупность реакций организмов матери и ребёнка, направленных на поддержание физиологических </a:t>
            </a:r>
            <a:r>
              <a:rPr lang="ru-RU" sz="2400" dirty="0" smtClean="0">
                <a:latin typeface="Arial" pitchFamily="34" charset="0"/>
                <a:cs typeface="Arial" pitchFamily="34" charset="0"/>
              </a:rPr>
              <a:t>констант</a:t>
            </a:r>
          </a:p>
          <a:p>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 Этот процесс </a:t>
            </a:r>
            <a:r>
              <a:rPr lang="ru-RU" sz="2400" dirty="0" smtClean="0">
                <a:latin typeface="Arial" pitchFamily="34" charset="0"/>
                <a:cs typeface="Arial" pitchFamily="34" charset="0"/>
              </a:rPr>
              <a:t>подчинё</a:t>
            </a:r>
            <a:r>
              <a:rPr lang="ru-RU" sz="2400" dirty="0" smtClean="0">
                <a:latin typeface="Arial" pitchFamily="34" charset="0"/>
                <a:cs typeface="Arial" pitchFamily="34" charset="0"/>
              </a:rPr>
              <a:t>н </a:t>
            </a:r>
            <a:r>
              <a:rPr lang="ru-RU" sz="2400" dirty="0" smtClean="0">
                <a:latin typeface="Arial" pitchFamily="34" charset="0"/>
                <a:cs typeface="Arial" pitchFamily="34" charset="0"/>
              </a:rPr>
              <a:t>гомеостатическим закономерностям </a:t>
            </a:r>
            <a:r>
              <a:rPr lang="ru-RU" sz="2400" dirty="0" smtClean="0">
                <a:latin typeface="Arial" pitchFamily="34" charset="0"/>
                <a:cs typeface="Arial" pitchFamily="34" charset="0"/>
              </a:rPr>
              <a:t>и создаёт предпосылки для дальнейшего развития организма </a:t>
            </a:r>
            <a:r>
              <a:rPr lang="ru-RU" sz="2400" dirty="0" smtClean="0">
                <a:latin typeface="Arial" pitchFamily="34" charset="0"/>
                <a:cs typeface="Arial" pitchFamily="34" charset="0"/>
              </a:rPr>
              <a:t>ребёнка</a:t>
            </a:r>
            <a:endParaRPr lang="ru-RU" sz="2400" dirty="0" smtClean="0">
              <a:latin typeface="Arial" pitchFamily="34" charset="0"/>
              <a:cs typeface="Arial" pitchFamily="34" charset="0"/>
            </a:endParaRPr>
          </a:p>
          <a:p>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Акт родов — самое яркое проявление адаптационного </a:t>
            </a:r>
            <a:r>
              <a:rPr lang="ru-RU" sz="2400" dirty="0" smtClean="0">
                <a:latin typeface="Arial" pitchFamily="34" charset="0"/>
                <a:cs typeface="Arial" pitchFamily="34" charset="0"/>
              </a:rPr>
              <a:t>синдрома</a:t>
            </a:r>
          </a:p>
          <a:p>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По классическому определению Г. </a:t>
            </a:r>
            <a:r>
              <a:rPr lang="ru-RU" sz="2400" dirty="0" err="1" smtClean="0">
                <a:latin typeface="Arial" pitchFamily="34" charset="0"/>
                <a:cs typeface="Arial" pitchFamily="34" charset="0"/>
              </a:rPr>
              <a:t>Селье</a:t>
            </a:r>
            <a:r>
              <a:rPr lang="ru-RU" sz="2400" dirty="0" smtClean="0">
                <a:latin typeface="Arial" pitchFamily="34" charset="0"/>
                <a:cs typeface="Arial" pitchFamily="34" charset="0"/>
              </a:rPr>
              <a:t>, это </a:t>
            </a:r>
            <a:r>
              <a:rPr lang="ru-RU" sz="2400" dirty="0" smtClean="0">
                <a:solidFill>
                  <a:srgbClr val="C00000"/>
                </a:solidFill>
                <a:latin typeface="Arial" pitchFamily="34" charset="0"/>
                <a:cs typeface="Arial" pitchFamily="34" charset="0"/>
              </a:rPr>
              <a:t>«самое короткое и самое опасное путешествие в жизни»</a:t>
            </a:r>
            <a:r>
              <a:rPr lang="ru-RU" sz="2400" dirty="0" smtClean="0">
                <a:latin typeface="Arial" pitchFamily="34" charset="0"/>
                <a:cs typeface="Arial" pitchFamily="34" charset="0"/>
              </a:rPr>
              <a:t>. </a:t>
            </a:r>
            <a:endParaRPr lang="ru-RU" sz="2400" dirty="0">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85728"/>
            <a:ext cx="7498080" cy="1143000"/>
          </a:xfrm>
        </p:spPr>
        <p:txBody>
          <a:bodyPr>
            <a:normAutofit fontScale="90000"/>
          </a:bodyPr>
          <a:lstStyle/>
          <a:p>
            <a:pPr algn="ctr"/>
            <a:r>
              <a:rPr lang="ru-RU" dirty="0" smtClean="0"/>
              <a:t>  </a:t>
            </a:r>
            <a:r>
              <a:rPr lang="ru-RU" sz="3100" dirty="0" smtClean="0">
                <a:solidFill>
                  <a:srgbClr val="C00000"/>
                </a:solidFill>
                <a:latin typeface="Arial" pitchFamily="34" charset="0"/>
                <a:cs typeface="Arial" pitchFamily="34" charset="0"/>
              </a:rPr>
              <a:t>Пограничные  физиологические состояния</a:t>
            </a:r>
            <a:r>
              <a:rPr lang="ru-RU" dirty="0" smtClean="0"/>
              <a:t/>
            </a:r>
            <a:br>
              <a:rPr lang="ru-RU" dirty="0" smtClean="0"/>
            </a:br>
            <a:endParaRPr lang="ru-RU" dirty="0"/>
          </a:p>
        </p:txBody>
      </p:sp>
      <p:sp>
        <p:nvSpPr>
          <p:cNvPr id="3" name="Содержимое 2"/>
          <p:cNvSpPr>
            <a:spLocks noGrp="1"/>
          </p:cNvSpPr>
          <p:nvPr>
            <p:ph idx="1"/>
          </p:nvPr>
        </p:nvSpPr>
        <p:spPr>
          <a:xfrm>
            <a:off x="928662" y="1142984"/>
            <a:ext cx="8005026" cy="4800600"/>
          </a:xfrm>
        </p:spPr>
        <p:txBody>
          <a:bodyPr>
            <a:normAutofit/>
          </a:bodyPr>
          <a:lstStyle/>
          <a:p>
            <a:r>
              <a:rPr lang="ru-RU" sz="2400" dirty="0" smtClean="0">
                <a:latin typeface="Arial" pitchFamily="34" charset="0"/>
                <a:cs typeface="Arial" pitchFamily="34" charset="0"/>
              </a:rPr>
              <a:t>Состояния, отражающие процесс адаптации к новым условиям жизни, называют переходными (пограничными, транзиторными, </a:t>
            </a:r>
            <a:r>
              <a:rPr lang="ru-RU" sz="2400" dirty="0" err="1" smtClean="0">
                <a:latin typeface="Arial" pitchFamily="34" charset="0"/>
                <a:cs typeface="Arial" pitchFamily="34" charset="0"/>
              </a:rPr>
              <a:t>физилогическими</a:t>
            </a:r>
            <a:r>
              <a:rPr lang="ru-RU" sz="2400" dirty="0" smtClean="0">
                <a:latin typeface="Arial" pitchFamily="34" charset="0"/>
                <a:cs typeface="Arial" pitchFamily="34" charset="0"/>
              </a:rPr>
              <a:t>) </a:t>
            </a:r>
            <a:endParaRPr lang="ru-RU" sz="2400" dirty="0" smtClean="0">
              <a:latin typeface="Arial" pitchFamily="34" charset="0"/>
              <a:cs typeface="Arial" pitchFamily="34" charset="0"/>
            </a:endParaRPr>
          </a:p>
        </p:txBody>
      </p:sp>
      <p:pic>
        <p:nvPicPr>
          <p:cNvPr id="4" name="Рисунок 3" descr="роды.jpg"/>
          <p:cNvPicPr>
            <a:picLocks noChangeAspect="1"/>
          </p:cNvPicPr>
          <p:nvPr/>
        </p:nvPicPr>
        <p:blipFill>
          <a:blip r:embed="rId2"/>
          <a:stretch>
            <a:fillRect/>
          </a:stretch>
        </p:blipFill>
        <p:spPr>
          <a:xfrm>
            <a:off x="1142976" y="2451728"/>
            <a:ext cx="7143800" cy="4000528"/>
          </a:xfrm>
          <a:prstGeom prst="rect">
            <a:avLst/>
          </a:prstGeom>
          <a:ln>
            <a:noFill/>
          </a:ln>
          <a:effectLst>
            <a:softEdge rad="112500"/>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14338"/>
            <a:ext cx="7498080" cy="928694"/>
          </a:xfrm>
        </p:spPr>
        <p:txBody>
          <a:bodyPr>
            <a:normAutofit/>
          </a:bodyPr>
          <a:lstStyle/>
          <a:p>
            <a:pPr algn="ctr"/>
            <a:r>
              <a:rPr lang="ru-RU" sz="2800" dirty="0" smtClean="0">
                <a:solidFill>
                  <a:srgbClr val="C00000"/>
                </a:solidFill>
                <a:effectLst/>
                <a:latin typeface="Arial" pitchFamily="34" charset="0"/>
                <a:cs typeface="Arial" pitchFamily="34" charset="0"/>
              </a:rPr>
              <a:t>Транзиторная гипервентиляция</a:t>
            </a:r>
            <a:endParaRPr lang="ru-RU" sz="2800" dirty="0">
              <a:solidFill>
                <a:srgbClr val="C00000"/>
              </a:solidFill>
              <a:effectLst/>
              <a:latin typeface="Arial" pitchFamily="34" charset="0"/>
              <a:cs typeface="Arial" pitchFamily="34" charset="0"/>
            </a:endParaRPr>
          </a:p>
        </p:txBody>
      </p:sp>
      <p:pic>
        <p:nvPicPr>
          <p:cNvPr id="4" name="Содержимое 3" descr="загружено (1).jpg"/>
          <p:cNvPicPr>
            <a:picLocks noGrp="1" noChangeAspect="1"/>
          </p:cNvPicPr>
          <p:nvPr>
            <p:ph idx="1"/>
          </p:nvPr>
        </p:nvPicPr>
        <p:blipFill>
          <a:blip r:embed="rId2"/>
          <a:stretch>
            <a:fillRect/>
          </a:stretch>
        </p:blipFill>
        <p:spPr>
          <a:xfrm>
            <a:off x="1000100" y="1239544"/>
            <a:ext cx="3455306" cy="2332332"/>
          </a:xfrm>
        </p:spPr>
      </p:pic>
      <p:sp>
        <p:nvSpPr>
          <p:cNvPr id="6" name="TextBox 5"/>
          <p:cNvSpPr txBox="1"/>
          <p:nvPr/>
        </p:nvSpPr>
        <p:spPr>
          <a:xfrm rot="10800000" flipV="1">
            <a:off x="4643438" y="761369"/>
            <a:ext cx="4500562" cy="3477875"/>
          </a:xfrm>
          <a:prstGeom prst="rect">
            <a:avLst/>
          </a:prstGeom>
          <a:noFill/>
        </p:spPr>
        <p:txBody>
          <a:bodyPr wrap="square" rtlCol="0">
            <a:spAutoFit/>
          </a:bodyPr>
          <a:lstStyle/>
          <a:p>
            <a:pPr>
              <a:buFont typeface="Wingdings" pitchFamily="2" charset="2"/>
              <a:buChar char="ü"/>
            </a:pPr>
            <a:r>
              <a:rPr lang="ru-RU" sz="2000" dirty="0" smtClean="0">
                <a:latin typeface="Arial" pitchFamily="34" charset="0"/>
                <a:cs typeface="Arial" pitchFamily="34" charset="0"/>
              </a:rPr>
              <a:t>Первый вдох должен быть достаточно сильным, чтобы преодолеть значительное сопротивление поверхностного натяжения лёгочной </a:t>
            </a:r>
            <a:r>
              <a:rPr lang="ru-RU" sz="2000" dirty="0" smtClean="0">
                <a:latin typeface="Arial" pitchFamily="34" charset="0"/>
                <a:cs typeface="Arial" pitchFamily="34" charset="0"/>
              </a:rPr>
              <a:t>жидкости</a:t>
            </a:r>
          </a:p>
          <a:p>
            <a:pPr>
              <a:buFont typeface="Wingdings" pitchFamily="2" charset="2"/>
              <a:buChar char="ü"/>
            </a:pPr>
            <a:endParaRPr lang="ru-RU" sz="2000" dirty="0" smtClean="0">
              <a:latin typeface="Arial" pitchFamily="34" charset="0"/>
              <a:cs typeface="Arial" pitchFamily="34" charset="0"/>
            </a:endParaRPr>
          </a:p>
          <a:p>
            <a:r>
              <a:rPr lang="ru-RU" sz="2000" dirty="0" smtClean="0">
                <a:latin typeface="Arial" pitchFamily="34" charset="0"/>
                <a:cs typeface="Arial" pitchFamily="34" charset="0"/>
              </a:rPr>
              <a:t> </a:t>
            </a:r>
          </a:p>
          <a:p>
            <a:pPr>
              <a:buFont typeface="Wingdings" pitchFamily="2" charset="2"/>
              <a:buChar char="ü"/>
            </a:pPr>
            <a:r>
              <a:rPr lang="ru-RU" sz="2000" dirty="0" err="1" smtClean="0">
                <a:latin typeface="Arial" pitchFamily="34" charset="0"/>
                <a:cs typeface="Arial" pitchFamily="34" charset="0"/>
              </a:rPr>
              <a:t>Сурфактант</a:t>
            </a:r>
            <a:r>
              <a:rPr lang="ru-RU" sz="2000" dirty="0" smtClean="0">
                <a:latin typeface="Arial" pitchFamily="34" charset="0"/>
                <a:cs typeface="Arial" pitchFamily="34" charset="0"/>
              </a:rPr>
              <a:t> снижает поверхностное натяжение, способствуя таким образом раскрытию лёгких. </a:t>
            </a:r>
            <a:endParaRPr lang="ru-RU" sz="2000" dirty="0">
              <a:latin typeface="Arial" pitchFamily="34" charset="0"/>
              <a:cs typeface="Arial" pitchFamily="34" charset="0"/>
            </a:endParaRPr>
          </a:p>
        </p:txBody>
      </p:sp>
      <p:sp>
        <p:nvSpPr>
          <p:cNvPr id="7" name="TextBox 6"/>
          <p:cNvSpPr txBox="1"/>
          <p:nvPr/>
        </p:nvSpPr>
        <p:spPr>
          <a:xfrm>
            <a:off x="1071538" y="4633280"/>
            <a:ext cx="7786742" cy="1938992"/>
          </a:xfrm>
          <a:prstGeom prst="rect">
            <a:avLst/>
          </a:prstGeom>
          <a:noFill/>
        </p:spPr>
        <p:txBody>
          <a:bodyPr wrap="square" rtlCol="0">
            <a:spAutoFit/>
          </a:bodyPr>
          <a:lstStyle/>
          <a:p>
            <a:pPr algn="ctr"/>
            <a:r>
              <a:rPr lang="ru-RU" sz="2000" dirty="0" smtClean="0">
                <a:latin typeface="Arial" pitchFamily="34" charset="0"/>
                <a:cs typeface="Arial" pitchFamily="34" charset="0"/>
              </a:rPr>
              <a:t>После окончания острой адаптации к </a:t>
            </a:r>
            <a:r>
              <a:rPr lang="ru-RU" sz="2000" dirty="0" err="1" smtClean="0">
                <a:latin typeface="Arial" pitchFamily="34" charset="0"/>
                <a:cs typeface="Arial" pitchFamily="34" charset="0"/>
              </a:rPr>
              <a:t>внеутробному</a:t>
            </a:r>
            <a:r>
              <a:rPr lang="ru-RU" sz="2000" dirty="0" smtClean="0">
                <a:latin typeface="Arial" pitchFamily="34" charset="0"/>
                <a:cs typeface="Arial" pitchFamily="34" charset="0"/>
              </a:rPr>
              <a:t> существованию (первые 30 мин жизни) </a:t>
            </a:r>
            <a:r>
              <a:rPr lang="ru-RU" sz="2000" dirty="0" smtClean="0">
                <a:latin typeface="Arial" pitchFamily="34" charset="0"/>
                <a:cs typeface="Arial" pitchFamily="34" charset="0"/>
              </a:rPr>
              <a:t>минутная </a:t>
            </a:r>
            <a:r>
              <a:rPr lang="ru-RU" sz="2000" dirty="0" smtClean="0">
                <a:latin typeface="Arial" pitchFamily="34" charset="0"/>
                <a:cs typeface="Arial" pitchFamily="34" charset="0"/>
              </a:rPr>
              <a:t>лёгочная вентиляция в 2-3 раза выше, чем у старших детей, что и называют физиологической (транзиторной) гипервентиляцией, направленной на компенсацию метаболического ацидоза при рождении</a:t>
            </a:r>
            <a:endParaRPr lang="ru-RU" sz="2000" dirty="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85728"/>
            <a:ext cx="8143900" cy="428628"/>
          </a:xfrm>
        </p:spPr>
        <p:txBody>
          <a:bodyPr>
            <a:normAutofit fontScale="90000"/>
          </a:bodyPr>
          <a:lstStyle/>
          <a:p>
            <a:pPr algn="ctr"/>
            <a:r>
              <a:rPr lang="ru-RU" sz="2800" b="1" dirty="0" smtClean="0">
                <a:solidFill>
                  <a:srgbClr val="C00000"/>
                </a:solidFill>
                <a:effectLst/>
              </a:rPr>
              <a:t>Переходное кровообращение</a:t>
            </a:r>
            <a:endParaRPr lang="ru-RU" sz="2800" dirty="0">
              <a:solidFill>
                <a:srgbClr val="C00000"/>
              </a:solidFill>
              <a:effectLst/>
            </a:endParaRPr>
          </a:p>
        </p:txBody>
      </p:sp>
      <p:pic>
        <p:nvPicPr>
          <p:cNvPr id="4" name="Содержимое 3" descr="кровообращение плода.jpg"/>
          <p:cNvPicPr>
            <a:picLocks noGrp="1" noChangeAspect="1"/>
          </p:cNvPicPr>
          <p:nvPr>
            <p:ph idx="1"/>
          </p:nvPr>
        </p:nvPicPr>
        <p:blipFill>
          <a:blip r:embed="rId3"/>
          <a:stretch>
            <a:fillRect/>
          </a:stretch>
        </p:blipFill>
        <p:spPr>
          <a:xfrm>
            <a:off x="285720" y="865586"/>
            <a:ext cx="3722298" cy="5063744"/>
          </a:xfrm>
        </p:spPr>
      </p:pic>
      <p:sp>
        <p:nvSpPr>
          <p:cNvPr id="45061" name="Rectangle 5"/>
          <p:cNvSpPr>
            <a:spLocks noChangeArrowheads="1"/>
          </p:cNvSpPr>
          <p:nvPr/>
        </p:nvSpPr>
        <p:spPr bwMode="auto">
          <a:xfrm>
            <a:off x="4071934" y="1357298"/>
            <a:ext cx="4786346"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После рождения происходит лишь функциональное закрытие фетальных </a:t>
            </a:r>
            <a:r>
              <a:rPr kumimoji="0" lang="ru-RU"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коммуникаций</a:t>
            </a:r>
            <a:endParaRPr lang="ru-RU" sz="2000" dirty="0" smtClean="0">
              <a:latin typeface="Arial" pitchFamily="34" charset="0"/>
              <a:ea typeface="Arial" pitchFamily="34" charset="0"/>
              <a:cs typeface="Arial" pitchFamily="34" charset="0"/>
            </a:endParaRPr>
          </a:p>
          <a:p>
            <a:pPr marL="0" marR="0" lvl="0" indent="228600" algn="just" defTabSz="914400" rtl="0" eaLnBrk="1" fontAlgn="base" latinLnBrk="0" hangingPunct="1">
              <a:lnSpc>
                <a:spcPct val="100000"/>
              </a:lnSpc>
              <a:spcBef>
                <a:spcPct val="0"/>
              </a:spcBef>
              <a:spcAft>
                <a:spcPct val="0"/>
              </a:spcAft>
              <a:buClrTx/>
              <a:buSzTx/>
              <a:buFont typeface="Wingdings" pitchFamily="2" charset="2"/>
              <a:buChar char="Ø"/>
              <a:tabLst/>
            </a:pP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2860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 Анатомическое закрытие артериального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ru-RU" sz="2000" b="0" i="0" u="none" strike="noStrike" cap="none" normalizeH="0" baseline="0" dirty="0" err="1" smtClean="0">
                <a:ln>
                  <a:noFill/>
                </a:ln>
                <a:solidFill>
                  <a:schemeClr val="tx1"/>
                </a:solidFill>
                <a:effectLst/>
                <a:latin typeface="Arial" pitchFamily="34" charset="0"/>
                <a:ea typeface="Arial" pitchFamily="34" charset="0"/>
                <a:cs typeface="Arial" pitchFamily="34" charset="0"/>
              </a:rPr>
              <a:t>боталлова</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ru-RU"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 протока может происходить ко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2-8-</a:t>
            </a:r>
            <a:r>
              <a:rPr kumimoji="0" lang="ru-RU"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й </a:t>
            </a:r>
            <a:r>
              <a:rPr kumimoji="0" lang="ru-RU" sz="2000" b="0" i="0" u="none" strike="noStrike" cap="none" normalizeH="0" baseline="0" dirty="0" err="1" smtClean="0">
                <a:ln>
                  <a:noFill/>
                </a:ln>
                <a:solidFill>
                  <a:schemeClr val="tx1"/>
                </a:solidFill>
                <a:effectLst/>
                <a:latin typeface="Arial" pitchFamily="34" charset="0"/>
                <a:ea typeface="Arial" pitchFamily="34" charset="0"/>
                <a:cs typeface="Arial" pitchFamily="34" charset="0"/>
              </a:rPr>
              <a:t>нед</a:t>
            </a:r>
            <a:r>
              <a:rPr kumimoji="0" lang="ru-RU"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жизни</a:t>
            </a:r>
            <a:endParaRPr lang="ru-RU" sz="2000" dirty="0" smtClean="0">
              <a:latin typeface="Arial" pitchFamily="34" charset="0"/>
              <a:ea typeface="Arial" pitchFamily="34" charset="0"/>
              <a:cs typeface="Arial" pitchFamily="34" charset="0"/>
            </a:endParaRPr>
          </a:p>
          <a:p>
            <a:pPr marL="0" marR="0" lvl="0" indent="228600" algn="just" defTabSz="914400" rtl="0" eaLnBrk="1" fontAlgn="base" latinLnBrk="0" hangingPunct="1">
              <a:lnSpc>
                <a:spcPct val="100000"/>
              </a:lnSpc>
              <a:spcBef>
                <a:spcPct val="0"/>
              </a:spcBef>
              <a:spcAft>
                <a:spcPct val="0"/>
              </a:spcAft>
              <a:buClrTx/>
              <a:buSzTx/>
              <a:buFont typeface="Wingdings" pitchFamily="2" charset="2"/>
              <a:buChar char="Ø"/>
              <a:tabLst/>
            </a:pPr>
            <a:endParaRPr kumimoji="0" lang="ru-RU" sz="20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lvl="0" indent="228600" algn="just" fontAlgn="base">
              <a:spcBef>
                <a:spcPct val="0"/>
              </a:spcBef>
              <a:spcAft>
                <a:spcPct val="0"/>
              </a:spcAft>
              <a:buFont typeface="Wingdings" pitchFamily="2" charset="2"/>
              <a:buChar char="Ø"/>
            </a:pPr>
            <a:r>
              <a:rPr kumimoji="0" lang="ru-RU"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Анатомическое закрытие венозного протока начинается на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a:t>
            </a:r>
            <a:r>
              <a:rPr kumimoji="0" lang="ru-RU"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й и наиболее активно происходит на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a:t>
            </a:r>
            <a:r>
              <a:rPr kumimoji="0" lang="ru-RU"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й </a:t>
            </a:r>
            <a:r>
              <a:rPr kumimoji="0" lang="ru-RU"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неделе</a:t>
            </a:r>
            <a:endParaRPr lang="ru-RU" sz="2000" dirty="0" smtClean="0">
              <a:latin typeface="Arial" pitchFamily="34" charset="0"/>
              <a:ea typeface="Arial" pitchFamily="34" charset="0"/>
              <a:cs typeface="Arial" pitchFamily="34" charset="0"/>
            </a:endParaRPr>
          </a:p>
          <a:p>
            <a:pPr lvl="0" indent="228600" algn="just" fontAlgn="base">
              <a:spcBef>
                <a:spcPct val="0"/>
              </a:spcBef>
              <a:spcAft>
                <a:spcPct val="0"/>
              </a:spcAft>
              <a:buFont typeface="Wingdings" pitchFamily="2" charset="2"/>
              <a:buChar char="Ø"/>
            </a:pPr>
            <a:endParaRPr lang="ru-RU" sz="2000" dirty="0" smtClean="0">
              <a:latin typeface="Arial" pitchFamily="34" charset="0"/>
              <a:cs typeface="Arial" pitchFamily="34" charset="0"/>
            </a:endParaRPr>
          </a:p>
          <a:p>
            <a:pPr lvl="0" indent="228600" algn="just" fontAlgn="base">
              <a:spcBef>
                <a:spcPct val="0"/>
              </a:spcBef>
              <a:spcAft>
                <a:spcPct val="0"/>
              </a:spcAft>
              <a:buFont typeface="Wingdings" pitchFamily="2" charset="2"/>
              <a:buChar char="Ø"/>
            </a:pPr>
            <a:r>
              <a:rPr lang="ru-RU" sz="2000" dirty="0" smtClean="0">
                <a:latin typeface="Arial" pitchFamily="34" charset="0"/>
                <a:cs typeface="Arial" pitchFamily="34" charset="0"/>
              </a:rPr>
              <a:t>Анатомическая облитерация овального отверстия происходит позже, через несколько месяцев или </a:t>
            </a:r>
            <a:r>
              <a:rPr lang="ru-RU" sz="2000" dirty="0" smtClean="0">
                <a:latin typeface="Arial" pitchFamily="34" charset="0"/>
                <a:cs typeface="Arial" pitchFamily="34" charset="0"/>
              </a:rPr>
              <a:t>лет</a:t>
            </a: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Прямоугольник 15"/>
          <p:cNvSpPr/>
          <p:nvPr/>
        </p:nvSpPr>
        <p:spPr>
          <a:xfrm>
            <a:off x="2286000" y="5791818"/>
            <a:ext cx="4572000" cy="369332"/>
          </a:xfrm>
          <a:prstGeom prst="rect">
            <a:avLst/>
          </a:prstGeom>
        </p:spPr>
        <p:txBody>
          <a:bodyPr>
            <a:spAutoFit/>
          </a:bodyPr>
          <a:lstStyle/>
          <a:p>
            <a:r>
              <a:rPr lang="ru-RU" dirty="0" smtClean="0"/>
              <a:t>. </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417514"/>
            <a:ext cx="7498080" cy="368280"/>
          </a:xfrm>
        </p:spPr>
        <p:txBody>
          <a:bodyPr>
            <a:normAutofit fontScale="90000"/>
          </a:bodyPr>
          <a:lstStyle/>
          <a:p>
            <a:pPr algn="ctr"/>
            <a:r>
              <a:rPr lang="ru-RU" sz="3100" dirty="0" smtClean="0">
                <a:solidFill>
                  <a:srgbClr val="C00000"/>
                </a:solidFill>
                <a:effectLst/>
                <a:latin typeface="Arial" pitchFamily="34" charset="0"/>
                <a:cs typeface="Arial" pitchFamily="34" charset="0"/>
              </a:rPr>
              <a:t>Транзиторная потеря массы тела</a:t>
            </a:r>
            <a:r>
              <a:rPr lang="ru-RU" dirty="0" smtClean="0"/>
              <a:t/>
            </a:r>
            <a:br>
              <a:rPr lang="ru-RU" dirty="0" smtClean="0"/>
            </a:br>
            <a:endParaRPr lang="ru-RU" dirty="0"/>
          </a:p>
        </p:txBody>
      </p:sp>
      <p:sp>
        <p:nvSpPr>
          <p:cNvPr id="5" name="TextBox 4"/>
          <p:cNvSpPr txBox="1"/>
          <p:nvPr/>
        </p:nvSpPr>
        <p:spPr>
          <a:xfrm>
            <a:off x="1071538" y="785794"/>
            <a:ext cx="8072462" cy="3046988"/>
          </a:xfrm>
          <a:prstGeom prst="rect">
            <a:avLst/>
          </a:prstGeom>
          <a:noFill/>
        </p:spPr>
        <p:txBody>
          <a:bodyPr wrap="square" rtlCol="0">
            <a:spAutoFit/>
          </a:bodyPr>
          <a:lstStyle/>
          <a:p>
            <a:pPr>
              <a:buFont typeface="Wingdings" pitchFamily="2" charset="2"/>
              <a:buChar char="Ø"/>
            </a:pPr>
            <a:r>
              <a:rPr lang="ru-RU" sz="2400" dirty="0" smtClean="0">
                <a:latin typeface="Arial" pitchFamily="34" charset="0"/>
                <a:cs typeface="Arial" pitchFamily="34" charset="0"/>
              </a:rPr>
              <a:t>Транзиторная потеря первоначальной массы тела происходит у всех новорождённых в первые дни жизни и достигает максимальных значений к 3-4-му дню </a:t>
            </a:r>
            <a:r>
              <a:rPr lang="ru-RU" sz="2400" dirty="0" smtClean="0">
                <a:latin typeface="Arial" pitchFamily="34" charset="0"/>
                <a:cs typeface="Arial" pitchFamily="34" charset="0"/>
              </a:rPr>
              <a:t>жизни</a:t>
            </a:r>
          </a:p>
          <a:p>
            <a:pPr>
              <a:buFont typeface="Wingdings" pitchFamily="2" charset="2"/>
              <a:buChar char="Ø"/>
            </a:pPr>
            <a:endParaRPr lang="ru-RU" sz="2400" dirty="0" smtClean="0">
              <a:latin typeface="Arial" pitchFamily="34" charset="0"/>
              <a:cs typeface="Arial" pitchFamily="34" charset="0"/>
            </a:endParaRPr>
          </a:p>
          <a:p>
            <a:pPr>
              <a:buFont typeface="Wingdings" pitchFamily="2" charset="2"/>
              <a:buChar char="Ø"/>
            </a:pPr>
            <a:r>
              <a:rPr lang="ru-RU" sz="2400" dirty="0" smtClean="0">
                <a:latin typeface="Arial" pitchFamily="34" charset="0"/>
                <a:cs typeface="Arial" pitchFamily="34" charset="0"/>
              </a:rPr>
              <a:t> Максимальная убыль первоначальной массы тела у здоровых новорождённых обычно не превышает 6% (допустимы колебания в пределах 3-10%) </a:t>
            </a:r>
            <a:endParaRPr lang="ru-RU" sz="2400" dirty="0">
              <a:latin typeface="Arial" pitchFamily="34" charset="0"/>
              <a:cs typeface="Arial" pitchFamily="34" charset="0"/>
            </a:endParaRPr>
          </a:p>
        </p:txBody>
      </p:sp>
      <p:sp>
        <p:nvSpPr>
          <p:cNvPr id="6" name="TextBox 5"/>
          <p:cNvSpPr txBox="1"/>
          <p:nvPr/>
        </p:nvSpPr>
        <p:spPr>
          <a:xfrm>
            <a:off x="1071538" y="3918900"/>
            <a:ext cx="7429552" cy="2308324"/>
          </a:xfrm>
          <a:prstGeom prst="rect">
            <a:avLst/>
          </a:prstGeom>
          <a:noFill/>
        </p:spPr>
        <p:txBody>
          <a:bodyPr wrap="square" rtlCol="0">
            <a:spAutoFit/>
          </a:bodyPr>
          <a:lstStyle/>
          <a:p>
            <a:pPr>
              <a:buFont typeface="Wingdings" pitchFamily="2" charset="2"/>
              <a:buChar char="Ø"/>
            </a:pPr>
            <a:r>
              <a:rPr lang="ru-RU" sz="2400" dirty="0" smtClean="0">
                <a:latin typeface="Arial" pitchFamily="34" charset="0"/>
                <a:cs typeface="Arial" pitchFamily="34" charset="0"/>
              </a:rPr>
              <a:t>Убыль массы тела связана с отрицательным водным балансом, потерей воды через кожу, лёгкие и с </a:t>
            </a:r>
            <a:r>
              <a:rPr lang="ru-RU" sz="2400" dirty="0" smtClean="0">
                <a:latin typeface="Arial" pitchFamily="34" charset="0"/>
                <a:cs typeface="Arial" pitchFamily="34" charset="0"/>
              </a:rPr>
              <a:t>мочой</a:t>
            </a:r>
          </a:p>
          <a:p>
            <a:pPr>
              <a:buFont typeface="Wingdings" pitchFamily="2" charset="2"/>
              <a:buChar char="Ø"/>
            </a:pPr>
            <a:endParaRPr lang="ru-RU" sz="2400" dirty="0" smtClean="0">
              <a:latin typeface="Arial" pitchFamily="34" charset="0"/>
              <a:cs typeface="Arial" pitchFamily="34" charset="0"/>
            </a:endParaRPr>
          </a:p>
          <a:p>
            <a:pPr>
              <a:buFont typeface="Wingdings" pitchFamily="2" charset="2"/>
              <a:buChar char="Ø"/>
            </a:pPr>
            <a:r>
              <a:rPr lang="ru-RU" sz="2400" dirty="0" smtClean="0">
                <a:latin typeface="Arial" pitchFamily="34" charset="0"/>
                <a:cs typeface="Arial" pitchFamily="34" charset="0"/>
              </a:rPr>
              <a:t>Доказана зависимость от объёма получаемой пищи и жидкости</a:t>
            </a:r>
            <a:endParaRPr lang="ru-RU" sz="2400" dirty="0">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500042"/>
            <a:ext cx="7498080" cy="642942"/>
          </a:xfrm>
        </p:spPr>
        <p:txBody>
          <a:bodyPr>
            <a:normAutofit fontScale="90000"/>
          </a:bodyPr>
          <a:lstStyle/>
          <a:p>
            <a:pPr algn="ctr"/>
            <a:r>
              <a:rPr lang="ru-RU" sz="3100" b="1" dirty="0" smtClean="0">
                <a:solidFill>
                  <a:srgbClr val="C00000"/>
                </a:solidFill>
                <a:effectLst/>
                <a:latin typeface="Arial" pitchFamily="34" charset="0"/>
                <a:cs typeface="Arial" pitchFamily="34" charset="0"/>
              </a:rPr>
              <a:t>Транзиторное изменение температуры тела</a:t>
            </a:r>
            <a:r>
              <a:rPr lang="ru-RU" dirty="0" smtClean="0"/>
              <a:t/>
            </a:r>
            <a:br>
              <a:rPr lang="ru-RU" dirty="0" smtClean="0"/>
            </a:br>
            <a:endParaRPr lang="ru-RU" dirty="0"/>
          </a:p>
        </p:txBody>
      </p:sp>
      <p:pic>
        <p:nvPicPr>
          <p:cNvPr id="4" name="Содержимое 3" descr="гипертермия.jpg"/>
          <p:cNvPicPr>
            <a:picLocks noGrp="1" noChangeAspect="1"/>
          </p:cNvPicPr>
          <p:nvPr>
            <p:ph idx="1"/>
          </p:nvPr>
        </p:nvPicPr>
        <p:blipFill>
          <a:blip r:embed="rId3"/>
          <a:stretch>
            <a:fillRect/>
          </a:stretch>
        </p:blipFill>
        <p:spPr>
          <a:xfrm>
            <a:off x="1071540" y="3071810"/>
            <a:ext cx="3187743" cy="2060352"/>
          </a:xfrm>
        </p:spPr>
      </p:pic>
      <p:sp>
        <p:nvSpPr>
          <p:cNvPr id="5" name="TextBox 4"/>
          <p:cNvSpPr txBox="1"/>
          <p:nvPr/>
        </p:nvSpPr>
        <p:spPr>
          <a:xfrm>
            <a:off x="1643042" y="1157101"/>
            <a:ext cx="7429552" cy="1569660"/>
          </a:xfrm>
          <a:prstGeom prst="rect">
            <a:avLst/>
          </a:prstGeom>
          <a:noFill/>
        </p:spPr>
        <p:txBody>
          <a:bodyPr wrap="square" rtlCol="0">
            <a:spAutoFit/>
          </a:bodyPr>
          <a:lstStyle/>
          <a:p>
            <a:pPr algn="just">
              <a:buFont typeface="Wingdings" pitchFamily="2" charset="2"/>
              <a:buChar char="Ø"/>
            </a:pPr>
            <a:r>
              <a:rPr lang="ru-RU" sz="2400" dirty="0" smtClean="0">
                <a:latin typeface="Arial" pitchFamily="34" charset="0"/>
                <a:cs typeface="Arial" pitchFamily="34" charset="0"/>
              </a:rPr>
              <a:t>Транзиторная </a:t>
            </a:r>
            <a:r>
              <a:rPr lang="ru-RU" sz="2400" dirty="0" smtClean="0">
                <a:latin typeface="Arial" pitchFamily="34" charset="0"/>
                <a:cs typeface="Arial" pitchFamily="34" charset="0"/>
              </a:rPr>
              <a:t>гипотермия</a:t>
            </a:r>
          </a:p>
          <a:p>
            <a:pPr algn="just">
              <a:buFont typeface="Wingdings" pitchFamily="2" charset="2"/>
              <a:buChar char="Ø"/>
            </a:pPr>
            <a:endParaRPr lang="ru-RU" sz="2400" dirty="0" smtClean="0">
              <a:latin typeface="Arial" pitchFamily="34" charset="0"/>
              <a:cs typeface="Arial" pitchFamily="34" charset="0"/>
            </a:endParaRPr>
          </a:p>
          <a:p>
            <a:pPr algn="just">
              <a:buFont typeface="Wingdings" pitchFamily="2" charset="2"/>
              <a:buChar char="Ø"/>
            </a:pPr>
            <a:endParaRPr lang="ru-RU" sz="2400" dirty="0" smtClean="0">
              <a:latin typeface="Arial" pitchFamily="34" charset="0"/>
              <a:cs typeface="Arial" pitchFamily="34" charset="0"/>
            </a:endParaRPr>
          </a:p>
          <a:p>
            <a:pPr algn="just">
              <a:buFont typeface="Wingdings" pitchFamily="2" charset="2"/>
              <a:buChar char="Ø"/>
            </a:pPr>
            <a:r>
              <a:rPr lang="ru-RU" sz="2400" dirty="0" smtClean="0">
                <a:latin typeface="Arial" pitchFamily="34" charset="0"/>
                <a:cs typeface="Arial" pitchFamily="34" charset="0"/>
              </a:rPr>
              <a:t>Транзиторная </a:t>
            </a:r>
            <a:r>
              <a:rPr lang="ru-RU" sz="2400" dirty="0" smtClean="0">
                <a:latin typeface="Arial" pitchFamily="34" charset="0"/>
                <a:cs typeface="Arial" pitchFamily="34" charset="0"/>
              </a:rPr>
              <a:t>гипертермия</a:t>
            </a:r>
            <a:endParaRPr lang="ru-RU" sz="2400" dirty="0">
              <a:latin typeface="Arial" pitchFamily="34" charset="0"/>
              <a:cs typeface="Arial" pitchFamily="34" charset="0"/>
            </a:endParaRPr>
          </a:p>
        </p:txBody>
      </p:sp>
      <p:pic>
        <p:nvPicPr>
          <p:cNvPr id="6" name="Рисунок 5" descr="кювез.jpg"/>
          <p:cNvPicPr>
            <a:picLocks noChangeAspect="1"/>
          </p:cNvPicPr>
          <p:nvPr/>
        </p:nvPicPr>
        <p:blipFill>
          <a:blip r:embed="rId4"/>
          <a:stretch>
            <a:fillRect/>
          </a:stretch>
        </p:blipFill>
        <p:spPr>
          <a:xfrm>
            <a:off x="3714376" y="4286256"/>
            <a:ext cx="3338069" cy="2500330"/>
          </a:xfrm>
          <a:prstGeom prst="rect">
            <a:avLst/>
          </a:prstGeom>
        </p:spPr>
      </p:pic>
      <p:pic>
        <p:nvPicPr>
          <p:cNvPr id="7" name="Рисунок 6" descr="кровать-грелка.jpg"/>
          <p:cNvPicPr>
            <a:picLocks noChangeAspect="1"/>
          </p:cNvPicPr>
          <p:nvPr/>
        </p:nvPicPr>
        <p:blipFill>
          <a:blip r:embed="rId5"/>
          <a:stretch>
            <a:fillRect/>
          </a:stretch>
        </p:blipFill>
        <p:spPr>
          <a:xfrm>
            <a:off x="7277131" y="3986235"/>
            <a:ext cx="1724025" cy="265747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488952"/>
            <a:ext cx="7498080" cy="582594"/>
          </a:xfrm>
        </p:spPr>
        <p:txBody>
          <a:bodyPr>
            <a:normAutofit fontScale="90000"/>
          </a:bodyPr>
          <a:lstStyle/>
          <a:p>
            <a:pPr algn="ctr"/>
            <a:r>
              <a:rPr lang="ru-RU" sz="3100" dirty="0" smtClean="0">
                <a:solidFill>
                  <a:srgbClr val="C00000"/>
                </a:solidFill>
                <a:effectLst/>
                <a:latin typeface="Arial" pitchFamily="34" charset="0"/>
                <a:cs typeface="Arial" pitchFamily="34" charset="0"/>
              </a:rPr>
              <a:t>Транзиторное изменение кожных покровов</a:t>
            </a:r>
            <a:r>
              <a:rPr lang="ru-RU" dirty="0" smtClean="0"/>
              <a:t/>
            </a:r>
            <a:br>
              <a:rPr lang="ru-RU" dirty="0" smtClean="0"/>
            </a:br>
            <a:endParaRPr lang="ru-RU" dirty="0"/>
          </a:p>
        </p:txBody>
      </p:sp>
      <p:sp>
        <p:nvSpPr>
          <p:cNvPr id="3" name="Содержимое 2"/>
          <p:cNvSpPr>
            <a:spLocks noGrp="1"/>
          </p:cNvSpPr>
          <p:nvPr>
            <p:ph idx="1"/>
          </p:nvPr>
        </p:nvSpPr>
        <p:spPr>
          <a:xfrm>
            <a:off x="857224" y="1000108"/>
            <a:ext cx="7929618" cy="3143272"/>
          </a:xfrm>
        </p:spPr>
        <p:txBody>
          <a:bodyPr>
            <a:normAutofit fontScale="32500" lnSpcReduction="20000"/>
          </a:bodyPr>
          <a:lstStyle/>
          <a:p>
            <a:r>
              <a:rPr lang="ru-RU" sz="6200" dirty="0" smtClean="0">
                <a:latin typeface="Arial" pitchFamily="34" charset="0"/>
                <a:cs typeface="Arial" pitchFamily="34" charset="0"/>
              </a:rPr>
              <a:t>Простая эритема или физиологический катар — реактивная краснота кожи после удаления первородной смазки, первого </a:t>
            </a:r>
            <a:r>
              <a:rPr lang="ru-RU" sz="6200" dirty="0" smtClean="0">
                <a:latin typeface="Arial" pitchFamily="34" charset="0"/>
                <a:cs typeface="Arial" pitchFamily="34" charset="0"/>
              </a:rPr>
              <a:t>купания</a:t>
            </a:r>
          </a:p>
          <a:p>
            <a:endParaRPr lang="ru-RU" sz="6200" dirty="0" smtClean="0">
              <a:latin typeface="Arial" pitchFamily="34" charset="0"/>
              <a:cs typeface="Arial" pitchFamily="34" charset="0"/>
            </a:endParaRPr>
          </a:p>
          <a:p>
            <a:r>
              <a:rPr lang="ru-RU" sz="6200" dirty="0" smtClean="0">
                <a:latin typeface="Arial" pitchFamily="34" charset="0"/>
                <a:cs typeface="Arial" pitchFamily="34" charset="0"/>
              </a:rPr>
              <a:t>Эритема усиливается на 2-е сутки, исчезает к концу 1-й недели жизни (у недоношенных детей — через 2-3 </a:t>
            </a:r>
            <a:r>
              <a:rPr lang="ru-RU" sz="6200" dirty="0" err="1" smtClean="0">
                <a:latin typeface="Arial" pitchFamily="34" charset="0"/>
                <a:cs typeface="Arial" pitchFamily="34" charset="0"/>
              </a:rPr>
              <a:t>нед</a:t>
            </a:r>
            <a:r>
              <a:rPr lang="ru-RU" sz="6200" dirty="0" smtClean="0">
                <a:latin typeface="Arial" pitchFamily="34" charset="0"/>
                <a:cs typeface="Arial" pitchFamily="34" charset="0"/>
              </a:rPr>
              <a:t>)</a:t>
            </a:r>
          </a:p>
          <a:p>
            <a:endParaRPr lang="ru-RU" sz="6200" dirty="0" smtClean="0">
              <a:latin typeface="Arial" pitchFamily="34" charset="0"/>
              <a:cs typeface="Arial" pitchFamily="34" charset="0"/>
            </a:endParaRPr>
          </a:p>
          <a:p>
            <a:r>
              <a:rPr lang="ru-RU" sz="6200" dirty="0" smtClean="0">
                <a:latin typeface="Arial" pitchFamily="34" charset="0"/>
                <a:cs typeface="Arial" pitchFamily="34" charset="0"/>
              </a:rPr>
              <a:t> Физиологическое шелушение кожных покровов бывает крупнопластинчатым, метким или отрубевидным, возникает на 3-5-й день жизни у детей после простой </a:t>
            </a:r>
            <a:r>
              <a:rPr lang="ru-RU" sz="6200" dirty="0" smtClean="0">
                <a:latin typeface="Arial" pitchFamily="34" charset="0"/>
                <a:cs typeface="Arial" pitchFamily="34" charset="0"/>
              </a:rPr>
              <a:t>эритемы</a:t>
            </a:r>
            <a:endParaRPr lang="ru-RU" sz="6200" dirty="0" smtClean="0">
              <a:latin typeface="Arial" pitchFamily="34" charset="0"/>
              <a:cs typeface="Arial" pitchFamily="34" charset="0"/>
            </a:endParaRPr>
          </a:p>
          <a:p>
            <a:endParaRPr lang="ru-RU" sz="5000" dirty="0" smtClean="0">
              <a:latin typeface="Arial" pitchFamily="34" charset="0"/>
              <a:cs typeface="Arial" pitchFamily="34" charset="0"/>
            </a:endParaRPr>
          </a:p>
          <a:p>
            <a:endParaRPr lang="ru-RU" dirty="0"/>
          </a:p>
        </p:txBody>
      </p:sp>
      <p:pic>
        <p:nvPicPr>
          <p:cNvPr id="4" name="Рисунок 3" descr="эритема физиол.jpg"/>
          <p:cNvPicPr>
            <a:picLocks noChangeAspect="1"/>
          </p:cNvPicPr>
          <p:nvPr/>
        </p:nvPicPr>
        <p:blipFill>
          <a:blip r:embed="rId3"/>
          <a:stretch>
            <a:fillRect/>
          </a:stretch>
        </p:blipFill>
        <p:spPr>
          <a:xfrm>
            <a:off x="285752" y="4214818"/>
            <a:ext cx="3500430" cy="2569525"/>
          </a:xfrm>
          <a:prstGeom prst="rect">
            <a:avLst/>
          </a:prstGeom>
        </p:spPr>
      </p:pic>
      <p:pic>
        <p:nvPicPr>
          <p:cNvPr id="5" name="Рисунок 4" descr="шелушение.jpg"/>
          <p:cNvPicPr>
            <a:picLocks noChangeAspect="1"/>
          </p:cNvPicPr>
          <p:nvPr/>
        </p:nvPicPr>
        <p:blipFill>
          <a:blip r:embed="rId4"/>
          <a:stretch>
            <a:fillRect/>
          </a:stretch>
        </p:blipFill>
        <p:spPr>
          <a:xfrm>
            <a:off x="4568104" y="4214818"/>
            <a:ext cx="4504490" cy="2428892"/>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4"/>
            <a:ext cx="7498080" cy="1143000"/>
          </a:xfrm>
        </p:spPr>
        <p:txBody>
          <a:bodyPr>
            <a:normAutofit fontScale="90000"/>
          </a:bodyPr>
          <a:lstStyle/>
          <a:p>
            <a:pPr algn="ctr"/>
            <a:r>
              <a:rPr lang="ru-RU" b="1" dirty="0" smtClean="0"/>
              <a:t> </a:t>
            </a:r>
            <a:r>
              <a:rPr lang="ru-RU" sz="3100" dirty="0" smtClean="0">
                <a:solidFill>
                  <a:srgbClr val="C00000"/>
                </a:solidFill>
                <a:effectLst/>
                <a:latin typeface="Arial" pitchFamily="34" charset="0"/>
                <a:cs typeface="Arial" pitchFamily="34" charset="0"/>
              </a:rPr>
              <a:t>Транзиторное изменение кожных покровов</a:t>
            </a:r>
            <a:endParaRPr lang="ru-RU" sz="3100" dirty="0">
              <a:latin typeface="Arial" pitchFamily="34" charset="0"/>
              <a:cs typeface="Arial" pitchFamily="34" charset="0"/>
            </a:endParaRPr>
          </a:p>
        </p:txBody>
      </p:sp>
      <p:sp>
        <p:nvSpPr>
          <p:cNvPr id="3" name="Содержимое 2"/>
          <p:cNvSpPr>
            <a:spLocks noGrp="1"/>
          </p:cNvSpPr>
          <p:nvPr>
            <p:ph idx="1"/>
          </p:nvPr>
        </p:nvSpPr>
        <p:spPr>
          <a:xfrm>
            <a:off x="1142976" y="1447800"/>
            <a:ext cx="8001024" cy="4800600"/>
          </a:xfrm>
        </p:spPr>
        <p:txBody>
          <a:bodyPr>
            <a:normAutofit/>
          </a:bodyPr>
          <a:lstStyle/>
          <a:p>
            <a:r>
              <a:rPr lang="ru-RU" sz="2400" dirty="0" smtClean="0">
                <a:latin typeface="Arial" pitchFamily="34" charset="0"/>
                <a:cs typeface="Arial" pitchFamily="34" charset="0"/>
              </a:rPr>
              <a:t>Токсическая эритема возникает у многих новорождённых с 1-3-го дня жизни. На коже возникают </a:t>
            </a:r>
            <a:r>
              <a:rPr lang="ru-RU" sz="2400" dirty="0" err="1" smtClean="0">
                <a:latin typeface="Arial" pitchFamily="34" charset="0"/>
                <a:cs typeface="Arial" pitchFamily="34" charset="0"/>
              </a:rPr>
              <a:t>эритематозные</a:t>
            </a:r>
            <a:r>
              <a:rPr lang="ru-RU" sz="2400" dirty="0" smtClean="0">
                <a:latin typeface="Arial" pitchFamily="34" charset="0"/>
                <a:cs typeface="Arial" pitchFamily="34" charset="0"/>
              </a:rPr>
              <a:t> пятна или </a:t>
            </a:r>
            <a:r>
              <a:rPr lang="ru-RU" sz="2400" dirty="0" err="1" smtClean="0">
                <a:latin typeface="Arial" pitchFamily="34" charset="0"/>
                <a:cs typeface="Arial" pitchFamily="34" charset="0"/>
              </a:rPr>
              <a:t>везикулопустулёзные</a:t>
            </a:r>
            <a:r>
              <a:rPr lang="ru-RU" sz="2400" dirty="0" smtClean="0">
                <a:latin typeface="Arial" pitchFamily="34" charset="0"/>
                <a:cs typeface="Arial" pitchFamily="34" charset="0"/>
              </a:rPr>
              <a:t> образования, папулы на фоне эритемы. </a:t>
            </a:r>
            <a:r>
              <a:rPr lang="ru-RU" dirty="0" smtClean="0"/>
              <a:t> </a:t>
            </a:r>
          </a:p>
          <a:p>
            <a:endParaRPr lang="ru-RU" dirty="0"/>
          </a:p>
        </p:txBody>
      </p:sp>
      <p:pic>
        <p:nvPicPr>
          <p:cNvPr id="5" name="Рисунок 4" descr="токсическая эритема.jpg"/>
          <p:cNvPicPr>
            <a:picLocks noChangeAspect="1"/>
          </p:cNvPicPr>
          <p:nvPr/>
        </p:nvPicPr>
        <p:blipFill>
          <a:blip r:embed="rId3"/>
          <a:stretch>
            <a:fillRect/>
          </a:stretch>
        </p:blipFill>
        <p:spPr>
          <a:xfrm>
            <a:off x="5091124" y="3372645"/>
            <a:ext cx="3624280" cy="3271066"/>
          </a:xfrm>
          <a:prstGeom prst="rect">
            <a:avLst/>
          </a:prstGeom>
        </p:spPr>
      </p:pic>
      <p:pic>
        <p:nvPicPr>
          <p:cNvPr id="6" name="Рисунок 5" descr="токсическая.jpg"/>
          <p:cNvPicPr>
            <a:picLocks noChangeAspect="1"/>
          </p:cNvPicPr>
          <p:nvPr/>
        </p:nvPicPr>
        <p:blipFill>
          <a:blip r:embed="rId4"/>
          <a:stretch>
            <a:fillRect/>
          </a:stretch>
        </p:blipFill>
        <p:spPr>
          <a:xfrm>
            <a:off x="1093118" y="3791079"/>
            <a:ext cx="4050386" cy="3066921"/>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71462"/>
            <a:ext cx="7498080" cy="1143000"/>
          </a:xfrm>
        </p:spPr>
        <p:txBody>
          <a:bodyPr>
            <a:noAutofit/>
          </a:bodyPr>
          <a:lstStyle/>
          <a:p>
            <a:pPr algn="ctr"/>
            <a:r>
              <a:rPr lang="ru-RU" sz="2800" dirty="0" smtClean="0">
                <a:solidFill>
                  <a:srgbClr val="C00000"/>
                </a:solidFill>
                <a:effectLst/>
                <a:latin typeface="Arial" pitchFamily="34" charset="0"/>
                <a:cs typeface="Arial" pitchFamily="34" charset="0"/>
              </a:rPr>
              <a:t>Транзиторное изменение кожных покровов</a:t>
            </a:r>
            <a:endParaRPr lang="ru-RU" sz="2800" dirty="0">
              <a:latin typeface="Arial" pitchFamily="34" charset="0"/>
              <a:cs typeface="Arial" pitchFamily="34" charset="0"/>
            </a:endParaRPr>
          </a:p>
        </p:txBody>
      </p:sp>
      <p:sp>
        <p:nvSpPr>
          <p:cNvPr id="3" name="Содержимое 2"/>
          <p:cNvSpPr>
            <a:spLocks noGrp="1"/>
          </p:cNvSpPr>
          <p:nvPr>
            <p:ph idx="1"/>
          </p:nvPr>
        </p:nvSpPr>
        <p:spPr>
          <a:xfrm>
            <a:off x="928662" y="1071546"/>
            <a:ext cx="8215338" cy="2214578"/>
          </a:xfrm>
        </p:spPr>
        <p:txBody>
          <a:bodyPr>
            <a:normAutofit fontScale="92500" lnSpcReduction="10000"/>
          </a:bodyPr>
          <a:lstStyle/>
          <a:p>
            <a:pPr algn="just"/>
            <a:r>
              <a:rPr lang="ru-RU" sz="2600" b="1" dirty="0" smtClean="0">
                <a:latin typeface="Arial" pitchFamily="34" charset="0"/>
                <a:cs typeface="Arial" pitchFamily="34" charset="0"/>
              </a:rPr>
              <a:t>Родовая опухоль </a:t>
            </a:r>
            <a:r>
              <a:rPr lang="ru-RU" sz="2600" i="1" dirty="0" smtClean="0">
                <a:latin typeface="Arial" pitchFamily="34" charset="0"/>
                <a:cs typeface="Arial" pitchFamily="34" charset="0"/>
              </a:rPr>
              <a:t>—</a:t>
            </a:r>
            <a:r>
              <a:rPr lang="ru-RU" sz="2600" b="1" dirty="0" smtClean="0">
                <a:latin typeface="Arial" pitchFamily="34" charset="0"/>
                <a:cs typeface="Arial" pitchFamily="34" charset="0"/>
              </a:rPr>
              <a:t> </a:t>
            </a:r>
            <a:r>
              <a:rPr lang="ru-RU" sz="2600" dirty="0" smtClean="0">
                <a:latin typeface="Arial" pitchFamily="34" charset="0"/>
                <a:cs typeface="Arial" pitchFamily="34" charset="0"/>
              </a:rPr>
              <a:t>отёк предлежащей части вследствие венозной гиперемии,</a:t>
            </a:r>
            <a:r>
              <a:rPr lang="ru-RU" sz="2600" b="1" dirty="0" smtClean="0">
                <a:latin typeface="Arial" pitchFamily="34" charset="0"/>
                <a:cs typeface="Arial" pitchFamily="34" charset="0"/>
              </a:rPr>
              <a:t> </a:t>
            </a:r>
            <a:r>
              <a:rPr lang="ru-RU" sz="2600" dirty="0" smtClean="0">
                <a:latin typeface="Arial" pitchFamily="34" charset="0"/>
                <a:cs typeface="Arial" pitchFamily="34" charset="0"/>
              </a:rPr>
              <a:t>самостоятельно исчезающий в</a:t>
            </a:r>
            <a:r>
              <a:rPr lang="ru-RU" sz="2600" b="1" dirty="0" smtClean="0">
                <a:latin typeface="Arial" pitchFamily="34" charset="0"/>
                <a:cs typeface="Arial" pitchFamily="34" charset="0"/>
              </a:rPr>
              <a:t> </a:t>
            </a:r>
            <a:r>
              <a:rPr lang="ru-RU" sz="2600" dirty="0" smtClean="0">
                <a:latin typeface="Arial" pitchFamily="34" charset="0"/>
                <a:cs typeface="Arial" pitchFamily="34" charset="0"/>
              </a:rPr>
              <a:t>течение 1-2 дней. Иногда на месте родовой опухоли остаются мелкоточечные кровоизлияния (петехии), которые также исчезают самостоятельно</a:t>
            </a:r>
            <a:r>
              <a:rPr lang="ru-RU" sz="2400" dirty="0" smtClean="0"/>
              <a:t>.</a:t>
            </a:r>
          </a:p>
          <a:p>
            <a:endParaRPr lang="ru-RU" dirty="0"/>
          </a:p>
        </p:txBody>
      </p:sp>
      <p:pic>
        <p:nvPicPr>
          <p:cNvPr id="5" name="Рисунок 4" descr="родовая опухоль.jpg"/>
          <p:cNvPicPr>
            <a:picLocks noChangeAspect="1"/>
          </p:cNvPicPr>
          <p:nvPr/>
        </p:nvPicPr>
        <p:blipFill>
          <a:blip r:embed="rId2"/>
          <a:stretch>
            <a:fillRect/>
          </a:stretch>
        </p:blipFill>
        <p:spPr>
          <a:xfrm>
            <a:off x="5110184" y="3476638"/>
            <a:ext cx="4033848" cy="2881320"/>
          </a:xfrm>
          <a:prstGeom prst="rect">
            <a:avLst/>
          </a:prstGeom>
        </p:spPr>
      </p:pic>
      <p:pic>
        <p:nvPicPr>
          <p:cNvPr id="4" name="Рисунок 3" descr="родовая опухоль 1.jpg"/>
          <p:cNvPicPr>
            <a:picLocks noChangeAspect="1"/>
          </p:cNvPicPr>
          <p:nvPr/>
        </p:nvPicPr>
        <p:blipFill>
          <a:blip r:embed="rId3"/>
          <a:stretch>
            <a:fillRect/>
          </a:stretch>
        </p:blipFill>
        <p:spPr>
          <a:xfrm>
            <a:off x="142844" y="3576644"/>
            <a:ext cx="5169548" cy="328138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00100" y="-24"/>
            <a:ext cx="7933588" cy="500066"/>
          </a:xfrm>
        </p:spPr>
        <p:txBody>
          <a:bodyPr>
            <a:noAutofit/>
          </a:bodyPr>
          <a:lstStyle/>
          <a:p>
            <a:pPr algn="ctr"/>
            <a:r>
              <a:rPr lang="ru-RU" sz="2800" b="1" dirty="0" smtClean="0">
                <a:solidFill>
                  <a:srgbClr val="C00000"/>
                </a:solidFill>
              </a:rPr>
              <a:t>Половой криз</a:t>
            </a:r>
            <a:endParaRPr lang="ru-RU" sz="2800" b="1" dirty="0">
              <a:solidFill>
                <a:srgbClr val="C00000"/>
              </a:solidFill>
            </a:endParaRPr>
          </a:p>
        </p:txBody>
      </p:sp>
      <p:pic>
        <p:nvPicPr>
          <p:cNvPr id="7" name="Рисунок 6" descr="половой криз 1.jpg"/>
          <p:cNvPicPr>
            <a:picLocks noChangeAspect="1"/>
          </p:cNvPicPr>
          <p:nvPr/>
        </p:nvPicPr>
        <p:blipFill>
          <a:blip r:embed="rId3"/>
          <a:stretch>
            <a:fillRect/>
          </a:stretch>
        </p:blipFill>
        <p:spPr>
          <a:xfrm>
            <a:off x="142844" y="642918"/>
            <a:ext cx="3071834" cy="4095778"/>
          </a:xfrm>
          <a:prstGeom prst="rect">
            <a:avLst/>
          </a:prstGeom>
          <a:ln>
            <a:noFill/>
          </a:ln>
          <a:effectLst>
            <a:softEdge rad="112500"/>
          </a:effectLst>
        </p:spPr>
      </p:pic>
      <p:sp>
        <p:nvSpPr>
          <p:cNvPr id="8" name="TextBox 7"/>
          <p:cNvSpPr txBox="1"/>
          <p:nvPr/>
        </p:nvSpPr>
        <p:spPr>
          <a:xfrm>
            <a:off x="4500562" y="642918"/>
            <a:ext cx="4643438" cy="6247864"/>
          </a:xfrm>
          <a:prstGeom prst="rect">
            <a:avLst/>
          </a:prstGeom>
          <a:noFill/>
        </p:spPr>
        <p:txBody>
          <a:bodyPr wrap="square" rtlCol="0">
            <a:spAutoFit/>
          </a:bodyPr>
          <a:lstStyle/>
          <a:p>
            <a:pPr algn="just">
              <a:buFont typeface="Arial" pitchFamily="34" charset="0"/>
              <a:buChar char="•"/>
            </a:pPr>
            <a:r>
              <a:rPr lang="ru-RU" sz="2000" b="1" dirty="0" err="1" smtClean="0">
                <a:latin typeface="Arial" pitchFamily="34" charset="0"/>
                <a:cs typeface="Arial" pitchFamily="34" charset="0"/>
              </a:rPr>
              <a:t>Нагрубание</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молочых</a:t>
            </a:r>
            <a:r>
              <a:rPr lang="ru-RU" sz="2000" b="1" dirty="0" smtClean="0">
                <a:latin typeface="Arial" pitchFamily="34" charset="0"/>
                <a:cs typeface="Arial" pitchFamily="34" charset="0"/>
              </a:rPr>
              <a:t> желёз </a:t>
            </a:r>
            <a:r>
              <a:rPr lang="ru-RU" sz="2000" dirty="0" smtClean="0">
                <a:latin typeface="Arial" pitchFamily="34" charset="0"/>
                <a:cs typeface="Arial" pitchFamily="34" charset="0"/>
              </a:rPr>
              <a:t>(физиологическая мастопатия)</a:t>
            </a:r>
            <a:r>
              <a:rPr lang="ru-RU" sz="2000" b="1" dirty="0" smtClean="0">
                <a:latin typeface="Arial" pitchFamily="34" charset="0"/>
                <a:cs typeface="Arial" pitchFamily="34" charset="0"/>
              </a:rPr>
              <a:t> </a:t>
            </a:r>
            <a:r>
              <a:rPr lang="ru-RU" sz="2000" dirty="0" smtClean="0">
                <a:latin typeface="Arial" pitchFamily="34" charset="0"/>
                <a:cs typeface="Arial" pitchFamily="34" charset="0"/>
              </a:rPr>
              <a:t>начинается с</a:t>
            </a:r>
            <a:r>
              <a:rPr lang="ru-RU" sz="2000" b="1" dirty="0" smtClean="0">
                <a:latin typeface="Arial" pitchFamily="34" charset="0"/>
                <a:cs typeface="Arial" pitchFamily="34" charset="0"/>
              </a:rPr>
              <a:t> </a:t>
            </a:r>
            <a:r>
              <a:rPr lang="ru-RU" sz="2000" dirty="0" smtClean="0">
                <a:latin typeface="Arial" pitchFamily="34" charset="0"/>
                <a:cs typeface="Arial" pitchFamily="34" charset="0"/>
              </a:rPr>
              <a:t>3-4-го дня жизни.</a:t>
            </a:r>
            <a:r>
              <a:rPr lang="ru-RU" sz="2000" b="1" dirty="0" smtClean="0">
                <a:latin typeface="Arial" pitchFamily="34" charset="0"/>
                <a:cs typeface="Arial" pitchFamily="34" charset="0"/>
              </a:rPr>
              <a:t> </a:t>
            </a:r>
            <a:r>
              <a:rPr lang="ru-RU" sz="2000" dirty="0" smtClean="0">
                <a:latin typeface="Arial" pitchFamily="34" charset="0"/>
                <a:cs typeface="Arial" pitchFamily="34" charset="0"/>
              </a:rPr>
              <a:t>Степень </a:t>
            </a:r>
            <a:r>
              <a:rPr lang="ru-RU" sz="2000" dirty="0" err="1" smtClean="0">
                <a:latin typeface="Arial" pitchFamily="34" charset="0"/>
                <a:cs typeface="Arial" pitchFamily="34" charset="0"/>
              </a:rPr>
              <a:t>нагрубания</a:t>
            </a:r>
            <a:r>
              <a:rPr lang="ru-RU" sz="2000" b="1" dirty="0" smtClean="0">
                <a:latin typeface="Arial" pitchFamily="34" charset="0"/>
                <a:cs typeface="Arial" pitchFamily="34" charset="0"/>
              </a:rPr>
              <a:t> </a:t>
            </a:r>
            <a:r>
              <a:rPr lang="ru-RU" sz="2000" dirty="0" smtClean="0">
                <a:latin typeface="Arial" pitchFamily="34" charset="0"/>
                <a:cs typeface="Arial" pitchFamily="34" charset="0"/>
              </a:rPr>
              <a:t>возрастает к 8-10-му дню жизни, затем стихает</a:t>
            </a:r>
          </a:p>
          <a:p>
            <a:pPr algn="just">
              <a:buFont typeface="Arial" pitchFamily="34" charset="0"/>
              <a:buChar char="•"/>
            </a:pPr>
            <a:r>
              <a:rPr lang="ru-RU" sz="2000" b="1" dirty="0" smtClean="0">
                <a:latin typeface="Arial" pitchFamily="34" charset="0"/>
                <a:cs typeface="Arial" pitchFamily="34" charset="0"/>
              </a:rPr>
              <a:t>Десквамативный </a:t>
            </a:r>
            <a:r>
              <a:rPr lang="ru-RU" sz="2000" b="1" dirty="0" err="1" smtClean="0">
                <a:latin typeface="Arial" pitchFamily="34" charset="0"/>
                <a:cs typeface="Arial" pitchFamily="34" charset="0"/>
              </a:rPr>
              <a:t>вулъвовагинит</a:t>
            </a:r>
            <a:r>
              <a:rPr lang="ru-RU" sz="2000" b="1" dirty="0" smtClean="0">
                <a:latin typeface="Arial" pitchFamily="34" charset="0"/>
                <a:cs typeface="Arial" pitchFamily="34" charset="0"/>
              </a:rPr>
              <a:t> </a:t>
            </a:r>
            <a:r>
              <a:rPr lang="ru-RU" sz="2000" dirty="0" smtClean="0">
                <a:latin typeface="Arial" pitchFamily="34" charset="0"/>
                <a:cs typeface="Arial" pitchFamily="34" charset="0"/>
              </a:rPr>
              <a:t>—</a:t>
            </a:r>
            <a:r>
              <a:rPr lang="ru-RU" sz="2000" b="1" dirty="0" smtClean="0">
                <a:latin typeface="Arial" pitchFamily="34" charset="0"/>
                <a:cs typeface="Arial" pitchFamily="34" charset="0"/>
              </a:rPr>
              <a:t> </a:t>
            </a:r>
            <a:r>
              <a:rPr lang="ru-RU" sz="2000" dirty="0" smtClean="0">
                <a:latin typeface="Arial" pitchFamily="34" charset="0"/>
                <a:cs typeface="Arial" pitchFamily="34" charset="0"/>
              </a:rPr>
              <a:t>обильное слизистое отделяемое серовато-белкового цвета из половой щели у</a:t>
            </a:r>
            <a:r>
              <a:rPr lang="ru-RU" sz="2000" b="1" dirty="0" smtClean="0">
                <a:latin typeface="Arial" pitchFamily="34" charset="0"/>
                <a:cs typeface="Arial" pitchFamily="34" charset="0"/>
              </a:rPr>
              <a:t> </a:t>
            </a:r>
            <a:r>
              <a:rPr lang="ru-RU" sz="2000" dirty="0" smtClean="0">
                <a:latin typeface="Arial" pitchFamily="34" charset="0"/>
                <a:cs typeface="Arial" pitchFamily="34" charset="0"/>
              </a:rPr>
              <a:t>девочек в первые 3 дня</a:t>
            </a:r>
            <a:r>
              <a:rPr lang="en-US" sz="2000" dirty="0" smtClean="0">
                <a:latin typeface="Arial" pitchFamily="34" charset="0"/>
                <a:cs typeface="Arial" pitchFamily="34" charset="0"/>
              </a:rPr>
              <a:t> </a:t>
            </a:r>
            <a:r>
              <a:rPr lang="ru-RU" sz="2000" dirty="0" smtClean="0">
                <a:latin typeface="Arial" pitchFamily="34" charset="0"/>
                <a:cs typeface="Arial" pitchFamily="34" charset="0"/>
              </a:rPr>
              <a:t>жизни</a:t>
            </a:r>
          </a:p>
          <a:p>
            <a:pPr algn="just">
              <a:buFont typeface="Arial" pitchFamily="34" charset="0"/>
              <a:buChar char="•"/>
            </a:pPr>
            <a:r>
              <a:rPr lang="ru-RU" sz="2000" b="1" dirty="0" smtClean="0">
                <a:latin typeface="Arial" pitchFamily="34" charset="0"/>
                <a:cs typeface="Arial" pitchFamily="34" charset="0"/>
              </a:rPr>
              <a:t>Кровотечение из влагалища </a:t>
            </a:r>
            <a:r>
              <a:rPr lang="ru-RU" sz="2000" dirty="0" smtClean="0">
                <a:latin typeface="Arial" pitchFamily="34" charset="0"/>
                <a:cs typeface="Arial" pitchFamily="34" charset="0"/>
              </a:rPr>
              <a:t>(метроррагия)</a:t>
            </a:r>
            <a:r>
              <a:rPr lang="ru-RU" sz="2000" b="1" dirty="0" smtClean="0">
                <a:latin typeface="Arial" pitchFamily="34" charset="0"/>
                <a:cs typeface="Arial" pitchFamily="34" charset="0"/>
              </a:rPr>
              <a:t> </a:t>
            </a:r>
            <a:r>
              <a:rPr lang="ru-RU" sz="2000" dirty="0" smtClean="0">
                <a:latin typeface="Arial" pitchFamily="34" charset="0"/>
                <a:cs typeface="Arial" pitchFamily="34" charset="0"/>
              </a:rPr>
              <a:t>возникает чаще на</a:t>
            </a:r>
            <a:r>
              <a:rPr lang="ru-RU" sz="2000" b="1" dirty="0" smtClean="0">
                <a:latin typeface="Arial" pitchFamily="34" charset="0"/>
                <a:cs typeface="Arial" pitchFamily="34" charset="0"/>
              </a:rPr>
              <a:t> </a:t>
            </a:r>
            <a:r>
              <a:rPr lang="ru-RU" sz="2000" dirty="0" smtClean="0">
                <a:latin typeface="Arial" pitchFamily="34" charset="0"/>
                <a:cs typeface="Arial" pitchFamily="34" charset="0"/>
              </a:rPr>
              <a:t>4-7-й день жизни девочек,</a:t>
            </a:r>
            <a:r>
              <a:rPr lang="ru-RU" sz="2000" b="1" dirty="0" smtClean="0">
                <a:latin typeface="Arial" pitchFamily="34" charset="0"/>
                <a:cs typeface="Arial" pitchFamily="34" charset="0"/>
              </a:rPr>
              <a:t> </a:t>
            </a:r>
            <a:r>
              <a:rPr lang="ru-RU" sz="2000" dirty="0" smtClean="0">
                <a:latin typeface="Arial" pitchFamily="34" charset="0"/>
                <a:cs typeface="Arial" pitchFamily="34" charset="0"/>
              </a:rPr>
              <a:t>продолжается</a:t>
            </a:r>
            <a:r>
              <a:rPr lang="ru-RU" sz="2000" b="1" dirty="0" smtClean="0">
                <a:latin typeface="Arial" pitchFamily="34" charset="0"/>
                <a:cs typeface="Arial" pitchFamily="34" charset="0"/>
              </a:rPr>
              <a:t> </a:t>
            </a:r>
            <a:r>
              <a:rPr lang="ru-RU" sz="2000" dirty="0" smtClean="0">
                <a:latin typeface="Arial" pitchFamily="34" charset="0"/>
                <a:cs typeface="Arial" pitchFamily="34" charset="0"/>
              </a:rPr>
              <a:t>1-2</a:t>
            </a:r>
            <a:r>
              <a:rPr lang="ru-RU" sz="2000" b="1" dirty="0" smtClean="0">
                <a:latin typeface="Arial" pitchFamily="34" charset="0"/>
                <a:cs typeface="Arial" pitchFamily="34" charset="0"/>
              </a:rPr>
              <a:t> </a:t>
            </a:r>
            <a:r>
              <a:rPr lang="ru-RU" sz="2000" dirty="0" smtClean="0">
                <a:latin typeface="Arial" pitchFamily="34" charset="0"/>
                <a:cs typeface="Arial" pitchFamily="34" charset="0"/>
              </a:rPr>
              <a:t>дня.</a:t>
            </a:r>
            <a:r>
              <a:rPr lang="ru-RU" sz="2000" b="1" dirty="0" smtClean="0">
                <a:latin typeface="Arial" pitchFamily="34" charset="0"/>
                <a:cs typeface="Arial" pitchFamily="34" charset="0"/>
              </a:rPr>
              <a:t> </a:t>
            </a:r>
            <a:r>
              <a:rPr lang="ru-RU" sz="2000" dirty="0" smtClean="0">
                <a:latin typeface="Arial" pitchFamily="34" charset="0"/>
                <a:cs typeface="Arial" pitchFamily="34" charset="0"/>
              </a:rPr>
              <a:t>Объём кровотечения — до 1 </a:t>
            </a:r>
            <a:r>
              <a:rPr lang="ru-RU" sz="2000" dirty="0" smtClean="0">
                <a:latin typeface="Arial" pitchFamily="34" charset="0"/>
                <a:cs typeface="Arial" pitchFamily="34" charset="0"/>
              </a:rPr>
              <a:t>мл</a:t>
            </a:r>
            <a:endParaRPr lang="ru-RU" sz="2000" dirty="0" smtClean="0">
              <a:latin typeface="Arial" pitchFamily="34" charset="0"/>
              <a:cs typeface="Arial" pitchFamily="34" charset="0"/>
            </a:endParaRPr>
          </a:p>
          <a:p>
            <a:pPr algn="just">
              <a:buFont typeface="Arial" pitchFamily="34" charset="0"/>
              <a:buChar char="•"/>
            </a:pPr>
            <a:r>
              <a:rPr lang="ru-RU" sz="2000" b="1" dirty="0" smtClean="0">
                <a:latin typeface="Arial" pitchFamily="34" charset="0"/>
                <a:cs typeface="Arial" pitchFamily="34" charset="0"/>
              </a:rPr>
              <a:t>Угри </a:t>
            </a:r>
            <a:r>
              <a:rPr lang="ru-RU" sz="2000" i="1" dirty="0" smtClean="0">
                <a:latin typeface="Arial" pitchFamily="34" charset="0"/>
                <a:cs typeface="Arial" pitchFamily="34" charset="0"/>
              </a:rPr>
              <a:t>(</a:t>
            </a:r>
            <a:r>
              <a:rPr lang="ru-RU" sz="2000" i="1" dirty="0" err="1" smtClean="0">
                <a:latin typeface="Arial" pitchFamily="34" charset="0"/>
                <a:cs typeface="Arial" pitchFamily="34" charset="0"/>
              </a:rPr>
              <a:t>mi</a:t>
            </a:r>
            <a:r>
              <a:rPr lang="en-US" sz="2000" i="1" dirty="0" err="1" smtClean="0">
                <a:latin typeface="Arial" pitchFamily="34" charset="0"/>
                <a:cs typeface="Arial" pitchFamily="34" charset="0"/>
              </a:rPr>
              <a:t>lli</a:t>
            </a:r>
            <a:r>
              <a:rPr lang="ru-RU" sz="2000" i="1" dirty="0" err="1" smtClean="0">
                <a:latin typeface="Arial" pitchFamily="34" charset="0"/>
                <a:cs typeface="Arial" pitchFamily="34" charset="0"/>
              </a:rPr>
              <a:t>a</a:t>
            </a:r>
            <a:r>
              <a:rPr lang="ru-RU" sz="2000" i="1" dirty="0" smtClean="0">
                <a:latin typeface="Arial" pitchFamily="34" charset="0"/>
                <a:cs typeface="Arial" pitchFamily="34" charset="0"/>
              </a:rPr>
              <a:t>, </a:t>
            </a:r>
            <a:r>
              <a:rPr lang="ru-RU" sz="2000" i="1" dirty="0" err="1" smtClean="0">
                <a:latin typeface="Arial" pitchFamily="34" charset="0"/>
                <a:cs typeface="Arial" pitchFamily="34" charset="0"/>
              </a:rPr>
              <a:t>comedones</a:t>
            </a:r>
            <a:r>
              <a:rPr lang="ru-RU" sz="2000" i="1" dirty="0" smtClean="0">
                <a:latin typeface="Arial" pitchFamily="34" charset="0"/>
                <a:cs typeface="Arial" pitchFamily="34" charset="0"/>
              </a:rPr>
              <a:t> </a:t>
            </a:r>
            <a:r>
              <a:rPr lang="ru-RU" sz="2000" i="1" dirty="0" err="1" smtClean="0">
                <a:latin typeface="Arial" pitchFamily="34" charset="0"/>
                <a:cs typeface="Arial" pitchFamily="34" charset="0"/>
              </a:rPr>
              <a:t>neonatorum</a:t>
            </a:r>
            <a:r>
              <a:rPr lang="ru-RU" sz="2000" i="1" dirty="0" smtClean="0">
                <a:latin typeface="Arial" pitchFamily="34" charset="0"/>
                <a:cs typeface="Arial" pitchFamily="34" charset="0"/>
              </a:rPr>
              <a:t>)</a:t>
            </a:r>
            <a:r>
              <a:rPr lang="ru-RU" sz="2000" b="1" dirty="0" smtClean="0">
                <a:latin typeface="Arial" pitchFamily="34" charset="0"/>
                <a:cs typeface="Arial" pitchFamily="34" charset="0"/>
              </a:rPr>
              <a:t> </a:t>
            </a:r>
            <a:r>
              <a:rPr lang="ru-RU" sz="2000" dirty="0" smtClean="0">
                <a:latin typeface="Arial" pitchFamily="34" charset="0"/>
                <a:cs typeface="Arial" pitchFamily="34" charset="0"/>
              </a:rPr>
              <a:t>—</a:t>
            </a:r>
            <a:r>
              <a:rPr lang="ru-RU" sz="2000" b="1" dirty="0" smtClean="0">
                <a:latin typeface="Arial" pitchFamily="34" charset="0"/>
                <a:cs typeface="Arial" pitchFamily="34" charset="0"/>
              </a:rPr>
              <a:t> </a:t>
            </a:r>
            <a:r>
              <a:rPr lang="ru-RU" sz="2000" dirty="0" smtClean="0">
                <a:latin typeface="Arial" pitchFamily="34" charset="0"/>
                <a:cs typeface="Arial" pitchFamily="34" charset="0"/>
              </a:rPr>
              <a:t>бело-жёлтые узелки размером до</a:t>
            </a:r>
            <a:r>
              <a:rPr lang="ru-RU" sz="2000" b="1" dirty="0" smtClean="0">
                <a:latin typeface="Arial" pitchFamily="34" charset="0"/>
                <a:cs typeface="Arial" pitchFamily="34" charset="0"/>
              </a:rPr>
              <a:t> </a:t>
            </a:r>
            <a:r>
              <a:rPr lang="ru-RU" sz="2000" dirty="0" smtClean="0">
                <a:latin typeface="Arial" pitchFamily="34" charset="0"/>
                <a:cs typeface="Arial" pitchFamily="34" charset="0"/>
              </a:rPr>
              <a:t>2</a:t>
            </a:r>
            <a:r>
              <a:rPr lang="ru-RU" sz="2000" b="1" dirty="0" smtClean="0">
                <a:latin typeface="Arial" pitchFamily="34" charset="0"/>
                <a:cs typeface="Arial" pitchFamily="34" charset="0"/>
              </a:rPr>
              <a:t> </a:t>
            </a:r>
            <a:r>
              <a:rPr lang="ru-RU" sz="2000" dirty="0" smtClean="0">
                <a:latin typeface="Arial" pitchFamily="34" charset="0"/>
                <a:cs typeface="Arial" pitchFamily="34" charset="0"/>
              </a:rPr>
              <a:t>мм,</a:t>
            </a:r>
            <a:r>
              <a:rPr lang="ru-RU" sz="2000" b="1" dirty="0" smtClean="0">
                <a:latin typeface="Arial" pitchFamily="34" charset="0"/>
                <a:cs typeface="Arial" pitchFamily="34" charset="0"/>
              </a:rPr>
              <a:t> </a:t>
            </a:r>
            <a:r>
              <a:rPr lang="ru-RU" sz="2000" dirty="0" smtClean="0">
                <a:latin typeface="Arial" pitchFamily="34" charset="0"/>
                <a:cs typeface="Arial" pitchFamily="34" charset="0"/>
              </a:rPr>
              <a:t>расположенные на крыльях носа,</a:t>
            </a:r>
            <a:r>
              <a:rPr lang="ru-RU" sz="2000" b="1" dirty="0" smtClean="0">
                <a:latin typeface="Arial" pitchFamily="34" charset="0"/>
                <a:cs typeface="Arial" pitchFamily="34" charset="0"/>
              </a:rPr>
              <a:t> </a:t>
            </a:r>
            <a:r>
              <a:rPr lang="ru-RU" sz="2000" dirty="0" smtClean="0">
                <a:latin typeface="Arial" pitchFamily="34" charset="0"/>
                <a:cs typeface="Arial" pitchFamily="34" charset="0"/>
              </a:rPr>
              <a:t>переносице, в области подбородка, </a:t>
            </a:r>
            <a:r>
              <a:rPr lang="ru-RU" sz="2000" dirty="0" smtClean="0">
                <a:latin typeface="Arial" pitchFamily="34" charset="0"/>
                <a:cs typeface="Arial" pitchFamily="34" charset="0"/>
              </a:rPr>
              <a:t>лба</a:t>
            </a:r>
            <a:endParaRPr lang="ru-RU" sz="2000" dirty="0">
              <a:latin typeface="Arial" pitchFamily="34" charset="0"/>
              <a:cs typeface="Arial" pitchFamily="34" charset="0"/>
            </a:endParaRPr>
          </a:p>
        </p:txBody>
      </p:sp>
      <p:pic>
        <p:nvPicPr>
          <p:cNvPr id="10" name="Содержимое 9" descr="милия.jpg"/>
          <p:cNvPicPr>
            <a:picLocks noGrp="1" noChangeAspect="1"/>
          </p:cNvPicPr>
          <p:nvPr>
            <p:ph idx="1"/>
          </p:nvPr>
        </p:nvPicPr>
        <p:blipFill>
          <a:blip r:embed="rId4"/>
          <a:stretch>
            <a:fillRect/>
          </a:stretch>
        </p:blipFill>
        <p:spPr>
          <a:xfrm>
            <a:off x="2071670" y="3786191"/>
            <a:ext cx="2428877" cy="2928958"/>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1538" y="214290"/>
            <a:ext cx="7862150" cy="6215082"/>
          </a:xfrm>
        </p:spPr>
        <p:txBody>
          <a:bodyPr>
            <a:normAutofit/>
          </a:bodyPr>
          <a:lstStyle/>
          <a:p>
            <a:pPr>
              <a:lnSpc>
                <a:spcPct val="80000"/>
              </a:lnSpc>
            </a:pPr>
            <a:r>
              <a:rPr lang="ru-RU" sz="2400" u="sng" dirty="0" err="1" smtClean="0">
                <a:solidFill>
                  <a:schemeClr val="bg2">
                    <a:lumMod val="25000"/>
                  </a:schemeClr>
                </a:solidFill>
                <a:latin typeface="Arial" pitchFamily="34" charset="0"/>
                <a:cs typeface="Arial" pitchFamily="34" charset="0"/>
              </a:rPr>
              <a:t>Неонатология</a:t>
            </a:r>
            <a:r>
              <a:rPr lang="ru-RU" sz="2400" u="sng" dirty="0" smtClean="0">
                <a:solidFill>
                  <a:schemeClr val="bg2">
                    <a:lumMod val="25000"/>
                  </a:schemeClr>
                </a:solidFill>
                <a:latin typeface="Arial" pitchFamily="34" charset="0"/>
                <a:cs typeface="Arial" pitchFamily="34" charset="0"/>
              </a:rPr>
              <a:t> </a:t>
            </a:r>
            <a:r>
              <a:rPr lang="ru-RU" sz="2400" dirty="0" smtClean="0">
                <a:latin typeface="Arial" pitchFamily="34" charset="0"/>
                <a:cs typeface="Arial" pitchFamily="34" charset="0"/>
              </a:rPr>
              <a:t>— молодая наука: </a:t>
            </a:r>
            <a:endParaRPr lang="ru-RU" sz="2400" dirty="0" smtClean="0">
              <a:latin typeface="Arial" pitchFamily="34" charset="0"/>
              <a:cs typeface="Arial" pitchFamily="34" charset="0"/>
            </a:endParaRPr>
          </a:p>
          <a:p>
            <a:pPr>
              <a:lnSpc>
                <a:spcPct val="80000"/>
              </a:lnSpc>
            </a:pPr>
            <a:endParaRPr lang="ru-RU" sz="2400" dirty="0" smtClean="0">
              <a:latin typeface="Arial" pitchFamily="34" charset="0"/>
              <a:cs typeface="Arial" pitchFamily="34" charset="0"/>
            </a:endParaRPr>
          </a:p>
          <a:p>
            <a:pPr>
              <a:lnSpc>
                <a:spcPct val="80000"/>
              </a:lnSpc>
            </a:pPr>
            <a:r>
              <a:rPr lang="ru-RU" sz="2400" dirty="0" smtClean="0">
                <a:latin typeface="Arial" pitchFamily="34" charset="0"/>
                <a:cs typeface="Arial" pitchFamily="34" charset="0"/>
              </a:rPr>
              <a:t>  </a:t>
            </a:r>
            <a:r>
              <a:rPr lang="ru-RU" sz="2400" dirty="0" smtClean="0">
                <a:latin typeface="Arial" pitchFamily="34" charset="0"/>
                <a:cs typeface="Arial" pitchFamily="34" charset="0"/>
              </a:rPr>
              <a:t>Педиатрия </a:t>
            </a:r>
            <a:r>
              <a:rPr lang="ru-RU" sz="2400" dirty="0" smtClean="0">
                <a:latin typeface="Arial" pitchFamily="34" charset="0"/>
                <a:cs typeface="Arial" pitchFamily="34" charset="0"/>
              </a:rPr>
              <a:t>как самостоятельный раздел медицины возникла лишь в первой половине XIX в., </a:t>
            </a:r>
            <a:r>
              <a:rPr lang="ru-RU" sz="2400" dirty="0" err="1" smtClean="0">
                <a:latin typeface="Arial" pitchFamily="34" charset="0"/>
                <a:cs typeface="Arial" pitchFamily="34" charset="0"/>
              </a:rPr>
              <a:t>неонатология</a:t>
            </a:r>
            <a:r>
              <a:rPr lang="ru-RU" sz="2400" dirty="0" smtClean="0">
                <a:latin typeface="Arial" pitchFamily="34" charset="0"/>
                <a:cs typeface="Arial" pitchFamily="34" charset="0"/>
              </a:rPr>
              <a:t> — в XX в</a:t>
            </a:r>
            <a:r>
              <a:rPr lang="ru-RU" sz="2400" dirty="0" smtClean="0">
                <a:latin typeface="Arial" pitchFamily="34" charset="0"/>
                <a:cs typeface="Arial" pitchFamily="34" charset="0"/>
              </a:rPr>
              <a:t>.</a:t>
            </a:r>
          </a:p>
          <a:p>
            <a:pPr>
              <a:lnSpc>
                <a:spcPct val="80000"/>
              </a:lnSpc>
              <a:buNone/>
            </a:pPr>
            <a:endParaRPr lang="ru-RU" sz="2400" dirty="0" smtClean="0">
              <a:latin typeface="Arial" pitchFamily="34" charset="0"/>
              <a:cs typeface="Arial" pitchFamily="34" charset="0"/>
            </a:endParaRPr>
          </a:p>
          <a:p>
            <a:pPr>
              <a:lnSpc>
                <a:spcPct val="80000"/>
              </a:lnSpc>
            </a:pPr>
            <a:r>
              <a:rPr lang="ru-RU" sz="2400" dirty="0" smtClean="0">
                <a:latin typeface="Arial" pitchFamily="34" charset="0"/>
                <a:cs typeface="Arial" pitchFamily="34" charset="0"/>
              </a:rPr>
              <a:t>Термины </a:t>
            </a:r>
            <a:r>
              <a:rPr lang="ru-RU" sz="2400" dirty="0" err="1" smtClean="0">
                <a:latin typeface="Arial" pitchFamily="34" charset="0"/>
                <a:cs typeface="Arial" pitchFamily="34" charset="0"/>
              </a:rPr>
              <a:t>неонатология</a:t>
            </a:r>
            <a:r>
              <a:rPr lang="ru-RU" sz="2400" dirty="0" smtClean="0">
                <a:latin typeface="Arial" pitchFamily="34" charset="0"/>
                <a:cs typeface="Arial" pitchFamily="34" charset="0"/>
              </a:rPr>
              <a:t> и </a:t>
            </a:r>
            <a:r>
              <a:rPr lang="ru-RU" sz="2400" dirty="0" err="1" smtClean="0">
                <a:latin typeface="Arial" pitchFamily="34" charset="0"/>
                <a:cs typeface="Arial" pitchFamily="34" charset="0"/>
              </a:rPr>
              <a:t>неонатолог</a:t>
            </a:r>
            <a:r>
              <a:rPr lang="ru-RU" sz="2400" dirty="0" smtClean="0">
                <a:latin typeface="Arial" pitchFamily="34" charset="0"/>
                <a:cs typeface="Arial" pitchFamily="34" charset="0"/>
              </a:rPr>
              <a:t> предложены американским педиатром Александром </a:t>
            </a:r>
            <a:r>
              <a:rPr lang="ru-RU" sz="2400" dirty="0" err="1" smtClean="0">
                <a:latin typeface="Arial" pitchFamily="34" charset="0"/>
                <a:cs typeface="Arial" pitchFamily="34" charset="0"/>
              </a:rPr>
              <a:t>Шаффером</a:t>
            </a:r>
            <a:r>
              <a:rPr lang="ru-RU" sz="2400" dirty="0" smtClean="0">
                <a:latin typeface="Arial" pitchFamily="34" charset="0"/>
                <a:cs typeface="Arial" pitchFamily="34" charset="0"/>
              </a:rPr>
              <a:t> в 1960 г. </a:t>
            </a:r>
            <a:endParaRPr lang="ru-RU" sz="2400" dirty="0" smtClean="0">
              <a:latin typeface="Arial" pitchFamily="34" charset="0"/>
              <a:cs typeface="Arial" pitchFamily="34" charset="0"/>
            </a:endParaRPr>
          </a:p>
          <a:p>
            <a:pPr>
              <a:lnSpc>
                <a:spcPct val="80000"/>
              </a:lnSpc>
            </a:pPr>
            <a:endParaRPr lang="ru-RU" sz="2400" dirty="0" smtClean="0">
              <a:latin typeface="Arial" pitchFamily="34" charset="0"/>
              <a:cs typeface="Arial" pitchFamily="34" charset="0"/>
            </a:endParaRPr>
          </a:p>
          <a:p>
            <a:pPr>
              <a:lnSpc>
                <a:spcPct val="80000"/>
              </a:lnSpc>
            </a:pPr>
            <a:r>
              <a:rPr lang="ru-RU" sz="2400" dirty="0" smtClean="0">
                <a:latin typeface="Arial" pitchFamily="34" charset="0"/>
                <a:cs typeface="Arial" pitchFamily="34" charset="0"/>
              </a:rPr>
              <a:t>В ноябре 1987 г. в номенклатуру врачебных специальностей и должностей нашей страны внесена специальность врач </a:t>
            </a:r>
            <a:r>
              <a:rPr lang="ru-RU" sz="2400" dirty="0" err="1" smtClean="0">
                <a:latin typeface="Arial" pitchFamily="34" charset="0"/>
                <a:cs typeface="Arial" pitchFamily="34" charset="0"/>
              </a:rPr>
              <a:t>педиатр-неонатолог</a:t>
            </a:r>
            <a:r>
              <a:rPr lang="ru-RU" sz="2400" dirty="0" smtClean="0">
                <a:latin typeface="Arial" pitchFamily="34" charset="0"/>
                <a:cs typeface="Arial" pitchFamily="34" charset="0"/>
              </a:rPr>
              <a:t>.</a:t>
            </a:r>
            <a:endParaRPr lang="ru-RU" sz="2400" b="1" i="1" dirty="0" smtClean="0">
              <a:latin typeface="Arial" pitchFamily="34" charset="0"/>
              <a:cs typeface="Arial" pitchFamily="34" charset="0"/>
            </a:endParaRPr>
          </a:p>
          <a:p>
            <a:pPr algn="just">
              <a:lnSpc>
                <a:spcPct val="80000"/>
              </a:lnSpc>
            </a:pPr>
            <a:endParaRPr lang="ru-RU" dirty="0" smtClean="0">
              <a:latin typeface="Arial" pitchFamily="34" charset="0"/>
              <a:cs typeface="Arial" pitchFamily="34" charset="0"/>
            </a:endParaRPr>
          </a:p>
          <a:p>
            <a:pPr algn="just">
              <a:lnSpc>
                <a:spcPct val="80000"/>
              </a:lnSpc>
            </a:pPr>
            <a:endParaRPr lang="ru-RU" dirty="0" smtClean="0">
              <a:latin typeface="Arial" pitchFamily="34" charset="0"/>
              <a:cs typeface="Arial" pitchFamily="34" charset="0"/>
            </a:endParaRPr>
          </a:p>
          <a:p>
            <a:endParaRPr lang="ru-RU" dirty="0"/>
          </a:p>
        </p:txBody>
      </p:sp>
      <p:pic>
        <p:nvPicPr>
          <p:cNvPr id="1026" name="Picture 2" descr="C:\Users\User1\Desktop\лекция введение картинки\неонатология картинки - Поиск в Google_files\875949.jpg"/>
          <p:cNvPicPr>
            <a:picLocks noChangeAspect="1" noChangeArrowheads="1"/>
          </p:cNvPicPr>
          <p:nvPr/>
        </p:nvPicPr>
        <p:blipFill>
          <a:blip r:embed="rId3"/>
          <a:srcRect/>
          <a:stretch>
            <a:fillRect/>
          </a:stretch>
        </p:blipFill>
        <p:spPr bwMode="auto">
          <a:xfrm>
            <a:off x="4000496" y="4521436"/>
            <a:ext cx="5000660" cy="22474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4"/>
            <a:ext cx="8576530" cy="1143000"/>
          </a:xfrm>
        </p:spPr>
        <p:txBody>
          <a:bodyPr>
            <a:noAutofit/>
          </a:bodyPr>
          <a:lstStyle/>
          <a:p>
            <a:pPr algn="ctr"/>
            <a:r>
              <a:rPr lang="ru-RU" sz="2800" dirty="0" smtClean="0">
                <a:solidFill>
                  <a:srgbClr val="C00000"/>
                </a:solidFill>
                <a:latin typeface="Arial" pitchFamily="34" charset="0"/>
                <a:cs typeface="Arial" pitchFamily="34" charset="0"/>
              </a:rPr>
              <a:t>Физиологическая транзиторная </a:t>
            </a:r>
            <a:r>
              <a:rPr lang="ru-RU" sz="2800" dirty="0" err="1" smtClean="0">
                <a:solidFill>
                  <a:srgbClr val="C00000"/>
                </a:solidFill>
                <a:latin typeface="Arial" pitchFamily="34" charset="0"/>
                <a:cs typeface="Arial" pitchFamily="34" charset="0"/>
              </a:rPr>
              <a:t>гипербилирубинемия</a:t>
            </a:r>
            <a:endParaRPr lang="ru-RU" sz="2800" dirty="0">
              <a:solidFill>
                <a:srgbClr val="C00000"/>
              </a:solidFill>
            </a:endParaRPr>
          </a:p>
        </p:txBody>
      </p:sp>
      <p:sp>
        <p:nvSpPr>
          <p:cNvPr id="3" name="Содержимое 2"/>
          <p:cNvSpPr>
            <a:spLocks noGrp="1"/>
          </p:cNvSpPr>
          <p:nvPr>
            <p:ph idx="1"/>
          </p:nvPr>
        </p:nvSpPr>
        <p:spPr>
          <a:xfrm>
            <a:off x="1142976" y="1214422"/>
            <a:ext cx="7790712" cy="2857520"/>
          </a:xfrm>
        </p:spPr>
        <p:txBody>
          <a:bodyPr>
            <a:noAutofit/>
          </a:bodyPr>
          <a:lstStyle/>
          <a:p>
            <a:pPr algn="just"/>
            <a:r>
              <a:rPr lang="ru-RU" sz="2400" dirty="0" smtClean="0">
                <a:latin typeface="Arial" pitchFamily="34" charset="0"/>
                <a:cs typeface="Arial" pitchFamily="34" charset="0"/>
              </a:rPr>
              <a:t>Транзиторная </a:t>
            </a:r>
            <a:r>
              <a:rPr lang="ru-RU" sz="2400" dirty="0" err="1" smtClean="0">
                <a:latin typeface="Arial" pitchFamily="34" charset="0"/>
                <a:cs typeface="Arial" pitchFamily="34" charset="0"/>
              </a:rPr>
              <a:t>гипербилирубинемия</a:t>
            </a:r>
            <a:r>
              <a:rPr lang="ru-RU" sz="2400" dirty="0" smtClean="0">
                <a:latin typeface="Arial" pitchFamily="34" charset="0"/>
                <a:cs typeface="Arial" pitchFamily="34" charset="0"/>
              </a:rPr>
              <a:t> возникает у всех новорождённых в первые 3-4 дня жизни. </a:t>
            </a:r>
          </a:p>
          <a:p>
            <a:pPr algn="just"/>
            <a:r>
              <a:rPr lang="ru-RU" sz="2400" dirty="0" smtClean="0">
                <a:latin typeface="Arial" pitchFamily="34" charset="0"/>
                <a:cs typeface="Arial" pitchFamily="34" charset="0"/>
              </a:rPr>
              <a:t>У половины доношенных и большинства недоношенных детей состояние сопровождает </a:t>
            </a:r>
            <a:r>
              <a:rPr lang="ru-RU" sz="2400" b="1" dirty="0" smtClean="0">
                <a:latin typeface="Arial" pitchFamily="34" charset="0"/>
                <a:cs typeface="Arial" pitchFamily="34" charset="0"/>
              </a:rPr>
              <a:t>физиологическая желтуха</a:t>
            </a:r>
            <a:r>
              <a:rPr lang="ru-RU" sz="2400" i="1" dirty="0" smtClean="0">
                <a:latin typeface="Arial" pitchFamily="34" charset="0"/>
                <a:cs typeface="Arial" pitchFamily="34" charset="0"/>
              </a:rPr>
              <a:t>.</a:t>
            </a:r>
            <a:r>
              <a:rPr lang="ru-RU" sz="2400" dirty="0" smtClean="0">
                <a:latin typeface="Arial" pitchFamily="34" charset="0"/>
                <a:cs typeface="Arial" pitchFamily="34" charset="0"/>
              </a:rPr>
              <a:t> </a:t>
            </a:r>
          </a:p>
          <a:p>
            <a:pPr algn="just"/>
            <a:r>
              <a:rPr lang="ru-RU" sz="2400" dirty="0" smtClean="0">
                <a:latin typeface="Arial" pitchFamily="34" charset="0"/>
                <a:cs typeface="Arial" pitchFamily="34" charset="0"/>
              </a:rPr>
              <a:t>Визуальное определение желтухи возможно при концентрации билирубина в пределах 68-137 </a:t>
            </a:r>
            <a:r>
              <a:rPr lang="ru-RU" sz="2400" dirty="0" err="1" smtClean="0">
                <a:latin typeface="Arial" pitchFamily="34" charset="0"/>
                <a:cs typeface="Arial" pitchFamily="34" charset="0"/>
              </a:rPr>
              <a:t>мкмоль</a:t>
            </a:r>
            <a:r>
              <a:rPr lang="ru-RU" sz="2400" dirty="0" smtClean="0">
                <a:latin typeface="Arial" pitchFamily="34" charset="0"/>
                <a:cs typeface="Arial" pitchFamily="34" charset="0"/>
              </a:rPr>
              <a:t>/л.</a:t>
            </a:r>
            <a:endParaRPr lang="ru-RU" sz="2400" dirty="0">
              <a:latin typeface="Arial" pitchFamily="34" charset="0"/>
              <a:cs typeface="Arial" pitchFamily="34" charset="0"/>
            </a:endParaRPr>
          </a:p>
        </p:txBody>
      </p:sp>
      <p:pic>
        <p:nvPicPr>
          <p:cNvPr id="4" name="Рисунок 3" descr="желтуха 2.jpg"/>
          <p:cNvPicPr>
            <a:picLocks noChangeAspect="1"/>
          </p:cNvPicPr>
          <p:nvPr/>
        </p:nvPicPr>
        <p:blipFill>
          <a:blip r:embed="rId3"/>
          <a:stretch>
            <a:fillRect/>
          </a:stretch>
        </p:blipFill>
        <p:spPr>
          <a:xfrm>
            <a:off x="1571604" y="4500570"/>
            <a:ext cx="2857520" cy="2288292"/>
          </a:xfrm>
          <a:prstGeom prst="rect">
            <a:avLst/>
          </a:prstGeom>
          <a:ln>
            <a:noFill/>
          </a:ln>
          <a:effectLst>
            <a:softEdge rad="112500"/>
          </a:effectLst>
        </p:spPr>
      </p:pic>
      <p:pic>
        <p:nvPicPr>
          <p:cNvPr id="5" name="Рисунок 4" descr="желтуха 1.jpg"/>
          <p:cNvPicPr>
            <a:picLocks noChangeAspect="1"/>
          </p:cNvPicPr>
          <p:nvPr/>
        </p:nvPicPr>
        <p:blipFill>
          <a:blip r:embed="rId4"/>
          <a:stretch>
            <a:fillRect/>
          </a:stretch>
        </p:blipFill>
        <p:spPr>
          <a:xfrm>
            <a:off x="5643570" y="4505784"/>
            <a:ext cx="3396412" cy="2280801"/>
          </a:xfrm>
          <a:prstGeom prst="rect">
            <a:avLst/>
          </a:prstGeom>
          <a:ln>
            <a:noFill/>
          </a:ln>
          <a:effectLst>
            <a:softEdge rad="112500"/>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0"/>
            <a:ext cx="7933588" cy="1142984"/>
          </a:xfrm>
        </p:spPr>
        <p:txBody>
          <a:bodyPr>
            <a:normAutofit/>
          </a:bodyPr>
          <a:lstStyle/>
          <a:p>
            <a:pPr algn="ctr"/>
            <a:r>
              <a:rPr lang="ru-RU" sz="2800" dirty="0" smtClean="0">
                <a:solidFill>
                  <a:srgbClr val="C00000"/>
                </a:solidFill>
                <a:latin typeface="Arial" pitchFamily="34" charset="0"/>
                <a:cs typeface="Arial" pitchFamily="34" charset="0"/>
              </a:rPr>
              <a:t>Физиологическая транзиторная </a:t>
            </a:r>
            <a:r>
              <a:rPr lang="ru-RU" sz="2800" dirty="0" err="1" smtClean="0">
                <a:solidFill>
                  <a:srgbClr val="C00000"/>
                </a:solidFill>
                <a:latin typeface="Arial" pitchFamily="34" charset="0"/>
                <a:cs typeface="Arial" pitchFamily="34" charset="0"/>
              </a:rPr>
              <a:t>гипербилирубинемия</a:t>
            </a:r>
            <a:endParaRPr lang="ru-RU" sz="2800" dirty="0">
              <a:solidFill>
                <a:srgbClr val="C00000"/>
              </a:solidFill>
              <a:latin typeface="Arial" pitchFamily="34" charset="0"/>
              <a:cs typeface="Arial" pitchFamily="34" charset="0"/>
            </a:endParaRPr>
          </a:p>
        </p:txBody>
      </p:sp>
      <p:sp>
        <p:nvSpPr>
          <p:cNvPr id="3" name="Содержимое 2"/>
          <p:cNvSpPr>
            <a:spLocks noGrp="1"/>
          </p:cNvSpPr>
          <p:nvPr>
            <p:ph idx="1"/>
          </p:nvPr>
        </p:nvSpPr>
        <p:spPr>
          <a:xfrm>
            <a:off x="857224" y="1142984"/>
            <a:ext cx="8286776" cy="5929354"/>
          </a:xfrm>
        </p:spPr>
        <p:txBody>
          <a:bodyPr>
            <a:normAutofit fontScale="92500" lnSpcReduction="10000"/>
          </a:bodyPr>
          <a:lstStyle/>
          <a:p>
            <a:r>
              <a:rPr lang="ru-RU" sz="2600" dirty="0" smtClean="0">
                <a:latin typeface="Arial" pitchFamily="34" charset="0"/>
                <a:cs typeface="Arial" pitchFamily="34" charset="0"/>
              </a:rPr>
              <a:t>Концентрация билирубина пуповинной крови на момент рождения — менее 51 </a:t>
            </a:r>
            <a:r>
              <a:rPr lang="ru-RU" sz="2600" dirty="0" err="1" smtClean="0">
                <a:latin typeface="Arial" pitchFamily="34" charset="0"/>
                <a:cs typeface="Arial" pitchFamily="34" charset="0"/>
              </a:rPr>
              <a:t>мкмоль</a:t>
            </a:r>
            <a:r>
              <a:rPr lang="ru-RU" sz="2600" dirty="0" smtClean="0">
                <a:latin typeface="Arial" pitchFamily="34" charset="0"/>
                <a:cs typeface="Arial" pitchFamily="34" charset="0"/>
              </a:rPr>
              <a:t>/л</a:t>
            </a:r>
          </a:p>
          <a:p>
            <a:endParaRPr lang="ru-RU" sz="2600" dirty="0" smtClean="0">
              <a:latin typeface="Arial" pitchFamily="34" charset="0"/>
              <a:cs typeface="Arial" pitchFamily="34" charset="0"/>
            </a:endParaRPr>
          </a:p>
          <a:p>
            <a:r>
              <a:rPr lang="ru-RU" sz="2600" dirty="0" smtClean="0">
                <a:latin typeface="Arial" pitchFamily="34" charset="0"/>
                <a:cs typeface="Arial" pitchFamily="34" charset="0"/>
              </a:rPr>
              <a:t>содержание гемоглобина соответствует норме</a:t>
            </a:r>
          </a:p>
          <a:p>
            <a:r>
              <a:rPr lang="ru-RU" sz="2600" dirty="0" smtClean="0">
                <a:latin typeface="Arial" pitchFamily="34" charset="0"/>
                <a:cs typeface="Arial" pitchFamily="34" charset="0"/>
              </a:rPr>
              <a:t>почасовой прирост билирубина в 1-е сутки жизни — менее 5,1 </a:t>
            </a:r>
            <a:r>
              <a:rPr lang="ru-RU" sz="2600" dirty="0" err="1" smtClean="0">
                <a:latin typeface="Arial" pitchFamily="34" charset="0"/>
                <a:cs typeface="Arial" pitchFamily="34" charset="0"/>
              </a:rPr>
              <a:t>мкмоль</a:t>
            </a:r>
            <a:r>
              <a:rPr lang="ru-RU" sz="2600" dirty="0" smtClean="0">
                <a:latin typeface="Arial" pitchFamily="34" charset="0"/>
                <a:cs typeface="Arial" pitchFamily="34" charset="0"/>
              </a:rPr>
              <a:t>/(л/ч</a:t>
            </a:r>
            <a:r>
              <a:rPr lang="ru-RU" sz="2600" dirty="0" smtClean="0">
                <a:latin typeface="Arial" pitchFamily="34" charset="0"/>
                <a:cs typeface="Arial" pitchFamily="34" charset="0"/>
              </a:rPr>
              <a:t>)</a:t>
            </a:r>
          </a:p>
          <a:p>
            <a:endParaRPr lang="ru-RU" sz="2600" dirty="0" smtClean="0">
              <a:latin typeface="Arial" pitchFamily="34" charset="0"/>
              <a:cs typeface="Arial" pitchFamily="34" charset="0"/>
            </a:endParaRPr>
          </a:p>
          <a:p>
            <a:r>
              <a:rPr lang="ru-RU" sz="2600" dirty="0" smtClean="0">
                <a:latin typeface="Arial" pitchFamily="34" charset="0"/>
                <a:cs typeface="Arial" pitchFamily="34" charset="0"/>
              </a:rPr>
              <a:t> Максимальная концентрация общего билирубина на 3-4-е сутки составляет у доношенных &lt;2</a:t>
            </a:r>
            <a:r>
              <a:rPr lang="en-US" sz="2600" dirty="0" smtClean="0">
                <a:latin typeface="Arial" pitchFamily="34" charset="0"/>
                <a:cs typeface="Arial" pitchFamily="34" charset="0"/>
              </a:rPr>
              <a:t>5</a:t>
            </a:r>
            <a:r>
              <a:rPr lang="ru-RU" sz="2600" dirty="0" smtClean="0">
                <a:latin typeface="Arial" pitchFamily="34" charset="0"/>
                <a:cs typeface="Arial" pitchFamily="34" charset="0"/>
              </a:rPr>
              <a:t>1 </a:t>
            </a:r>
            <a:r>
              <a:rPr lang="ru-RU" sz="2600" dirty="0" err="1" smtClean="0">
                <a:latin typeface="Arial" pitchFamily="34" charset="0"/>
                <a:cs typeface="Arial" pitchFamily="34" charset="0"/>
              </a:rPr>
              <a:t>мкмоль</a:t>
            </a:r>
            <a:r>
              <a:rPr lang="ru-RU" sz="2600" dirty="0" smtClean="0">
                <a:latin typeface="Arial" pitchFamily="34" charset="0"/>
                <a:cs typeface="Arial" pitchFamily="34" charset="0"/>
              </a:rPr>
              <a:t>/л</a:t>
            </a:r>
          </a:p>
          <a:p>
            <a:endParaRPr lang="ru-RU" sz="2600" dirty="0" smtClean="0">
              <a:latin typeface="Arial" pitchFamily="34" charset="0"/>
              <a:cs typeface="Arial" pitchFamily="34" charset="0"/>
            </a:endParaRPr>
          </a:p>
          <a:p>
            <a:r>
              <a:rPr lang="ru-RU" sz="2600" dirty="0" smtClean="0">
                <a:latin typeface="Arial" pitchFamily="34" charset="0"/>
                <a:cs typeface="Arial" pitchFamily="34" charset="0"/>
              </a:rPr>
              <a:t> При физиологической желтухе общий билирубин крови повышен за счёт непрямой </a:t>
            </a:r>
            <a:r>
              <a:rPr lang="ru-RU" sz="2600" dirty="0" smtClean="0">
                <a:latin typeface="Arial" pitchFamily="34" charset="0"/>
                <a:cs typeface="Arial" pitchFamily="34" charset="0"/>
              </a:rPr>
              <a:t>фракции</a:t>
            </a:r>
          </a:p>
          <a:p>
            <a:endParaRPr lang="ru-RU" sz="2600" dirty="0" smtClean="0">
              <a:latin typeface="Arial" pitchFamily="34" charset="0"/>
              <a:cs typeface="Arial" pitchFamily="34" charset="0"/>
            </a:endParaRPr>
          </a:p>
          <a:p>
            <a:r>
              <a:rPr lang="ru-RU" sz="2600" dirty="0" smtClean="0">
                <a:latin typeface="Arial" pitchFamily="34" charset="0"/>
                <a:cs typeface="Arial" pitchFamily="34" charset="0"/>
              </a:rPr>
              <a:t> Клиническом анализе крови отмечают нормальные значения гемоглобина, эритроцитов, </a:t>
            </a:r>
            <a:r>
              <a:rPr lang="ru-RU" sz="2600" dirty="0" err="1" smtClean="0">
                <a:latin typeface="Arial" pitchFamily="34" charset="0"/>
                <a:cs typeface="Arial" pitchFamily="34" charset="0"/>
              </a:rPr>
              <a:t>ретикулоцитов</a:t>
            </a:r>
            <a:endParaRPr lang="ru-RU" sz="2600" dirty="0" smtClean="0">
              <a:latin typeface="Arial" pitchFamily="34" charset="0"/>
              <a:cs typeface="Arial" pitchFamily="34" charset="0"/>
            </a:endParaRPr>
          </a:p>
          <a:p>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желтужа 4.jpg"/>
          <p:cNvPicPr>
            <a:picLocks noGrp="1" noChangeAspect="1"/>
          </p:cNvPicPr>
          <p:nvPr>
            <p:ph idx="1"/>
          </p:nvPr>
        </p:nvPicPr>
        <p:blipFill>
          <a:blip r:embed="rId2"/>
          <a:stretch>
            <a:fillRect/>
          </a:stretch>
        </p:blipFill>
        <p:spPr>
          <a:xfrm>
            <a:off x="1226634" y="1643050"/>
            <a:ext cx="7359805" cy="4714908"/>
          </a:xfrm>
        </p:spPr>
      </p:pic>
      <p:sp>
        <p:nvSpPr>
          <p:cNvPr id="3" name="Прямоугольник 2"/>
          <p:cNvSpPr/>
          <p:nvPr/>
        </p:nvSpPr>
        <p:spPr>
          <a:xfrm>
            <a:off x="1214414" y="214290"/>
            <a:ext cx="7500990" cy="954107"/>
          </a:xfrm>
          <a:prstGeom prst="rect">
            <a:avLst/>
          </a:prstGeom>
        </p:spPr>
        <p:txBody>
          <a:bodyPr wrap="square">
            <a:spAutoFit/>
          </a:bodyPr>
          <a:lstStyle/>
          <a:p>
            <a:pPr algn="ctr"/>
            <a:r>
              <a:rPr lang="ru-RU" sz="2800" dirty="0" smtClean="0">
                <a:solidFill>
                  <a:srgbClr val="C00000"/>
                </a:solidFill>
                <a:latin typeface="Arial" pitchFamily="34" charset="0"/>
                <a:cs typeface="Arial" pitchFamily="34" charset="0"/>
              </a:rPr>
              <a:t>Физиологическая транзиторная </a:t>
            </a:r>
            <a:r>
              <a:rPr lang="ru-RU" sz="2800" dirty="0" err="1" smtClean="0">
                <a:solidFill>
                  <a:srgbClr val="C00000"/>
                </a:solidFill>
                <a:latin typeface="Arial" pitchFamily="34" charset="0"/>
                <a:cs typeface="Arial" pitchFamily="34" charset="0"/>
              </a:rPr>
              <a:t>гипербилирубинемия</a:t>
            </a:r>
            <a:endParaRPr lang="ru-RU"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74638"/>
            <a:ext cx="7790712" cy="654032"/>
          </a:xfrm>
        </p:spPr>
        <p:txBody>
          <a:bodyPr>
            <a:normAutofit/>
          </a:bodyPr>
          <a:lstStyle/>
          <a:p>
            <a:pPr algn="ctr"/>
            <a:r>
              <a:rPr lang="ru-RU" sz="2800" dirty="0" smtClean="0">
                <a:solidFill>
                  <a:srgbClr val="C00000"/>
                </a:solidFill>
                <a:effectLst/>
                <a:latin typeface="Arial" pitchFamily="34" charset="0"/>
                <a:cs typeface="Arial" pitchFamily="34" charset="0"/>
              </a:rPr>
              <a:t>Транзиторный катар кишечника</a:t>
            </a:r>
            <a:endParaRPr lang="ru-RU" sz="2800" dirty="0">
              <a:solidFill>
                <a:srgbClr val="C00000"/>
              </a:solidFill>
              <a:effectLst/>
              <a:latin typeface="Arial" pitchFamily="34" charset="0"/>
              <a:cs typeface="Arial" pitchFamily="34" charset="0"/>
            </a:endParaRPr>
          </a:p>
        </p:txBody>
      </p:sp>
      <p:sp>
        <p:nvSpPr>
          <p:cNvPr id="3" name="Содержимое 2"/>
          <p:cNvSpPr>
            <a:spLocks noGrp="1"/>
          </p:cNvSpPr>
          <p:nvPr>
            <p:ph idx="1"/>
          </p:nvPr>
        </p:nvSpPr>
        <p:spPr>
          <a:xfrm>
            <a:off x="857224" y="1428736"/>
            <a:ext cx="8286776" cy="5572164"/>
          </a:xfrm>
        </p:spPr>
        <p:txBody>
          <a:bodyPr>
            <a:normAutofit fontScale="92500" lnSpcReduction="10000"/>
          </a:bodyPr>
          <a:lstStyle/>
          <a:p>
            <a:pPr algn="ctr">
              <a:buNone/>
            </a:pPr>
            <a:r>
              <a:rPr lang="ru-RU" sz="3000" dirty="0" smtClean="0">
                <a:latin typeface="Arial" pitchFamily="34" charset="0"/>
                <a:cs typeface="Arial" pitchFamily="34" charset="0"/>
              </a:rPr>
              <a:t>Выделяют следующие фазы бактериального заселения кишечника новорождённых:</a:t>
            </a:r>
            <a:r>
              <a:rPr lang="ru-RU" dirty="0" smtClean="0">
                <a:latin typeface="Arial" pitchFamily="34" charset="0"/>
                <a:cs typeface="Arial" pitchFamily="34" charset="0"/>
              </a:rPr>
              <a:t> </a:t>
            </a:r>
            <a:endParaRPr lang="ru-RU" dirty="0" smtClean="0">
              <a:latin typeface="Arial" pitchFamily="34" charset="0"/>
              <a:cs typeface="Arial" pitchFamily="34" charset="0"/>
            </a:endParaRPr>
          </a:p>
          <a:p>
            <a:pPr algn="ctr">
              <a:buNone/>
            </a:pPr>
            <a:endParaRPr lang="ru-RU" dirty="0" smtClean="0">
              <a:latin typeface="Arial" pitchFamily="34" charset="0"/>
              <a:cs typeface="Arial" pitchFamily="34" charset="0"/>
            </a:endParaRPr>
          </a:p>
          <a:p>
            <a:pPr lvl="0"/>
            <a:r>
              <a:rPr lang="ru-RU" sz="2800" b="1" dirty="0" smtClean="0">
                <a:latin typeface="Arial" pitchFamily="34" charset="0"/>
                <a:cs typeface="Arial" pitchFamily="34" charset="0"/>
              </a:rPr>
              <a:t>I </a:t>
            </a:r>
            <a:r>
              <a:rPr lang="ru-RU" sz="2600" b="1" dirty="0" smtClean="0">
                <a:latin typeface="Arial" pitchFamily="34" charset="0"/>
                <a:cs typeface="Arial" pitchFamily="34" charset="0"/>
              </a:rPr>
              <a:t>фаза </a:t>
            </a:r>
            <a:r>
              <a:rPr lang="ru-RU" sz="2600" dirty="0" smtClean="0">
                <a:latin typeface="Arial" pitchFamily="34" charset="0"/>
                <a:cs typeface="Arial" pitchFamily="34" charset="0"/>
              </a:rPr>
              <a:t>(10-20 ч после рождения) — </a:t>
            </a:r>
            <a:r>
              <a:rPr lang="ru-RU" sz="2600" dirty="0" smtClean="0">
                <a:latin typeface="Arial" pitchFamily="34" charset="0"/>
                <a:cs typeface="Arial" pitchFamily="34" charset="0"/>
              </a:rPr>
              <a:t>асептическая</a:t>
            </a:r>
            <a:endParaRPr lang="ru-RU" sz="2600" dirty="0" smtClean="0">
              <a:latin typeface="Arial" pitchFamily="34" charset="0"/>
              <a:cs typeface="Arial" pitchFamily="34" charset="0"/>
            </a:endParaRPr>
          </a:p>
          <a:p>
            <a:pPr lvl="0"/>
            <a:endParaRPr lang="ru-RU" sz="2600" dirty="0" smtClean="0">
              <a:latin typeface="Arial" pitchFamily="34" charset="0"/>
              <a:cs typeface="Arial" pitchFamily="34" charset="0"/>
            </a:endParaRPr>
          </a:p>
          <a:p>
            <a:pPr lvl="0"/>
            <a:r>
              <a:rPr lang="ru-RU" sz="2600" b="1" dirty="0" smtClean="0">
                <a:latin typeface="Arial" pitchFamily="34" charset="0"/>
                <a:cs typeface="Arial" pitchFamily="34" charset="0"/>
              </a:rPr>
              <a:t>II фаза </a:t>
            </a:r>
            <a:r>
              <a:rPr lang="ru-RU" sz="2600" dirty="0" smtClean="0">
                <a:latin typeface="Arial" pitchFamily="34" charset="0"/>
                <a:cs typeface="Arial" pitchFamily="34" charset="0"/>
              </a:rPr>
              <a:t>(3-5-й день жизни) — фаза нарастающего инфицирования, происходит заселение кишечника </a:t>
            </a:r>
            <a:r>
              <a:rPr lang="ru-RU" sz="2600" dirty="0" err="1" smtClean="0">
                <a:latin typeface="Arial" pitchFamily="34" charset="0"/>
                <a:cs typeface="Arial" pitchFamily="34" charset="0"/>
              </a:rPr>
              <a:t>бифидобактериями</a:t>
            </a:r>
            <a:r>
              <a:rPr lang="ru-RU" sz="2600" dirty="0" smtClean="0">
                <a:latin typeface="Arial" pitchFamily="34" charset="0"/>
                <a:cs typeface="Arial" pitchFamily="34" charset="0"/>
              </a:rPr>
              <a:t>, кокками, грибами и </a:t>
            </a:r>
            <a:r>
              <a:rPr lang="ru-RU" sz="2600" dirty="0" err="1" smtClean="0">
                <a:latin typeface="Arial" pitchFamily="34" charset="0"/>
                <a:cs typeface="Arial" pitchFamily="34" charset="0"/>
              </a:rPr>
              <a:t>др</a:t>
            </a:r>
            <a:endParaRPr lang="ru-RU" sz="2600" dirty="0" smtClean="0">
              <a:latin typeface="Arial" pitchFamily="34" charset="0"/>
              <a:cs typeface="Arial" pitchFamily="34" charset="0"/>
            </a:endParaRPr>
          </a:p>
          <a:p>
            <a:pPr lvl="0"/>
            <a:endParaRPr lang="ru-RU" sz="2600" dirty="0" smtClean="0">
              <a:latin typeface="Arial" pitchFamily="34" charset="0"/>
              <a:cs typeface="Arial" pitchFamily="34" charset="0"/>
            </a:endParaRPr>
          </a:p>
          <a:p>
            <a:pPr lvl="0"/>
            <a:r>
              <a:rPr lang="ru-RU" sz="2600" b="1" dirty="0" smtClean="0">
                <a:latin typeface="Arial" pitchFamily="34" charset="0"/>
                <a:cs typeface="Arial" pitchFamily="34" charset="0"/>
              </a:rPr>
              <a:t>III фаза </a:t>
            </a:r>
            <a:r>
              <a:rPr lang="ru-RU" sz="2600" dirty="0" smtClean="0">
                <a:latin typeface="Arial" pitchFamily="34" charset="0"/>
                <a:cs typeface="Arial" pitchFamily="34" charset="0"/>
              </a:rPr>
              <a:t>(конец 1-й-2-я неделя </a:t>
            </a:r>
            <a:r>
              <a:rPr lang="ru-RU" sz="2600" dirty="0" err="1" smtClean="0">
                <a:latin typeface="Arial" pitchFamily="34" charset="0"/>
                <a:cs typeface="Arial" pitchFamily="34" charset="0"/>
              </a:rPr>
              <a:t>внеутробной</a:t>
            </a:r>
            <a:r>
              <a:rPr lang="ru-RU" sz="2600" dirty="0" smtClean="0">
                <a:latin typeface="Arial" pitchFamily="34" charset="0"/>
                <a:cs typeface="Arial" pitchFamily="34" charset="0"/>
              </a:rPr>
              <a:t> жизни) — стадия трансформации, вытеснения других бактерий </a:t>
            </a:r>
            <a:r>
              <a:rPr lang="ru-RU" sz="2600" dirty="0" err="1" smtClean="0">
                <a:latin typeface="Arial" pitchFamily="34" charset="0"/>
                <a:cs typeface="Arial" pitchFamily="34" charset="0"/>
              </a:rPr>
              <a:t>бифидофлорой</a:t>
            </a:r>
            <a:r>
              <a:rPr lang="ru-RU" sz="2600" dirty="0" smtClean="0">
                <a:latin typeface="Arial" pitchFamily="34" charset="0"/>
                <a:cs typeface="Arial" pitchFamily="34" charset="0"/>
              </a:rPr>
              <a:t>, которая становится основой микробного </a:t>
            </a:r>
            <a:r>
              <a:rPr lang="ru-RU" sz="2600" dirty="0" smtClean="0">
                <a:latin typeface="Arial" pitchFamily="34" charset="0"/>
                <a:cs typeface="Arial" pitchFamily="34" charset="0"/>
              </a:rPr>
              <a:t>пейзажа</a:t>
            </a:r>
            <a:endParaRPr lang="ru-RU" sz="2600" dirty="0" smtClean="0">
              <a:latin typeface="Arial" pitchFamily="34" charset="0"/>
              <a:cs typeface="Arial" pitchFamily="34" charset="0"/>
            </a:endParaRPr>
          </a:p>
          <a:p>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28612"/>
            <a:ext cx="8576530" cy="714372"/>
          </a:xfrm>
        </p:spPr>
        <p:txBody>
          <a:bodyPr>
            <a:normAutofit fontScale="90000"/>
          </a:bodyPr>
          <a:lstStyle/>
          <a:p>
            <a:pPr algn="ctr"/>
            <a:r>
              <a:rPr lang="ru-RU" sz="3100" dirty="0" smtClean="0">
                <a:solidFill>
                  <a:srgbClr val="C00000"/>
                </a:solidFill>
                <a:latin typeface="Arial" pitchFamily="34" charset="0"/>
                <a:cs typeface="Arial" pitchFamily="34" charset="0"/>
              </a:rPr>
              <a:t>Транзиторные изменения функции почек</a:t>
            </a:r>
            <a:r>
              <a:rPr lang="ru-RU" dirty="0" smtClean="0"/>
              <a:t/>
            </a:r>
            <a:br>
              <a:rPr lang="ru-RU" dirty="0" smtClean="0"/>
            </a:br>
            <a:endParaRPr lang="ru-RU" dirty="0"/>
          </a:p>
        </p:txBody>
      </p:sp>
      <p:sp>
        <p:nvSpPr>
          <p:cNvPr id="3" name="Содержимое 2"/>
          <p:cNvSpPr>
            <a:spLocks noGrp="1"/>
          </p:cNvSpPr>
          <p:nvPr>
            <p:ph idx="1"/>
          </p:nvPr>
        </p:nvSpPr>
        <p:spPr>
          <a:xfrm>
            <a:off x="857224" y="1000108"/>
            <a:ext cx="8286776" cy="5514980"/>
          </a:xfrm>
        </p:spPr>
        <p:txBody>
          <a:bodyPr>
            <a:normAutofit/>
          </a:bodyPr>
          <a:lstStyle/>
          <a:p>
            <a:r>
              <a:rPr lang="ru-RU" sz="2400" dirty="0" smtClean="0">
                <a:latin typeface="Arial" pitchFamily="34" charset="0"/>
                <a:cs typeface="Arial" pitchFamily="34" charset="0"/>
              </a:rPr>
              <a:t>транзиторная </a:t>
            </a:r>
            <a:r>
              <a:rPr lang="ru-RU" sz="2400" dirty="0" err="1" smtClean="0">
                <a:latin typeface="Arial" pitchFamily="34" charset="0"/>
                <a:cs typeface="Arial" pitchFamily="34" charset="0"/>
              </a:rPr>
              <a:t>олигурия</a:t>
            </a:r>
            <a:r>
              <a:rPr lang="ru-RU" sz="2400" dirty="0" smtClean="0">
                <a:latin typeface="Arial" pitchFamily="34" charset="0"/>
                <a:cs typeface="Arial" pitchFamily="34" charset="0"/>
              </a:rPr>
              <a:t> новорождённых </a:t>
            </a:r>
          </a:p>
          <a:p>
            <a:r>
              <a:rPr lang="ru-RU" sz="2400" dirty="0" smtClean="0">
                <a:latin typeface="Arial" pitchFamily="34" charset="0"/>
                <a:cs typeface="Arial" pitchFamily="34" charset="0"/>
              </a:rPr>
              <a:t>транзиторная протеинурия </a:t>
            </a:r>
          </a:p>
          <a:p>
            <a:r>
              <a:rPr lang="ru-RU" sz="2400" dirty="0" smtClean="0">
                <a:latin typeface="Arial" pitchFamily="34" charset="0"/>
                <a:cs typeface="Arial" pitchFamily="34" charset="0"/>
              </a:rPr>
              <a:t>мочекислый диатез </a:t>
            </a:r>
            <a:r>
              <a:rPr lang="ru-RU" sz="2400" i="1" dirty="0" smtClean="0">
                <a:latin typeface="Arial" pitchFamily="34" charset="0"/>
                <a:cs typeface="Arial" pitchFamily="34" charset="0"/>
              </a:rPr>
              <a:t>(</a:t>
            </a:r>
            <a:r>
              <a:rPr lang="ru-RU" sz="2400" dirty="0" smtClean="0">
                <a:latin typeface="Arial" pitchFamily="34" charset="0"/>
                <a:cs typeface="Arial" pitchFamily="34" charset="0"/>
              </a:rPr>
              <a:t>мочекислый инфаркт</a:t>
            </a:r>
            <a:r>
              <a:rPr lang="ru-RU" sz="2400" i="1" dirty="0" smtClean="0"/>
              <a:t>)</a:t>
            </a:r>
            <a:r>
              <a:rPr lang="ru-RU" sz="2400" b="1" dirty="0" smtClean="0"/>
              <a:t> </a:t>
            </a:r>
            <a:endParaRPr lang="ru-RU" sz="2400" dirty="0"/>
          </a:p>
        </p:txBody>
      </p:sp>
      <p:pic>
        <p:nvPicPr>
          <p:cNvPr id="4" name="Рисунок 3" descr="инфаркт.jpg"/>
          <p:cNvPicPr>
            <a:picLocks noChangeAspect="1"/>
          </p:cNvPicPr>
          <p:nvPr/>
        </p:nvPicPr>
        <p:blipFill>
          <a:blip r:embed="rId3"/>
          <a:stretch>
            <a:fillRect/>
          </a:stretch>
        </p:blipFill>
        <p:spPr>
          <a:xfrm>
            <a:off x="785786" y="2928934"/>
            <a:ext cx="4643470" cy="2760551"/>
          </a:xfrm>
          <a:prstGeom prst="rect">
            <a:avLst/>
          </a:prstGeom>
          <a:ln>
            <a:noFill/>
          </a:ln>
          <a:effectLst>
            <a:softEdge rad="112500"/>
          </a:effectLst>
        </p:spPr>
      </p:pic>
      <p:pic>
        <p:nvPicPr>
          <p:cNvPr id="5" name="Рисунок 4" descr="1 инфрки.jpg"/>
          <p:cNvPicPr>
            <a:picLocks noChangeAspect="1"/>
          </p:cNvPicPr>
          <p:nvPr/>
        </p:nvPicPr>
        <p:blipFill>
          <a:blip r:embed="rId4"/>
          <a:stretch>
            <a:fillRect/>
          </a:stretch>
        </p:blipFill>
        <p:spPr>
          <a:xfrm>
            <a:off x="5223993" y="3714752"/>
            <a:ext cx="3920007" cy="2936221"/>
          </a:xfrm>
          <a:prstGeom prst="rect">
            <a:avLst/>
          </a:prstGeom>
          <a:ln>
            <a:noFill/>
          </a:ln>
          <a:effectLst>
            <a:softEdge rad="112500"/>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4660" y="285728"/>
            <a:ext cx="8219340" cy="1143000"/>
          </a:xfrm>
        </p:spPr>
        <p:txBody>
          <a:bodyPr>
            <a:noAutofit/>
          </a:bodyPr>
          <a:lstStyle/>
          <a:p>
            <a:pPr algn="ctr"/>
            <a:r>
              <a:rPr lang="ru-RU" sz="2800" dirty="0" smtClean="0">
                <a:solidFill>
                  <a:srgbClr val="C00000"/>
                </a:solidFill>
                <a:effectLst/>
                <a:latin typeface="Arial" pitchFamily="34" charset="0"/>
                <a:cs typeface="Arial" pitchFamily="34" charset="0"/>
              </a:rPr>
              <a:t>Транзиторные особенности раннего </a:t>
            </a:r>
            <a:r>
              <a:rPr lang="ru-RU" sz="2800" dirty="0" err="1" smtClean="0">
                <a:solidFill>
                  <a:srgbClr val="C00000"/>
                </a:solidFill>
                <a:effectLst/>
                <a:latin typeface="Arial" pitchFamily="34" charset="0"/>
                <a:cs typeface="Arial" pitchFamily="34" charset="0"/>
              </a:rPr>
              <a:t>неонатального</a:t>
            </a:r>
            <a:r>
              <a:rPr lang="ru-RU" sz="2800" dirty="0" smtClean="0">
                <a:solidFill>
                  <a:srgbClr val="C00000"/>
                </a:solidFill>
                <a:effectLst/>
                <a:latin typeface="Arial" pitchFamily="34" charset="0"/>
                <a:cs typeface="Arial" pitchFamily="34" charset="0"/>
              </a:rPr>
              <a:t> </a:t>
            </a:r>
            <a:r>
              <a:rPr lang="ru-RU" sz="2800" dirty="0" err="1" smtClean="0">
                <a:solidFill>
                  <a:srgbClr val="C00000"/>
                </a:solidFill>
                <a:effectLst/>
                <a:latin typeface="Arial" pitchFamily="34" charset="0"/>
                <a:cs typeface="Arial" pitchFamily="34" charset="0"/>
              </a:rPr>
              <a:t>гемопоэза</a:t>
            </a:r>
            <a:endParaRPr lang="ru-RU" sz="2800" dirty="0">
              <a:solidFill>
                <a:srgbClr val="C00000"/>
              </a:solidFill>
              <a:effectLst/>
              <a:latin typeface="Arial" pitchFamily="34" charset="0"/>
              <a:cs typeface="Arial" pitchFamily="34" charset="0"/>
            </a:endParaRPr>
          </a:p>
        </p:txBody>
      </p:sp>
      <p:pic>
        <p:nvPicPr>
          <p:cNvPr id="4" name="Содержимое 3" descr="перекрест.jpg"/>
          <p:cNvPicPr>
            <a:picLocks noGrp="1" noChangeAspect="1"/>
          </p:cNvPicPr>
          <p:nvPr>
            <p:ph idx="1"/>
          </p:nvPr>
        </p:nvPicPr>
        <p:blipFill>
          <a:blip r:embed="rId3"/>
          <a:stretch>
            <a:fillRect/>
          </a:stretch>
        </p:blipFill>
        <p:spPr>
          <a:xfrm>
            <a:off x="785786" y="1714488"/>
            <a:ext cx="8358214" cy="5143512"/>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71462"/>
            <a:ext cx="8001056" cy="1143000"/>
          </a:xfrm>
        </p:spPr>
        <p:txBody>
          <a:bodyPr>
            <a:normAutofit/>
          </a:bodyPr>
          <a:lstStyle/>
          <a:p>
            <a:pPr algn="ctr"/>
            <a:r>
              <a:rPr lang="ru-RU" sz="2800" dirty="0" smtClean="0">
                <a:solidFill>
                  <a:srgbClr val="C00000"/>
                </a:solidFill>
                <a:effectLst/>
                <a:latin typeface="Arial" pitchFamily="34" charset="0"/>
                <a:cs typeface="Arial" pitchFamily="34" charset="0"/>
              </a:rPr>
              <a:t>Транзиторные особенности раннего </a:t>
            </a:r>
            <a:r>
              <a:rPr lang="ru-RU" sz="2800" dirty="0" err="1" smtClean="0">
                <a:solidFill>
                  <a:srgbClr val="C00000"/>
                </a:solidFill>
                <a:effectLst/>
                <a:latin typeface="Arial" pitchFamily="34" charset="0"/>
                <a:cs typeface="Arial" pitchFamily="34" charset="0"/>
              </a:rPr>
              <a:t>неонатального</a:t>
            </a:r>
            <a:r>
              <a:rPr lang="ru-RU" sz="2800" dirty="0" smtClean="0">
                <a:solidFill>
                  <a:srgbClr val="C00000"/>
                </a:solidFill>
                <a:effectLst/>
                <a:latin typeface="Arial" pitchFamily="34" charset="0"/>
                <a:cs typeface="Arial" pitchFamily="34" charset="0"/>
              </a:rPr>
              <a:t> гемостаза</a:t>
            </a:r>
            <a:endParaRPr lang="ru-RU" sz="2800" dirty="0">
              <a:solidFill>
                <a:srgbClr val="C00000"/>
              </a:solidFill>
              <a:effectLst/>
            </a:endParaRPr>
          </a:p>
        </p:txBody>
      </p:sp>
      <p:sp>
        <p:nvSpPr>
          <p:cNvPr id="3" name="Содержимое 2"/>
          <p:cNvSpPr>
            <a:spLocks noGrp="1"/>
          </p:cNvSpPr>
          <p:nvPr>
            <p:ph idx="1"/>
          </p:nvPr>
        </p:nvSpPr>
        <p:spPr>
          <a:xfrm>
            <a:off x="1142976" y="1214422"/>
            <a:ext cx="7643866" cy="5643578"/>
          </a:xfrm>
        </p:spPr>
        <p:txBody>
          <a:bodyPr>
            <a:normAutofit fontScale="92500" lnSpcReduction="20000"/>
          </a:bodyPr>
          <a:lstStyle/>
          <a:p>
            <a:r>
              <a:rPr lang="ru-RU" sz="2400" dirty="0" smtClean="0">
                <a:latin typeface="Arial" pitchFamily="34" charset="0"/>
                <a:cs typeface="Arial" pitchFamily="34" charset="0"/>
              </a:rPr>
              <a:t>активированный </a:t>
            </a:r>
            <a:r>
              <a:rPr lang="ru-RU" sz="2400" dirty="0" err="1" smtClean="0">
                <a:latin typeface="Arial" pitchFamily="34" charset="0"/>
                <a:cs typeface="Arial" pitchFamily="34" charset="0"/>
              </a:rPr>
              <a:t>фибринолиз</a:t>
            </a:r>
            <a:endParaRPr lang="ru-RU" sz="2400" dirty="0" smtClean="0">
              <a:latin typeface="Arial" pitchFamily="34" charset="0"/>
              <a:cs typeface="Arial" pitchFamily="34" charset="0"/>
            </a:endParaRPr>
          </a:p>
          <a:p>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недостаточность витамин </a:t>
            </a:r>
            <a:r>
              <a:rPr lang="ru-RU" sz="2400" dirty="0" err="1" smtClean="0">
                <a:latin typeface="Arial" pitchFamily="34" charset="0"/>
                <a:cs typeface="Arial" pitchFamily="34" charset="0"/>
              </a:rPr>
              <a:t>К-зависимых</a:t>
            </a:r>
            <a:r>
              <a:rPr lang="ru-RU" sz="2400" dirty="0" smtClean="0">
                <a:latin typeface="Arial" pitchFamily="34" charset="0"/>
                <a:cs typeface="Arial" pitchFamily="34" charset="0"/>
              </a:rPr>
              <a:t> факторов свертывания </a:t>
            </a:r>
            <a:r>
              <a:rPr lang="ru-RU" sz="2400" dirty="0" smtClean="0">
                <a:latin typeface="Arial" pitchFamily="34" charset="0"/>
                <a:cs typeface="Arial" pitchFamily="34" charset="0"/>
              </a:rPr>
              <a:t>крови</a:t>
            </a:r>
          </a:p>
          <a:p>
            <a:r>
              <a:rPr lang="ru-RU" sz="2400" dirty="0" smtClean="0">
                <a:latin typeface="Arial" pitchFamily="34" charset="0"/>
                <a:cs typeface="Arial" pitchFamily="34" charset="0"/>
              </a:rPr>
              <a:t> </a:t>
            </a:r>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низкая агрегационная активность </a:t>
            </a:r>
            <a:r>
              <a:rPr lang="ru-RU" sz="2400" dirty="0" smtClean="0">
                <a:latin typeface="Arial" pitchFamily="34" charset="0"/>
                <a:cs typeface="Arial" pitchFamily="34" charset="0"/>
              </a:rPr>
              <a:t>тромбоцитов</a:t>
            </a:r>
          </a:p>
          <a:p>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низкая синтетическая функция </a:t>
            </a:r>
            <a:r>
              <a:rPr lang="ru-RU" sz="2400" dirty="0" smtClean="0">
                <a:latin typeface="Arial" pitchFamily="34" charset="0"/>
                <a:cs typeface="Arial" pitchFamily="34" charset="0"/>
              </a:rPr>
              <a:t>печени</a:t>
            </a:r>
          </a:p>
          <a:p>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состояния в связанные с поступлением в родах в кровь тромбопластических веществ, повышенной проницаемостью </a:t>
            </a:r>
            <a:r>
              <a:rPr lang="ru-RU" sz="2400" dirty="0" smtClean="0">
                <a:latin typeface="Arial" pitchFamily="34" charset="0"/>
                <a:cs typeface="Arial" pitchFamily="34" charset="0"/>
              </a:rPr>
              <a:t>сосудистой</a:t>
            </a:r>
          </a:p>
          <a:p>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При любых болезнях склонность как к кровоточивости, так и к тромбозам («между Сциллой и Харибдой»)</a:t>
            </a:r>
            <a:endParaRPr lang="ru-RU" sz="2400" dirty="0">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933688" cy="725470"/>
          </a:xfrm>
        </p:spPr>
        <p:txBody>
          <a:bodyPr>
            <a:noAutofit/>
          </a:bodyPr>
          <a:lstStyle/>
          <a:p>
            <a:pPr algn="ctr"/>
            <a:r>
              <a:rPr lang="ru-RU" sz="2800" dirty="0" smtClean="0">
                <a:solidFill>
                  <a:srgbClr val="C00000"/>
                </a:solidFill>
                <a:latin typeface="Arial" pitchFamily="34" charset="0"/>
                <a:cs typeface="Arial" pitchFamily="34" charset="0"/>
              </a:rPr>
              <a:t>Транзиторные особенности метаболизма</a:t>
            </a:r>
            <a:r>
              <a:rPr lang="ru-RU" sz="3600" dirty="0" smtClean="0"/>
              <a:t/>
            </a:r>
            <a:br>
              <a:rPr lang="ru-RU" sz="3600" dirty="0" smtClean="0"/>
            </a:br>
            <a:endParaRPr lang="ru-RU" sz="3600" dirty="0"/>
          </a:p>
        </p:txBody>
      </p:sp>
      <p:sp>
        <p:nvSpPr>
          <p:cNvPr id="3" name="Содержимое 2"/>
          <p:cNvSpPr>
            <a:spLocks noGrp="1"/>
          </p:cNvSpPr>
          <p:nvPr>
            <p:ph idx="1"/>
          </p:nvPr>
        </p:nvSpPr>
        <p:spPr>
          <a:xfrm>
            <a:off x="1071538" y="1214422"/>
            <a:ext cx="7862150" cy="5124472"/>
          </a:xfrm>
        </p:spPr>
        <p:txBody>
          <a:bodyPr>
            <a:noAutofit/>
          </a:bodyPr>
          <a:lstStyle/>
          <a:p>
            <a:r>
              <a:rPr lang="ru-RU" sz="2400" dirty="0" err="1" smtClean="0">
                <a:latin typeface="Arial" pitchFamily="34" charset="0"/>
                <a:cs typeface="Arial" pitchFamily="34" charset="0"/>
              </a:rPr>
              <a:t>Катаболическая</a:t>
            </a:r>
            <a:r>
              <a:rPr lang="ru-RU" sz="2400" dirty="0" smtClean="0">
                <a:latin typeface="Arial" pitchFamily="34" charset="0"/>
                <a:cs typeface="Arial" pitchFamily="34" charset="0"/>
              </a:rPr>
              <a:t> направленность обмена</a:t>
            </a:r>
          </a:p>
          <a:p>
            <a:pPr>
              <a:buNone/>
            </a:pPr>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Активация гликолиза и </a:t>
            </a:r>
            <a:r>
              <a:rPr lang="ru-RU" sz="2400" dirty="0" err="1" smtClean="0">
                <a:latin typeface="Arial" pitchFamily="34" charset="0"/>
                <a:cs typeface="Arial" pitchFamily="34" charset="0"/>
              </a:rPr>
              <a:t>липолиза</a:t>
            </a:r>
            <a:endParaRPr lang="ru-RU" sz="2400" dirty="0" smtClean="0">
              <a:latin typeface="Arial" pitchFamily="34" charset="0"/>
              <a:cs typeface="Arial" pitchFamily="34" charset="0"/>
            </a:endParaRPr>
          </a:p>
          <a:p>
            <a:pPr>
              <a:buNone/>
            </a:pPr>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Гипогликемия </a:t>
            </a:r>
          </a:p>
          <a:p>
            <a:pPr>
              <a:buNone/>
            </a:pPr>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Транзиторный ацидоз</a:t>
            </a:r>
          </a:p>
          <a:p>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Транзиторная </a:t>
            </a:r>
          </a:p>
          <a:p>
            <a:pPr>
              <a:buNone/>
            </a:pPr>
            <a:r>
              <a:rPr lang="ru-RU" sz="2400" dirty="0" smtClean="0">
                <a:latin typeface="Arial" pitchFamily="34" charset="0"/>
                <a:cs typeface="Arial" pitchFamily="34" charset="0"/>
              </a:rPr>
              <a:t>    </a:t>
            </a:r>
            <a:r>
              <a:rPr lang="ru-RU" sz="2400" dirty="0" err="1" smtClean="0">
                <a:latin typeface="Arial" pitchFamily="34" charset="0"/>
                <a:cs typeface="Arial" pitchFamily="34" charset="0"/>
              </a:rPr>
              <a:t>гипокальциемия</a:t>
            </a:r>
            <a:r>
              <a:rPr lang="ru-RU" sz="2400" dirty="0" smtClean="0">
                <a:latin typeface="Arial" pitchFamily="34" charset="0"/>
                <a:cs typeface="Arial" pitchFamily="34" charset="0"/>
              </a:rPr>
              <a:t> и</a:t>
            </a:r>
          </a:p>
          <a:p>
            <a:pPr>
              <a:buNone/>
            </a:pPr>
            <a:r>
              <a:rPr lang="ru-RU" sz="2400" dirty="0" smtClean="0">
                <a:latin typeface="Arial" pitchFamily="34" charset="0"/>
                <a:cs typeface="Arial" pitchFamily="34" charset="0"/>
              </a:rPr>
              <a:t>    </a:t>
            </a:r>
            <a:r>
              <a:rPr lang="ru-RU" sz="2400" dirty="0" err="1" smtClean="0">
                <a:latin typeface="Arial" pitchFamily="34" charset="0"/>
                <a:cs typeface="Arial" pitchFamily="34" charset="0"/>
              </a:rPr>
              <a:t>гипомагниемия</a:t>
            </a:r>
            <a:endParaRPr lang="ru-RU" sz="2400" dirty="0">
              <a:latin typeface="Arial" pitchFamily="34" charset="0"/>
              <a:cs typeface="Arial" pitchFamily="34" charset="0"/>
            </a:endParaRPr>
          </a:p>
        </p:txBody>
      </p:sp>
      <p:pic>
        <p:nvPicPr>
          <p:cNvPr id="4" name="Рисунок 3" descr="пробирки.jpg"/>
          <p:cNvPicPr>
            <a:picLocks noChangeAspect="1"/>
          </p:cNvPicPr>
          <p:nvPr/>
        </p:nvPicPr>
        <p:blipFill>
          <a:blip r:embed="rId3"/>
          <a:stretch>
            <a:fillRect/>
          </a:stretch>
        </p:blipFill>
        <p:spPr>
          <a:xfrm>
            <a:off x="5102145" y="3643314"/>
            <a:ext cx="3970449" cy="3143272"/>
          </a:xfrm>
          <a:prstGeom prst="rect">
            <a:avLst/>
          </a:prstGeom>
          <a:ln>
            <a:noFill/>
          </a:ln>
          <a:effectLst>
            <a:softEdge rad="112500"/>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868346"/>
          </a:xfrm>
        </p:spPr>
        <p:txBody>
          <a:bodyPr>
            <a:normAutofit/>
          </a:bodyPr>
          <a:lstStyle/>
          <a:p>
            <a:pPr algn="ctr"/>
            <a:r>
              <a:rPr lang="ru-RU" sz="2800" b="1" dirty="0" smtClean="0"/>
              <a:t>План лекции </a:t>
            </a:r>
            <a:endParaRPr lang="ru-RU" sz="2800" b="1" dirty="0"/>
          </a:p>
        </p:txBody>
      </p:sp>
      <p:sp>
        <p:nvSpPr>
          <p:cNvPr id="3" name="Содержимое 2"/>
          <p:cNvSpPr>
            <a:spLocks noGrp="1"/>
          </p:cNvSpPr>
          <p:nvPr>
            <p:ph idx="1"/>
          </p:nvPr>
        </p:nvSpPr>
        <p:spPr>
          <a:xfrm>
            <a:off x="1071538" y="1357298"/>
            <a:ext cx="7862150" cy="5214974"/>
          </a:xfrm>
        </p:spPr>
        <p:txBody>
          <a:bodyPr>
            <a:normAutofit/>
          </a:bodyPr>
          <a:lstStyle/>
          <a:p>
            <a:pPr>
              <a:lnSpc>
                <a:spcPct val="90000"/>
              </a:lnSpc>
            </a:pPr>
            <a:r>
              <a:rPr lang="ru-RU" sz="2400" dirty="0" smtClean="0">
                <a:latin typeface="Times New Roman" pitchFamily="18" charset="0"/>
                <a:cs typeface="Times New Roman" pitchFamily="18" charset="0"/>
              </a:rPr>
              <a:t>Краткий исторический </a:t>
            </a:r>
            <a:r>
              <a:rPr lang="ru-RU" sz="2400" dirty="0" smtClean="0">
                <a:latin typeface="Times New Roman" pitchFamily="18" charset="0"/>
                <a:cs typeface="Times New Roman" pitchFamily="18" charset="0"/>
              </a:rPr>
              <a:t>очерк</a:t>
            </a:r>
          </a:p>
          <a:p>
            <a:pPr>
              <a:lnSpc>
                <a:spcPct val="90000"/>
              </a:lnSpc>
            </a:pPr>
            <a:endParaRPr lang="ru-RU" sz="2400" dirty="0" smtClean="0">
              <a:solidFill>
                <a:srgbClr val="FF0000"/>
              </a:solidFill>
              <a:latin typeface="Times New Roman" pitchFamily="18" charset="0"/>
              <a:cs typeface="Times New Roman" pitchFamily="18" charset="0"/>
            </a:endParaRPr>
          </a:p>
          <a:p>
            <a:pPr>
              <a:lnSpc>
                <a:spcPct val="90000"/>
              </a:lnSpc>
            </a:pPr>
            <a:r>
              <a:rPr lang="ru-RU" sz="2400" dirty="0" smtClean="0">
                <a:latin typeface="Times New Roman" pitchFamily="18" charset="0"/>
                <a:cs typeface="Times New Roman" pitchFamily="18" charset="0"/>
              </a:rPr>
              <a:t>Терминология</a:t>
            </a:r>
          </a:p>
          <a:p>
            <a:pPr>
              <a:lnSpc>
                <a:spcPct val="90000"/>
              </a:lnSpc>
            </a:pPr>
            <a:endParaRPr lang="ru-RU" sz="2400" dirty="0" smtClean="0">
              <a:latin typeface="Times New Roman" pitchFamily="18" charset="0"/>
              <a:cs typeface="Times New Roman" pitchFamily="18" charset="0"/>
            </a:endParaRPr>
          </a:p>
          <a:p>
            <a:pPr>
              <a:lnSpc>
                <a:spcPct val="90000"/>
              </a:lnSpc>
            </a:pPr>
            <a:r>
              <a:rPr lang="ru-RU" sz="2400" dirty="0" smtClean="0">
                <a:latin typeface="Times New Roman" pitchFamily="18" charset="0"/>
                <a:cs typeface="Times New Roman" pitchFamily="18" charset="0"/>
              </a:rPr>
              <a:t>Принципы </a:t>
            </a:r>
            <a:r>
              <a:rPr lang="ru-RU" sz="2400" dirty="0" err="1" smtClean="0">
                <a:latin typeface="Times New Roman" pitchFamily="18" charset="0"/>
                <a:cs typeface="Times New Roman" pitchFamily="18" charset="0"/>
              </a:rPr>
              <a:t>неонатологической</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помощи</a:t>
            </a:r>
          </a:p>
          <a:p>
            <a:pPr>
              <a:lnSpc>
                <a:spcPct val="90000"/>
              </a:lnSpc>
            </a:pPr>
            <a:endParaRPr lang="ru-RU" sz="2400" dirty="0" smtClean="0">
              <a:latin typeface="Times New Roman" pitchFamily="18" charset="0"/>
              <a:cs typeface="Times New Roman" pitchFamily="18" charset="0"/>
            </a:endParaRPr>
          </a:p>
          <a:p>
            <a:pPr>
              <a:lnSpc>
                <a:spcPct val="90000"/>
              </a:lnSpc>
            </a:pPr>
            <a:r>
              <a:rPr lang="ru-RU" sz="2400" dirty="0" smtClean="0">
                <a:latin typeface="Times New Roman" pitchFamily="18" charset="0"/>
                <a:cs typeface="Times New Roman" pitchFamily="18" charset="0"/>
              </a:rPr>
              <a:t>Пограничные состояния у </a:t>
            </a:r>
            <a:r>
              <a:rPr lang="ru-RU" sz="2400" dirty="0" smtClean="0">
                <a:latin typeface="Times New Roman" pitchFamily="18" charset="0"/>
                <a:cs typeface="Times New Roman" pitchFamily="18" charset="0"/>
              </a:rPr>
              <a:t>новорожденных</a:t>
            </a:r>
          </a:p>
          <a:p>
            <a:pPr>
              <a:lnSpc>
                <a:spcPct val="90000"/>
              </a:lnSpc>
            </a:pPr>
            <a:endParaRPr lang="ru-RU" sz="2400" dirty="0" smtClean="0">
              <a:latin typeface="Times New Roman" pitchFamily="18" charset="0"/>
              <a:cs typeface="Times New Roman" pitchFamily="18" charset="0"/>
            </a:endParaRPr>
          </a:p>
          <a:p>
            <a:pPr>
              <a:lnSpc>
                <a:spcPct val="90000"/>
              </a:lnSpc>
            </a:pPr>
            <a:r>
              <a:rPr lang="ru-RU" sz="2400" dirty="0" smtClean="0">
                <a:solidFill>
                  <a:srgbClr val="C00000"/>
                </a:solidFill>
                <a:latin typeface="Times New Roman" pitchFamily="18" charset="0"/>
                <a:cs typeface="Times New Roman" pitchFamily="18" charset="0"/>
              </a:rPr>
              <a:t>Вскармливание </a:t>
            </a:r>
            <a:r>
              <a:rPr lang="ru-RU" sz="2400" dirty="0" smtClean="0">
                <a:solidFill>
                  <a:srgbClr val="C00000"/>
                </a:solidFill>
                <a:latin typeface="Times New Roman" pitchFamily="18" charset="0"/>
                <a:cs typeface="Times New Roman" pitchFamily="18" charset="0"/>
              </a:rPr>
              <a:t>новорожденных, базовая помощь новорожденному в роддоме</a:t>
            </a:r>
            <a:endParaRPr lang="ru-RU" sz="2400" dirty="0" smtClean="0">
              <a:solidFill>
                <a:srgbClr val="C00000"/>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23730" t="19728" r="21020" b="7416"/>
          <a:stretch>
            <a:fillRect/>
          </a:stretch>
        </p:blipFill>
        <p:spPr bwMode="auto">
          <a:xfrm>
            <a:off x="1160075" y="428604"/>
            <a:ext cx="7269577" cy="607220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0"/>
            <a:ext cx="8501122" cy="1143000"/>
          </a:xfrm>
        </p:spPr>
        <p:txBody>
          <a:bodyPr>
            <a:normAutofit/>
          </a:bodyPr>
          <a:lstStyle/>
          <a:p>
            <a:r>
              <a:rPr lang="ru-RU" sz="2800" dirty="0" smtClean="0">
                <a:latin typeface="Arial" pitchFamily="34" charset="0"/>
                <a:cs typeface="Arial" pitchFamily="34" charset="0"/>
              </a:rPr>
              <a:t>«Вечные» принципы основного ухода за новорожденными  (Пьер Будин,  Х</a:t>
            </a:r>
            <a:r>
              <a:rPr lang="en-US" sz="2800" dirty="0" smtClean="0">
                <a:latin typeface="Arial" pitchFamily="34" charset="0"/>
                <a:cs typeface="Arial" pitchFamily="34" charset="0"/>
              </a:rPr>
              <a:t>VIII</a:t>
            </a:r>
            <a:r>
              <a:rPr lang="ru-RU" sz="2800" dirty="0" smtClean="0">
                <a:latin typeface="Arial" pitchFamily="34" charset="0"/>
                <a:cs typeface="Arial" pitchFamily="34" charset="0"/>
              </a:rPr>
              <a:t> век)</a:t>
            </a:r>
            <a:endParaRPr lang="ru-RU" sz="2800" dirty="0">
              <a:latin typeface="Arial" pitchFamily="34" charset="0"/>
              <a:cs typeface="Arial" pitchFamily="34" charset="0"/>
            </a:endParaRPr>
          </a:p>
        </p:txBody>
      </p:sp>
      <p:graphicFrame>
        <p:nvGraphicFramePr>
          <p:cNvPr id="4" name="Содержимое 3"/>
          <p:cNvGraphicFramePr>
            <a:graphicFrameLocks noGrp="1"/>
          </p:cNvGraphicFramePr>
          <p:nvPr>
            <p:ph idx="1"/>
          </p:nvPr>
        </p:nvGraphicFramePr>
        <p:xfrm>
          <a:off x="1142976" y="1214422"/>
          <a:ext cx="7934350" cy="5295916"/>
        </p:xfrm>
        <a:graphic>
          <a:graphicData uri="http://schemas.openxmlformats.org/drawingml/2006/table">
            <a:tbl>
              <a:tblPr firstRow="1" bandRow="1" bandCol="1">
                <a:tableStyleId>{5940675A-B579-460E-94D1-54222C63F5DA}</a:tableStyleId>
              </a:tblPr>
              <a:tblGrid>
                <a:gridCol w="1824513"/>
                <a:gridCol w="6109837"/>
              </a:tblGrid>
              <a:tr h="996319">
                <a:tc>
                  <a:txBody>
                    <a:bodyPr/>
                    <a:lstStyle/>
                    <a:p>
                      <a:r>
                        <a:rPr lang="ru-RU" sz="2800" b="1" dirty="0" smtClean="0">
                          <a:latin typeface="Arial" pitchFamily="34" charset="0"/>
                          <a:cs typeface="Arial" pitchFamily="34" charset="0"/>
                        </a:rPr>
                        <a:t>Воздух</a:t>
                      </a:r>
                      <a:endParaRPr lang="ru-RU" sz="2800" b="1" dirty="0">
                        <a:latin typeface="Arial" pitchFamily="34" charset="0"/>
                        <a:cs typeface="Arial" pitchFamily="34" charset="0"/>
                      </a:endParaRPr>
                    </a:p>
                  </a:txBody>
                  <a:tcPr/>
                </a:tc>
                <a:tc>
                  <a:txBody>
                    <a:bodyPr/>
                    <a:lstStyle/>
                    <a:p>
                      <a:r>
                        <a:rPr kumimoji="0" lang="ru-RU" sz="2000" kern="1200" dirty="0" smtClean="0">
                          <a:solidFill>
                            <a:schemeClr val="tx1"/>
                          </a:solidFill>
                          <a:latin typeface="Arial" pitchFamily="34" charset="0"/>
                          <a:ea typeface="+mn-ea"/>
                          <a:cs typeface="Arial" pitchFamily="34" charset="0"/>
                        </a:rPr>
                        <a:t>очистить дыхательные пути и осуществлять реанимационные мероприятия</a:t>
                      </a:r>
                      <a:endParaRPr lang="ru-RU" sz="2000" dirty="0">
                        <a:latin typeface="Arial" pitchFamily="34" charset="0"/>
                        <a:cs typeface="Arial" pitchFamily="34" charset="0"/>
                      </a:endParaRPr>
                    </a:p>
                  </a:txBody>
                  <a:tcPr/>
                </a:tc>
              </a:tr>
              <a:tr h="996319">
                <a:tc>
                  <a:txBody>
                    <a:bodyPr/>
                    <a:lstStyle/>
                    <a:p>
                      <a:r>
                        <a:rPr lang="ru-RU" sz="2800" b="1" dirty="0" smtClean="0">
                          <a:latin typeface="Arial" pitchFamily="34" charset="0"/>
                          <a:cs typeface="Arial" pitchFamily="34" charset="0"/>
                        </a:rPr>
                        <a:t>Тепло</a:t>
                      </a:r>
                      <a:endParaRPr lang="ru-RU" sz="2800" b="1" dirty="0">
                        <a:latin typeface="Arial" pitchFamily="34" charset="0"/>
                        <a:cs typeface="Arial" pitchFamily="34" charset="0"/>
                      </a:endParaRPr>
                    </a:p>
                  </a:txBody>
                  <a:tcPr/>
                </a:tc>
                <a:tc>
                  <a:txBody>
                    <a:bodyPr/>
                    <a:lstStyle/>
                    <a:p>
                      <a:r>
                        <a:rPr kumimoji="0" lang="ru-RU" sz="2000" kern="1200" dirty="0" smtClean="0">
                          <a:solidFill>
                            <a:schemeClr val="tx1"/>
                          </a:solidFill>
                          <a:latin typeface="Arial" pitchFamily="34" charset="0"/>
                          <a:ea typeface="+mn-ea"/>
                          <a:cs typeface="Arial" pitchFamily="34" charset="0"/>
                        </a:rPr>
                        <a:t>содержать новорожденного в тепле и избегать гипотермии или </a:t>
                      </a:r>
                      <a:r>
                        <a:rPr kumimoji="0" lang="ru-RU" sz="2000" kern="1200" dirty="0" err="1" smtClean="0">
                          <a:solidFill>
                            <a:schemeClr val="tx1"/>
                          </a:solidFill>
                          <a:latin typeface="Arial" pitchFamily="34" charset="0"/>
                          <a:ea typeface="+mn-ea"/>
                          <a:cs typeface="Arial" pitchFamily="34" charset="0"/>
                        </a:rPr>
                        <a:t>холодового</a:t>
                      </a:r>
                      <a:r>
                        <a:rPr kumimoji="0" lang="ru-RU" sz="2000" kern="1200" dirty="0" smtClean="0">
                          <a:solidFill>
                            <a:schemeClr val="tx1"/>
                          </a:solidFill>
                          <a:latin typeface="Arial" pitchFamily="34" charset="0"/>
                          <a:ea typeface="+mn-ea"/>
                          <a:cs typeface="Arial" pitchFamily="34" charset="0"/>
                        </a:rPr>
                        <a:t> стресса</a:t>
                      </a:r>
                      <a:endParaRPr lang="ru-RU" sz="2000" dirty="0">
                        <a:latin typeface="Arial" pitchFamily="34" charset="0"/>
                        <a:cs typeface="Arial" pitchFamily="34" charset="0"/>
                      </a:endParaRPr>
                    </a:p>
                  </a:txBody>
                  <a:tcPr/>
                </a:tc>
              </a:tr>
              <a:tr h="996319">
                <a:tc>
                  <a:txBody>
                    <a:bodyPr/>
                    <a:lstStyle/>
                    <a:p>
                      <a:r>
                        <a:rPr lang="ru-RU" sz="2800" b="1" dirty="0" smtClean="0">
                          <a:latin typeface="Arial" pitchFamily="34" charset="0"/>
                          <a:cs typeface="Arial" pitchFamily="34" charset="0"/>
                        </a:rPr>
                        <a:t>Пища</a:t>
                      </a:r>
                      <a:endParaRPr lang="ru-RU" sz="2800" b="1" dirty="0">
                        <a:latin typeface="Arial" pitchFamily="34" charset="0"/>
                        <a:cs typeface="Arial" pitchFamily="34" charset="0"/>
                      </a:endParaRPr>
                    </a:p>
                  </a:txBody>
                  <a:tcPr/>
                </a:tc>
                <a:tc>
                  <a:txBody>
                    <a:bodyPr/>
                    <a:lstStyle/>
                    <a:p>
                      <a:r>
                        <a:rPr kumimoji="0" lang="ru-RU" sz="2000" kern="1200" dirty="0" smtClean="0">
                          <a:solidFill>
                            <a:schemeClr val="tx1"/>
                          </a:solidFill>
                          <a:latin typeface="Arial" pitchFamily="34" charset="0"/>
                          <a:ea typeface="+mn-ea"/>
                          <a:cs typeface="Arial" pitchFamily="34" charset="0"/>
                        </a:rPr>
                        <a:t>содействовать раннему грудному вскармливанию</a:t>
                      </a:r>
                      <a:endParaRPr lang="ru-RU" sz="2000" dirty="0">
                        <a:latin typeface="Arial" pitchFamily="34" charset="0"/>
                        <a:cs typeface="Arial" pitchFamily="34" charset="0"/>
                      </a:endParaRPr>
                    </a:p>
                  </a:txBody>
                  <a:tcPr/>
                </a:tc>
              </a:tr>
              <a:tr h="996319">
                <a:tc>
                  <a:txBody>
                    <a:bodyPr/>
                    <a:lstStyle/>
                    <a:p>
                      <a:r>
                        <a:rPr lang="ru-RU" sz="2800" b="1" dirty="0" smtClean="0">
                          <a:latin typeface="Arial" pitchFamily="34" charset="0"/>
                          <a:cs typeface="Arial" pitchFamily="34" charset="0"/>
                        </a:rPr>
                        <a:t>Гигиена</a:t>
                      </a:r>
                      <a:endParaRPr lang="ru-RU" sz="2800" b="1" dirty="0">
                        <a:latin typeface="Arial" pitchFamily="34" charset="0"/>
                        <a:cs typeface="Arial" pitchFamily="34" charset="0"/>
                      </a:endParaRPr>
                    </a:p>
                  </a:txBody>
                  <a:tcPr/>
                </a:tc>
                <a:tc>
                  <a:txBody>
                    <a:bodyPr/>
                    <a:lstStyle/>
                    <a:p>
                      <a:r>
                        <a:rPr kumimoji="0" lang="ru-RU" sz="2000" kern="1200" dirty="0" smtClean="0">
                          <a:solidFill>
                            <a:schemeClr val="tx1"/>
                          </a:solidFill>
                          <a:latin typeface="Arial" pitchFamily="34" charset="0"/>
                          <a:ea typeface="+mn-ea"/>
                          <a:cs typeface="Arial" pitchFamily="34" charset="0"/>
                        </a:rPr>
                        <a:t>соблюдать гигиену во время родов и </a:t>
                      </a:r>
                      <a:r>
                        <a:rPr kumimoji="0" lang="ru-RU" sz="2000" kern="1200" dirty="0" err="1" smtClean="0">
                          <a:solidFill>
                            <a:schemeClr val="tx1"/>
                          </a:solidFill>
                          <a:latin typeface="Arial" pitchFamily="34" charset="0"/>
                          <a:ea typeface="+mn-ea"/>
                          <a:cs typeface="Arial" pitchFamily="34" charset="0"/>
                        </a:rPr>
                        <a:t>перерезания</a:t>
                      </a:r>
                      <a:r>
                        <a:rPr kumimoji="0" lang="ru-RU" sz="2000" kern="1200" dirty="0" smtClean="0">
                          <a:solidFill>
                            <a:schemeClr val="tx1"/>
                          </a:solidFill>
                          <a:latin typeface="Arial" pitchFamily="34" charset="0"/>
                          <a:ea typeface="+mn-ea"/>
                          <a:cs typeface="Arial" pitchFamily="34" charset="0"/>
                        </a:rPr>
                        <a:t> пуповины, своевременно лечить инфекцию</a:t>
                      </a:r>
                      <a:endParaRPr lang="ru-RU" sz="2000" dirty="0">
                        <a:latin typeface="Arial" pitchFamily="34" charset="0"/>
                        <a:cs typeface="Arial" pitchFamily="34" charset="0"/>
                      </a:endParaRPr>
                    </a:p>
                  </a:txBody>
                  <a:tcPr/>
                </a:tc>
              </a:tr>
              <a:tr h="996319">
                <a:tc>
                  <a:txBody>
                    <a:bodyPr/>
                    <a:lstStyle/>
                    <a:p>
                      <a:r>
                        <a:rPr lang="ru-RU" sz="2800" b="1" dirty="0" smtClean="0">
                          <a:latin typeface="Arial" pitchFamily="34" charset="0"/>
                          <a:cs typeface="Arial" pitchFamily="34" charset="0"/>
                        </a:rPr>
                        <a:t>Любовь</a:t>
                      </a:r>
                      <a:endParaRPr lang="ru-RU" sz="2800" b="1" dirty="0">
                        <a:latin typeface="Arial" pitchFamily="34" charset="0"/>
                        <a:cs typeface="Arial" pitchFamily="34" charset="0"/>
                      </a:endParaRPr>
                    </a:p>
                  </a:txBody>
                  <a:tcPr/>
                </a:tc>
                <a:tc>
                  <a:txBody>
                    <a:bodyPr/>
                    <a:lstStyle/>
                    <a:p>
                      <a:r>
                        <a:rPr kumimoji="0" lang="ru-RU" sz="2000" kern="1200" dirty="0" smtClean="0">
                          <a:solidFill>
                            <a:schemeClr val="tx1"/>
                          </a:solidFill>
                          <a:latin typeface="Arial" pitchFamily="34" charset="0"/>
                          <a:ea typeface="+mn-ea"/>
                          <a:cs typeface="Arial" pitchFamily="34" charset="0"/>
                        </a:rPr>
                        <a:t>новорожденный должен находиться рядом с матерью; в том случае, если ребенок нуждается в специальном уходе, мать должна иметь к нему открытый доступ</a:t>
                      </a:r>
                      <a:endParaRPr lang="ru-RU" sz="20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28662" y="571480"/>
            <a:ext cx="8005026" cy="6000792"/>
          </a:xfrm>
        </p:spPr>
        <p:txBody>
          <a:bodyPr>
            <a:normAutofit fontScale="85000" lnSpcReduction="20000"/>
          </a:bodyPr>
          <a:lstStyle/>
          <a:p>
            <a:r>
              <a:rPr lang="ru-RU" sz="2800" dirty="0" smtClean="0">
                <a:latin typeface="Arial" pitchFamily="34" charset="0"/>
                <a:cs typeface="Arial" pitchFamily="34" charset="0"/>
              </a:rPr>
              <a:t>После рождения необходимо немедленно промокая обсушить ребёнка, поменяв первую влажную пеленку на сухую.  </a:t>
            </a:r>
          </a:p>
          <a:p>
            <a:endParaRPr lang="ru-RU" sz="2800" dirty="0" smtClean="0">
              <a:latin typeface="Arial" pitchFamily="34" charset="0"/>
              <a:cs typeface="Arial" pitchFamily="34" charset="0"/>
            </a:endParaRPr>
          </a:p>
          <a:p>
            <a:pPr>
              <a:buNone/>
            </a:pPr>
            <a:r>
              <a:rPr lang="ru-RU" sz="2800" b="1" u="sng" dirty="0" smtClean="0">
                <a:solidFill>
                  <a:srgbClr val="FF0000"/>
                </a:solidFill>
                <a:latin typeface="Arial" pitchFamily="34" charset="0"/>
                <a:cs typeface="Arial" pitchFamily="34" charset="0"/>
              </a:rPr>
              <a:t>Признаки рождения здорового ребенка: </a:t>
            </a:r>
          </a:p>
          <a:p>
            <a:r>
              <a:rPr lang="ru-RU" sz="2800" dirty="0" smtClean="0">
                <a:latin typeface="Arial" pitchFamily="34" charset="0"/>
                <a:cs typeface="Arial" pitchFamily="34" charset="0"/>
              </a:rPr>
              <a:t>Спонтанное дыхание в течение 30 с после рождения, громкий крик </a:t>
            </a:r>
            <a:endParaRPr lang="ru-RU" sz="2800" dirty="0" smtClean="0">
              <a:latin typeface="Arial" pitchFamily="34" charset="0"/>
              <a:cs typeface="Arial" pitchFamily="34" charset="0"/>
            </a:endParaRPr>
          </a:p>
          <a:p>
            <a:endParaRPr lang="ru-RU" sz="2800" dirty="0" smtClean="0">
              <a:latin typeface="Arial" pitchFamily="34" charset="0"/>
              <a:cs typeface="Arial" pitchFamily="34" charset="0"/>
            </a:endParaRPr>
          </a:p>
          <a:p>
            <a:r>
              <a:rPr lang="ru-RU" sz="2800" dirty="0" smtClean="0">
                <a:latin typeface="Arial" pitchFamily="34" charset="0"/>
                <a:cs typeface="Arial" pitchFamily="34" charset="0"/>
              </a:rPr>
              <a:t>Частота сердечных сокращений более 100 в </a:t>
            </a:r>
            <a:r>
              <a:rPr lang="ru-RU" sz="2800" dirty="0" smtClean="0">
                <a:latin typeface="Arial" pitchFamily="34" charset="0"/>
                <a:cs typeface="Arial" pitchFamily="34" charset="0"/>
              </a:rPr>
              <a:t>минуту</a:t>
            </a:r>
          </a:p>
          <a:p>
            <a:pPr>
              <a:buNone/>
            </a:pPr>
            <a:r>
              <a:rPr lang="ru-RU" sz="2800" dirty="0" smtClean="0">
                <a:latin typeface="Arial" pitchFamily="34" charset="0"/>
                <a:cs typeface="Arial" pitchFamily="34" charset="0"/>
              </a:rPr>
              <a:t> </a:t>
            </a:r>
            <a:endParaRPr lang="ru-RU" sz="2800" dirty="0" smtClean="0">
              <a:latin typeface="Arial" pitchFamily="34" charset="0"/>
              <a:cs typeface="Arial" pitchFamily="34" charset="0"/>
            </a:endParaRPr>
          </a:p>
          <a:p>
            <a:r>
              <a:rPr lang="ru-RU" sz="2800" dirty="0" err="1" smtClean="0">
                <a:latin typeface="Arial" pitchFamily="34" charset="0"/>
                <a:cs typeface="Arial" pitchFamily="34" charset="0"/>
              </a:rPr>
              <a:t>Розовый</a:t>
            </a:r>
            <a:r>
              <a:rPr lang="ru-RU" sz="2800" dirty="0" smtClean="0">
                <a:latin typeface="Arial" pitchFamily="34" charset="0"/>
                <a:cs typeface="Arial" pitchFamily="34" charset="0"/>
              </a:rPr>
              <a:t> цвет кожи* </a:t>
            </a:r>
          </a:p>
          <a:p>
            <a:pPr>
              <a:buNone/>
            </a:pPr>
            <a:r>
              <a:rPr lang="ru-RU" sz="2800" dirty="0" smtClean="0">
                <a:latin typeface="Arial" pitchFamily="34" charset="0"/>
                <a:cs typeface="Arial" pitchFamily="34" charset="0"/>
              </a:rPr>
              <a:t>*в отдельных случаях распространенный цианоз кожи может наблюдаться в течение первых 4х минут </a:t>
            </a:r>
            <a:endParaRPr lang="ru-RU" sz="2800" dirty="0" smtClean="0">
              <a:latin typeface="Arial" pitchFamily="34" charset="0"/>
              <a:cs typeface="Arial" pitchFamily="34" charset="0"/>
            </a:endParaRPr>
          </a:p>
          <a:p>
            <a:pPr>
              <a:buNone/>
            </a:pPr>
            <a:endParaRPr lang="ru-RU" sz="2800" dirty="0" smtClean="0">
              <a:latin typeface="Arial" pitchFamily="34" charset="0"/>
              <a:cs typeface="Arial" pitchFamily="34" charset="0"/>
            </a:endParaRPr>
          </a:p>
          <a:p>
            <a:r>
              <a:rPr lang="ru-RU" sz="2800" dirty="0" smtClean="0">
                <a:latin typeface="Arial" pitchFamily="34" charset="0"/>
                <a:cs typeface="Arial" pitchFamily="34" charset="0"/>
              </a:rPr>
              <a:t>Оценка по шкале </a:t>
            </a:r>
            <a:r>
              <a:rPr lang="ru-RU" sz="2800" dirty="0" err="1" smtClean="0">
                <a:latin typeface="Arial" pitchFamily="34" charset="0"/>
                <a:cs typeface="Arial" pitchFamily="34" charset="0"/>
              </a:rPr>
              <a:t>Апгар</a:t>
            </a:r>
            <a:r>
              <a:rPr lang="ru-RU" sz="2800" dirty="0" smtClean="0">
                <a:latin typeface="Arial" pitchFamily="34" charset="0"/>
                <a:cs typeface="Arial" pitchFamily="34" charset="0"/>
              </a:rPr>
              <a:t> проводится через 1 минуту и через 5 минут после рождения ребенка. </a:t>
            </a:r>
          </a:p>
          <a:p>
            <a:endParaRPr lang="ru-RU"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0"/>
            <a:ext cx="9144000" cy="642918"/>
          </a:xfrm>
        </p:spPr>
        <p:txBody>
          <a:bodyPr rtlCol="0">
            <a:normAutofit/>
          </a:bodyPr>
          <a:lstStyle/>
          <a:p>
            <a:pPr algn="ctr" eaLnBrk="1" fontAlgn="auto" hangingPunct="1">
              <a:spcAft>
                <a:spcPts val="0"/>
              </a:spcAft>
              <a:defRPr/>
            </a:pPr>
            <a:r>
              <a:rPr lang="ru-RU" sz="2800" b="1" dirty="0">
                <a:solidFill>
                  <a:srgbClr val="C00000"/>
                </a:solidFill>
                <a:cs typeface="Times New Roman" pitchFamily="18" charset="0"/>
              </a:rPr>
              <a:t>Шкала </a:t>
            </a:r>
            <a:r>
              <a:rPr lang="ru-RU" sz="2800" b="1" dirty="0" err="1">
                <a:solidFill>
                  <a:srgbClr val="C00000"/>
                </a:solidFill>
                <a:cs typeface="Times New Roman" pitchFamily="18" charset="0"/>
              </a:rPr>
              <a:t>Апгар</a:t>
            </a:r>
            <a:r>
              <a:rPr lang="ru-RU" sz="2800" dirty="0">
                <a:solidFill>
                  <a:srgbClr val="C00000"/>
                </a:solidFill>
                <a:cs typeface="Times New Roman" pitchFamily="18" charset="0"/>
              </a:rPr>
              <a:t> </a:t>
            </a:r>
          </a:p>
        </p:txBody>
      </p:sp>
      <p:graphicFrame>
        <p:nvGraphicFramePr>
          <p:cNvPr id="28770" name="Group 98"/>
          <p:cNvGraphicFramePr>
            <a:graphicFrameLocks noGrp="1"/>
          </p:cNvGraphicFramePr>
          <p:nvPr>
            <p:ph type="tbl" idx="4294967295"/>
          </p:nvPr>
        </p:nvGraphicFramePr>
        <p:xfrm>
          <a:off x="0" y="714357"/>
          <a:ext cx="9144000" cy="5876944"/>
        </p:xfrm>
        <a:graphic>
          <a:graphicData uri="http://schemas.openxmlformats.org/drawingml/2006/table">
            <a:tbl>
              <a:tblPr/>
              <a:tblGrid>
                <a:gridCol w="2046611"/>
                <a:gridCol w="1926916"/>
                <a:gridCol w="2884473"/>
                <a:gridCol w="2286000"/>
              </a:tblGrid>
              <a:tr h="44806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2000" b="1" i="0" u="none" strike="noStrike" cap="none" normalizeH="0" baseline="0" dirty="0" smtClean="0">
                          <a:ln>
                            <a:noFill/>
                          </a:ln>
                          <a:solidFill>
                            <a:schemeClr val="tx1"/>
                          </a:solidFill>
                          <a:effectLst/>
                          <a:latin typeface="Times New Roman" pitchFamily="18" charset="0"/>
                        </a:rPr>
                        <a:t>Признак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447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Цвет кожи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Цианотичная или бледная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Туловище </a:t>
                      </a:r>
                      <a:r>
                        <a:rPr kumimoji="0" lang="ru-RU" sz="2000" b="1" i="0" u="none" strike="noStrike" cap="none" normalizeH="0" baseline="0" dirty="0" err="1" smtClean="0">
                          <a:ln>
                            <a:noFill/>
                          </a:ln>
                          <a:solidFill>
                            <a:schemeClr val="tx1"/>
                          </a:solidFill>
                          <a:effectLst/>
                          <a:latin typeface="Times New Roman" pitchFamily="18" charset="0"/>
                          <a:cs typeface="Times New Roman" pitchFamily="18" charset="0"/>
                        </a:rPr>
                        <a:t>розовое</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конечности </a:t>
                      </a:r>
                      <a:r>
                        <a:rPr kumimoji="0" lang="ru-RU" sz="2000" b="1" i="0" u="none" strike="noStrike" cap="none" normalizeH="0" baseline="0" dirty="0" err="1" smtClean="0">
                          <a:ln>
                            <a:noFill/>
                          </a:ln>
                          <a:solidFill>
                            <a:schemeClr val="tx1"/>
                          </a:solidFill>
                          <a:effectLst/>
                          <a:latin typeface="Times New Roman" pitchFamily="18" charset="0"/>
                          <a:cs typeface="Times New Roman" pitchFamily="18" charset="0"/>
                        </a:rPr>
                        <a:t>цианотичные</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Розовая на туловище и конечностях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8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Сердцебиения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Отсутствуют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Брадикардия (менее 100/мин)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Более 100/мин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534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Дыхание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Отсутствует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Редкое, неритмичное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Хорошее, ритмичное, крик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8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Мышечный тонус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Атония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Слабое сгибание конечностей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Активные движения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130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Рефлекторная возбудимость (реакция на санацию </a:t>
                      </a:r>
                      <a:r>
                        <a:rPr kumimoji="0" lang="ru-RU" sz="2000" b="1" i="0" u="none" strike="noStrike" cap="none" normalizeH="0" baseline="0" dirty="0" err="1" smtClean="0">
                          <a:ln>
                            <a:noFill/>
                          </a:ln>
                          <a:solidFill>
                            <a:schemeClr val="tx1"/>
                          </a:solidFill>
                          <a:effectLst/>
                          <a:latin typeface="Times New Roman" pitchFamily="18" charset="0"/>
                          <a:cs typeface="Times New Roman" pitchFamily="18" charset="0"/>
                        </a:rPr>
                        <a:t>рото</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и носоглотки)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Реакции нет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Гримаса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Кашель и/или чиханье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arn(inVertical)">
                                      <p:cBhvr>
                                        <p:cTn id="7" dur="500"/>
                                        <p:tgtEl>
                                          <p:spTgt spid="2867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8770"/>
                                        </p:tgtEl>
                                        <p:attrNameLst>
                                          <p:attrName>style.visibility</p:attrName>
                                        </p:attrNameLst>
                                      </p:cBhvr>
                                      <p:to>
                                        <p:strVal val="visible"/>
                                      </p:to>
                                    </p:set>
                                    <p:animEffect transition="in" filter="dissolve">
                                      <p:cBhvr>
                                        <p:cTn id="11" dur="500"/>
                                        <p:tgtEl>
                                          <p:spTgt spid="28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62"/>
            <a:ext cx="8433654" cy="725470"/>
          </a:xfrm>
        </p:spPr>
        <p:txBody>
          <a:bodyPr>
            <a:normAutofit/>
          </a:bodyPr>
          <a:lstStyle/>
          <a:p>
            <a:pPr algn="ctr"/>
            <a:r>
              <a:rPr lang="ru-RU" sz="2800" dirty="0" smtClean="0">
                <a:solidFill>
                  <a:srgbClr val="C00000"/>
                </a:solidFill>
                <a:latin typeface="Arial" pitchFamily="34" charset="0"/>
                <a:cs typeface="Arial" pitchFamily="34" charset="0"/>
              </a:rPr>
              <a:t>Пережатие и отсечение пуповины</a:t>
            </a:r>
            <a:endParaRPr lang="ru-RU" sz="2800" dirty="0">
              <a:solidFill>
                <a:srgbClr val="C00000"/>
              </a:solidFill>
              <a:latin typeface="Arial" pitchFamily="34" charset="0"/>
              <a:cs typeface="Arial" pitchFamily="34" charset="0"/>
            </a:endParaRPr>
          </a:p>
        </p:txBody>
      </p:sp>
      <p:sp>
        <p:nvSpPr>
          <p:cNvPr id="3" name="Содержимое 2"/>
          <p:cNvSpPr>
            <a:spLocks noGrp="1"/>
          </p:cNvSpPr>
          <p:nvPr>
            <p:ph idx="1"/>
          </p:nvPr>
        </p:nvSpPr>
        <p:spPr>
          <a:xfrm>
            <a:off x="785786" y="857232"/>
            <a:ext cx="8362216" cy="4000528"/>
          </a:xfrm>
        </p:spPr>
        <p:txBody>
          <a:bodyPr>
            <a:normAutofit fontScale="92500" lnSpcReduction="20000"/>
          </a:bodyPr>
          <a:lstStyle/>
          <a:p>
            <a:r>
              <a:rPr lang="ru-RU" sz="2600" dirty="0" smtClean="0">
                <a:latin typeface="Arial" pitchFamily="34" charset="0"/>
                <a:cs typeface="Arial" pitchFamily="34" charset="0"/>
              </a:rPr>
              <a:t>Пуповину следует пересекать стерильными инструментами, обработав её кожными антисептиками, после прекращения пульсации сосудов или через 1-3 минуты, но не позднее 10 минут после рождения </a:t>
            </a:r>
            <a:r>
              <a:rPr lang="ru-RU" sz="2600" dirty="0" smtClean="0">
                <a:latin typeface="Arial" pitchFamily="34" charset="0"/>
                <a:cs typeface="Arial" pitchFamily="34" charset="0"/>
              </a:rPr>
              <a:t>ребенка</a:t>
            </a:r>
            <a:endParaRPr lang="ru-RU" sz="2600" dirty="0" smtClean="0">
              <a:latin typeface="Arial" pitchFamily="34" charset="0"/>
              <a:cs typeface="Arial" pitchFamily="34" charset="0"/>
            </a:endParaRPr>
          </a:p>
          <a:p>
            <a:endParaRPr lang="ru-RU" sz="2600" dirty="0" smtClean="0">
              <a:latin typeface="Arial" pitchFamily="34" charset="0"/>
              <a:cs typeface="Arial" pitchFamily="34" charset="0"/>
            </a:endParaRPr>
          </a:p>
          <a:p>
            <a:r>
              <a:rPr lang="ru-RU" sz="2600" dirty="0" smtClean="0">
                <a:latin typeface="Arial" pitchFamily="34" charset="0"/>
                <a:cs typeface="Arial" pitchFamily="34" charset="0"/>
              </a:rPr>
              <a:t>При этом пуповина протирается стерильной марлевой салфеткой с </a:t>
            </a:r>
            <a:r>
              <a:rPr lang="ru-RU" sz="2600" dirty="0" smtClean="0">
                <a:latin typeface="Arial" pitchFamily="34" charset="0"/>
                <a:cs typeface="Arial" pitchFamily="34" charset="0"/>
              </a:rPr>
              <a:t>антисептиком</a:t>
            </a:r>
            <a:endParaRPr lang="ru-RU" sz="2600" dirty="0" smtClean="0">
              <a:latin typeface="Arial" pitchFamily="34" charset="0"/>
              <a:cs typeface="Arial" pitchFamily="34" charset="0"/>
            </a:endParaRPr>
          </a:p>
          <a:p>
            <a:endParaRPr lang="ru-RU" sz="2600" dirty="0" smtClean="0">
              <a:latin typeface="Arial" pitchFamily="34" charset="0"/>
              <a:cs typeface="Arial" pitchFamily="34" charset="0"/>
            </a:endParaRPr>
          </a:p>
          <a:p>
            <a:r>
              <a:rPr lang="ru-RU" sz="2600" dirty="0" smtClean="0">
                <a:latin typeface="Arial" pitchFamily="34" charset="0"/>
                <a:cs typeface="Arial" pitchFamily="34" charset="0"/>
              </a:rPr>
              <a:t>Марлевая салфетка на пупочный остаток не накладывается. </a:t>
            </a:r>
          </a:p>
          <a:p>
            <a:endParaRPr lang="ru-RU" dirty="0"/>
          </a:p>
        </p:txBody>
      </p:sp>
      <p:pic>
        <p:nvPicPr>
          <p:cNvPr id="5" name="Рисунок 4" descr="пуповина 1.jpg"/>
          <p:cNvPicPr>
            <a:picLocks noChangeAspect="1"/>
          </p:cNvPicPr>
          <p:nvPr/>
        </p:nvPicPr>
        <p:blipFill>
          <a:blip r:embed="rId3"/>
          <a:stretch>
            <a:fillRect/>
          </a:stretch>
        </p:blipFill>
        <p:spPr>
          <a:xfrm>
            <a:off x="4286248" y="4264669"/>
            <a:ext cx="4572031" cy="2236165"/>
          </a:xfrm>
          <a:prstGeom prst="rect">
            <a:avLst/>
          </a:prstGeom>
        </p:spPr>
      </p:pic>
      <p:pic>
        <p:nvPicPr>
          <p:cNvPr id="4" name="Рисунок 3" descr="пуповина.jpg"/>
          <p:cNvPicPr>
            <a:picLocks noChangeAspect="1"/>
          </p:cNvPicPr>
          <p:nvPr/>
        </p:nvPicPr>
        <p:blipFill>
          <a:blip r:embed="rId4"/>
          <a:stretch>
            <a:fillRect/>
          </a:stretch>
        </p:blipFill>
        <p:spPr>
          <a:xfrm>
            <a:off x="1072810" y="4665199"/>
            <a:ext cx="3642066" cy="2192801"/>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28662" y="0"/>
            <a:ext cx="8005026" cy="6858000"/>
          </a:xfrm>
        </p:spPr>
        <p:txBody>
          <a:bodyPr>
            <a:normAutofit/>
          </a:bodyPr>
          <a:lstStyle/>
          <a:p>
            <a:pPr algn="ctr">
              <a:buNone/>
            </a:pPr>
            <a:r>
              <a:rPr lang="ru-RU" sz="2800" dirty="0" smtClean="0">
                <a:solidFill>
                  <a:srgbClr val="FF0000"/>
                </a:solidFill>
              </a:rPr>
              <a:t>П</a:t>
            </a:r>
            <a:r>
              <a:rPr lang="ru-RU" sz="2800" dirty="0" smtClean="0">
                <a:solidFill>
                  <a:srgbClr val="FF0000"/>
                </a:solidFill>
              </a:rPr>
              <a:t>рофилактика </a:t>
            </a:r>
            <a:r>
              <a:rPr lang="ru-RU" sz="2800" dirty="0" smtClean="0">
                <a:solidFill>
                  <a:srgbClr val="FF0000"/>
                </a:solidFill>
              </a:rPr>
              <a:t>инфекционных заболеваний </a:t>
            </a:r>
            <a:r>
              <a:rPr lang="ru-RU" sz="2800" dirty="0" smtClean="0">
                <a:solidFill>
                  <a:srgbClr val="FF0000"/>
                </a:solidFill>
              </a:rPr>
              <a:t>глаз</a:t>
            </a:r>
          </a:p>
          <a:p>
            <a:pPr algn="ctr">
              <a:buNone/>
            </a:pPr>
            <a:endParaRPr lang="ru-RU" sz="2800" dirty="0" smtClean="0">
              <a:solidFill>
                <a:srgbClr val="FF0000"/>
              </a:solidFill>
            </a:endParaRPr>
          </a:p>
          <a:p>
            <a:pPr algn="ctr">
              <a:buNone/>
            </a:pPr>
            <a:endParaRPr lang="ru-RU" sz="2400" dirty="0" smtClean="0"/>
          </a:p>
          <a:p>
            <a:r>
              <a:rPr lang="ru-RU" sz="2400" dirty="0" smtClean="0">
                <a:latin typeface="Arial" pitchFamily="34" charset="0"/>
                <a:cs typeface="Arial" pitchFamily="34" charset="0"/>
              </a:rPr>
              <a:t> 1% мазь тетрациклина гидрохлорида (однократное закладывание за нижнее веко</a:t>
            </a:r>
            <a:r>
              <a:rPr lang="ru-RU" sz="2400" dirty="0" smtClean="0">
                <a:latin typeface="Arial" pitchFamily="34" charset="0"/>
                <a:cs typeface="Arial" pitchFamily="34" charset="0"/>
              </a:rPr>
              <a:t>)</a:t>
            </a:r>
          </a:p>
          <a:p>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мазь </a:t>
            </a:r>
            <a:r>
              <a:rPr lang="ru-RU" sz="2400" dirty="0" err="1" smtClean="0">
                <a:latin typeface="Arial" pitchFamily="34" charset="0"/>
                <a:cs typeface="Arial" pitchFamily="34" charset="0"/>
              </a:rPr>
              <a:t>эритромицина</a:t>
            </a:r>
            <a:r>
              <a:rPr lang="ru-RU" sz="2400" dirty="0" smtClean="0">
                <a:latin typeface="Arial" pitchFamily="34" charset="0"/>
                <a:cs typeface="Arial" pitchFamily="34" charset="0"/>
              </a:rPr>
              <a:t> фосфата 10 000 ЕД в 1 г (однократное закладывание за нижнее веко</a:t>
            </a:r>
            <a:r>
              <a:rPr lang="ru-RU" sz="2400" dirty="0" smtClean="0">
                <a:latin typeface="Arial" pitchFamily="34" charset="0"/>
                <a:cs typeface="Arial" pitchFamily="34" charset="0"/>
              </a:rPr>
              <a:t>) </a:t>
            </a:r>
            <a:endParaRPr lang="ru-RU" sz="2400" dirty="0" smtClean="0">
              <a:latin typeface="Arial" pitchFamily="34" charset="0"/>
              <a:cs typeface="Arial" pitchFamily="34" charset="0"/>
            </a:endParaRPr>
          </a:p>
          <a:p>
            <a:endParaRPr lang="ru-RU"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24692" y="142852"/>
            <a:ext cx="8147902" cy="2714644"/>
          </a:xfrm>
        </p:spPr>
        <p:txBody>
          <a:bodyPr>
            <a:normAutofit/>
          </a:bodyPr>
          <a:lstStyle/>
          <a:p>
            <a:r>
              <a:rPr lang="ru-RU" sz="2400" dirty="0" smtClean="0">
                <a:latin typeface="Arial" pitchFamily="34" charset="0"/>
                <a:cs typeface="Arial" pitchFamily="34" charset="0"/>
              </a:rPr>
              <a:t>Оптимальным продуктом питания для ребенка первых месяцев жизни является материнское молоко, соответствующее особенностям его пищеварительной системы и обмена веществ, обеспечивающее адекватное развитие детского организма при рациональном питании кормящей </a:t>
            </a:r>
            <a:r>
              <a:rPr lang="ru-RU" sz="2400" dirty="0" smtClean="0">
                <a:latin typeface="Arial" pitchFamily="34" charset="0"/>
                <a:cs typeface="Arial" pitchFamily="34" charset="0"/>
              </a:rPr>
              <a:t>женщины</a:t>
            </a:r>
            <a:endParaRPr lang="ru-RU" sz="2400" dirty="0"/>
          </a:p>
        </p:txBody>
      </p:sp>
      <p:pic>
        <p:nvPicPr>
          <p:cNvPr id="4" name="Рисунок 3" descr="еда.jpg"/>
          <p:cNvPicPr>
            <a:picLocks noChangeAspect="1"/>
          </p:cNvPicPr>
          <p:nvPr/>
        </p:nvPicPr>
        <p:blipFill>
          <a:blip r:embed="rId3"/>
          <a:stretch>
            <a:fillRect/>
          </a:stretch>
        </p:blipFill>
        <p:spPr>
          <a:xfrm>
            <a:off x="3429000" y="3128971"/>
            <a:ext cx="5357842" cy="354957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мастит.jpg"/>
          <p:cNvPicPr>
            <a:picLocks noChangeAspect="1"/>
          </p:cNvPicPr>
          <p:nvPr/>
        </p:nvPicPr>
        <p:blipFill>
          <a:blip r:embed="rId3"/>
          <a:stretch>
            <a:fillRect/>
          </a:stretch>
        </p:blipFill>
        <p:spPr>
          <a:xfrm>
            <a:off x="5070714" y="4429132"/>
            <a:ext cx="3573252" cy="2318131"/>
          </a:xfrm>
          <a:prstGeom prst="rect">
            <a:avLst/>
          </a:prstGeom>
        </p:spPr>
      </p:pic>
      <p:pic>
        <p:nvPicPr>
          <p:cNvPr id="6" name="Рисунок 5" descr="трещины сосков.jpg"/>
          <p:cNvPicPr>
            <a:picLocks noChangeAspect="1"/>
          </p:cNvPicPr>
          <p:nvPr/>
        </p:nvPicPr>
        <p:blipFill>
          <a:blip r:embed="rId4"/>
          <a:stretch>
            <a:fillRect/>
          </a:stretch>
        </p:blipFill>
        <p:spPr>
          <a:xfrm>
            <a:off x="1928794" y="2146622"/>
            <a:ext cx="5285484" cy="2496824"/>
          </a:xfrm>
          <a:prstGeom prst="rect">
            <a:avLst/>
          </a:prstGeom>
        </p:spPr>
      </p:pic>
      <p:pic>
        <p:nvPicPr>
          <p:cNvPr id="4" name="Содержимое 3" descr="проблемы.jpg"/>
          <p:cNvPicPr>
            <a:picLocks noGrp="1" noChangeAspect="1"/>
          </p:cNvPicPr>
          <p:nvPr>
            <p:ph idx="1"/>
          </p:nvPr>
        </p:nvPicPr>
        <p:blipFill>
          <a:blip r:embed="rId5"/>
          <a:stretch>
            <a:fillRect/>
          </a:stretch>
        </p:blipFill>
        <p:spPr>
          <a:xfrm>
            <a:off x="1000100" y="-24"/>
            <a:ext cx="4279310" cy="2286016"/>
          </a:xfrm>
        </p:spPr>
      </p:pic>
      <p:sp>
        <p:nvSpPr>
          <p:cNvPr id="7" name="TextBox 6"/>
          <p:cNvSpPr txBox="1"/>
          <p:nvPr/>
        </p:nvSpPr>
        <p:spPr>
          <a:xfrm>
            <a:off x="5429256" y="714356"/>
            <a:ext cx="3714744" cy="707886"/>
          </a:xfrm>
          <a:prstGeom prst="rect">
            <a:avLst/>
          </a:prstGeom>
          <a:noFill/>
        </p:spPr>
        <p:txBody>
          <a:bodyPr wrap="square" rtlCol="0">
            <a:spAutoFit/>
          </a:bodyPr>
          <a:lstStyle/>
          <a:p>
            <a:r>
              <a:rPr lang="ru-RU" sz="4000" dirty="0" smtClean="0">
                <a:solidFill>
                  <a:srgbClr val="FF0000"/>
                </a:solidFill>
                <a:latin typeface="Arial" pitchFamily="34" charset="0"/>
                <a:cs typeface="Arial" pitchFamily="34" charset="0"/>
              </a:rPr>
              <a:t>Проблемы((((</a:t>
            </a:r>
            <a:endParaRPr lang="ru-RU" sz="4000" dirty="0">
              <a:solidFill>
                <a:srgbClr val="FF0000"/>
              </a:solidFill>
              <a:latin typeface="Arial" pitchFamily="34" charset="0"/>
              <a:cs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a:srcRect/>
          <a:stretch>
            <a:fillRect/>
          </a:stretch>
        </p:blipFill>
        <p:spPr bwMode="auto">
          <a:xfrm>
            <a:off x="857224" y="1500174"/>
            <a:ext cx="8286776" cy="5357825"/>
          </a:xfrm>
          <a:prstGeom prst="rect">
            <a:avLst/>
          </a:prstGeom>
          <a:noFill/>
        </p:spPr>
      </p:pic>
      <p:sp>
        <p:nvSpPr>
          <p:cNvPr id="71684" name="Rectangle 4"/>
          <p:cNvSpPr>
            <a:spLocks noChangeArrowheads="1"/>
          </p:cNvSpPr>
          <p:nvPr/>
        </p:nvSpPr>
        <p:spPr bwMode="auto">
          <a:xfrm>
            <a:off x="1428728" y="285728"/>
            <a:ext cx="757242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C00000"/>
                </a:solidFill>
                <a:effectLst/>
                <a:latin typeface="Arial" pitchFamily="34" charset="0"/>
                <a:ea typeface="Arial" pitchFamily="34" charset="0"/>
                <a:cs typeface="Arial" pitchFamily="34" charset="0"/>
              </a:rPr>
              <a:t>Прикладывание к груди</a:t>
            </a:r>
            <a:endParaRPr kumimoji="0" lang="ru-RU" sz="28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TextBox 4"/>
          <p:cNvSpPr txBox="1"/>
          <p:nvPr/>
        </p:nvSpPr>
        <p:spPr>
          <a:xfrm>
            <a:off x="1643042" y="1000108"/>
            <a:ext cx="1967205" cy="523220"/>
          </a:xfrm>
          <a:prstGeom prst="rect">
            <a:avLst/>
          </a:prstGeom>
          <a:noFill/>
        </p:spPr>
        <p:txBody>
          <a:bodyPr wrap="none" rtlCol="0">
            <a:spAutoFit/>
          </a:bodyPr>
          <a:lstStyle/>
          <a:p>
            <a:r>
              <a:rPr lang="ru-RU" sz="2800" dirty="0" smtClean="0">
                <a:latin typeface="Arial" pitchFamily="34" charset="0"/>
                <a:cs typeface="Arial" pitchFamily="34" charset="0"/>
              </a:rPr>
              <a:t>правильно</a:t>
            </a:r>
            <a:endParaRPr lang="ru-RU" sz="2800" dirty="0">
              <a:latin typeface="Arial" pitchFamily="34" charset="0"/>
              <a:cs typeface="Arial" pitchFamily="34" charset="0"/>
            </a:endParaRPr>
          </a:p>
        </p:txBody>
      </p:sp>
      <p:sp>
        <p:nvSpPr>
          <p:cNvPr id="6" name="TextBox 5"/>
          <p:cNvSpPr txBox="1"/>
          <p:nvPr/>
        </p:nvSpPr>
        <p:spPr>
          <a:xfrm>
            <a:off x="5857884" y="1000108"/>
            <a:ext cx="2366353" cy="523220"/>
          </a:xfrm>
          <a:prstGeom prst="rect">
            <a:avLst/>
          </a:prstGeom>
          <a:noFill/>
        </p:spPr>
        <p:txBody>
          <a:bodyPr wrap="none" rtlCol="0">
            <a:spAutoFit/>
          </a:bodyPr>
          <a:lstStyle/>
          <a:p>
            <a:r>
              <a:rPr lang="ru-RU" sz="2800" dirty="0" smtClean="0">
                <a:solidFill>
                  <a:srgbClr val="C00000"/>
                </a:solidFill>
                <a:latin typeface="Arial" pitchFamily="34" charset="0"/>
                <a:cs typeface="Arial" pitchFamily="34" charset="0"/>
              </a:rPr>
              <a:t>неправильно</a:t>
            </a:r>
            <a:endParaRPr lang="ru-RU" sz="2800" dirty="0">
              <a:solidFill>
                <a:srgbClr val="C00000"/>
              </a:solidFill>
              <a:latin typeface="Arial" pitchFamily="34" charset="0"/>
              <a:cs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74638"/>
            <a:ext cx="7933588" cy="725470"/>
          </a:xfrm>
        </p:spPr>
        <p:txBody>
          <a:bodyPr>
            <a:normAutofit/>
          </a:bodyPr>
          <a:lstStyle/>
          <a:p>
            <a:pPr algn="ctr"/>
            <a:r>
              <a:rPr lang="ru-RU" sz="2800" dirty="0" smtClean="0">
                <a:solidFill>
                  <a:srgbClr val="C00000"/>
                </a:solidFill>
                <a:effectLst/>
                <a:latin typeface="Arial" pitchFamily="34" charset="0"/>
                <a:cs typeface="Arial" pitchFamily="34" charset="0"/>
              </a:rPr>
              <a:t>Противопоказания к грудному вскармливанию</a:t>
            </a:r>
            <a:endParaRPr lang="ru-RU" sz="2800" dirty="0">
              <a:solidFill>
                <a:srgbClr val="C00000"/>
              </a:solidFill>
              <a:effectLst/>
              <a:latin typeface="Arial" pitchFamily="34" charset="0"/>
              <a:cs typeface="Arial" pitchFamily="34" charset="0"/>
            </a:endParaRPr>
          </a:p>
        </p:txBody>
      </p:sp>
      <p:sp>
        <p:nvSpPr>
          <p:cNvPr id="3" name="Содержимое 2"/>
          <p:cNvSpPr>
            <a:spLocks noGrp="1"/>
          </p:cNvSpPr>
          <p:nvPr>
            <p:ph idx="1"/>
          </p:nvPr>
        </p:nvSpPr>
        <p:spPr/>
        <p:txBody>
          <a:bodyPr>
            <a:normAutofit/>
          </a:bodyPr>
          <a:lstStyle/>
          <a:p>
            <a:r>
              <a:rPr lang="ru-RU" sz="2400" u="sng" dirty="0" smtClean="0">
                <a:latin typeface="Arial" pitchFamily="34" charset="0"/>
                <a:cs typeface="Arial" pitchFamily="34" charset="0"/>
              </a:rPr>
              <a:t>Со стороны ребенка </a:t>
            </a:r>
          </a:p>
          <a:p>
            <a:pPr marL="596646" indent="-514350">
              <a:buFont typeface="+mj-lt"/>
              <a:buAutoNum type="arabicPeriod"/>
            </a:pPr>
            <a:r>
              <a:rPr lang="ru-RU" sz="2400" dirty="0" smtClean="0">
                <a:latin typeface="Arial" pitchFamily="34" charset="0"/>
                <a:cs typeface="Arial" pitchFamily="34" charset="0"/>
              </a:rPr>
              <a:t> невозможность </a:t>
            </a:r>
            <a:r>
              <a:rPr lang="ru-RU" sz="2400" dirty="0" smtClean="0">
                <a:latin typeface="Arial" pitchFamily="34" charset="0"/>
                <a:cs typeface="Arial" pitchFamily="34" charset="0"/>
              </a:rPr>
              <a:t>сосания груди (тяжёлое общее </a:t>
            </a:r>
            <a:r>
              <a:rPr lang="ru-RU" sz="2400" dirty="0" smtClean="0">
                <a:latin typeface="Arial" pitchFamily="34" charset="0"/>
                <a:cs typeface="Arial" pitchFamily="34" charset="0"/>
              </a:rPr>
              <a:t>состояние </a:t>
            </a:r>
            <a:r>
              <a:rPr lang="ru-RU" sz="2400" dirty="0" smtClean="0">
                <a:latin typeface="Arial" pitchFamily="34" charset="0"/>
                <a:cs typeface="Arial" pitchFamily="34" charset="0"/>
              </a:rPr>
              <a:t>недостаточная масса тела при рождении</a:t>
            </a:r>
            <a:r>
              <a:rPr lang="ru-RU" sz="2400" dirty="0" smtClean="0">
                <a:latin typeface="Arial" pitchFamily="34" charset="0"/>
                <a:cs typeface="Arial" pitchFamily="34" charset="0"/>
              </a:rPr>
              <a:t>)</a:t>
            </a:r>
          </a:p>
          <a:p>
            <a:endParaRPr lang="ru-RU" sz="2400" dirty="0" smtClean="0">
              <a:latin typeface="Arial" pitchFamily="34" charset="0"/>
              <a:cs typeface="Arial" pitchFamily="34" charset="0"/>
            </a:endParaRPr>
          </a:p>
          <a:p>
            <a:endParaRPr lang="ru-RU" sz="2400" dirty="0" smtClean="0">
              <a:latin typeface="Arial" pitchFamily="34" charset="0"/>
              <a:cs typeface="Arial" pitchFamily="34" charset="0"/>
            </a:endParaRPr>
          </a:p>
          <a:p>
            <a:r>
              <a:rPr lang="ru-RU" sz="2400" u="sng" dirty="0" smtClean="0">
                <a:latin typeface="Arial" pitchFamily="34" charset="0"/>
                <a:cs typeface="Arial" pitchFamily="34" charset="0"/>
              </a:rPr>
              <a:t>Со стороны матери</a:t>
            </a:r>
          </a:p>
          <a:p>
            <a:endParaRPr lang="ru-RU" sz="2400" dirty="0" smtClean="0">
              <a:latin typeface="Arial" pitchFamily="34" charset="0"/>
              <a:cs typeface="Arial" pitchFamily="34" charset="0"/>
            </a:endParaRPr>
          </a:p>
          <a:p>
            <a:pPr marL="596646" indent="-514350">
              <a:buFont typeface="+mj-lt"/>
              <a:buAutoNum type="arabicPeriod"/>
            </a:pPr>
            <a:r>
              <a:rPr lang="ru-RU" sz="2400" dirty="0" smtClean="0">
                <a:latin typeface="Arial" pitchFamily="34" charset="0"/>
                <a:cs typeface="Arial" pitchFamily="34" charset="0"/>
              </a:rPr>
              <a:t>тяжёлое состояние</a:t>
            </a:r>
          </a:p>
          <a:p>
            <a:pPr marL="596646" indent="-514350">
              <a:buFont typeface="+mj-lt"/>
              <a:buAutoNum type="arabicPeriod"/>
            </a:pPr>
            <a:r>
              <a:rPr lang="ru-RU" sz="2400" dirty="0" smtClean="0">
                <a:latin typeface="Arial" pitchFamily="34" charset="0"/>
                <a:cs typeface="Arial" pitchFamily="34" charset="0"/>
              </a:rPr>
              <a:t> </a:t>
            </a:r>
            <a:r>
              <a:rPr lang="ru-RU" sz="2400" dirty="0" smtClean="0">
                <a:latin typeface="Arial" pitchFamily="34" charset="0"/>
                <a:cs typeface="Arial" pitchFamily="34" charset="0"/>
              </a:rPr>
              <a:t>приём некоторых </a:t>
            </a:r>
            <a:r>
              <a:rPr lang="ru-RU" sz="2400" dirty="0" smtClean="0">
                <a:latin typeface="Arial" pitchFamily="34" charset="0"/>
                <a:cs typeface="Arial" pitchFamily="34" charset="0"/>
              </a:rPr>
              <a:t>медикаментов</a:t>
            </a:r>
          </a:p>
          <a:p>
            <a:pPr marL="596646" indent="-514350">
              <a:buFont typeface="+mj-lt"/>
              <a:buAutoNum type="arabicPeriod"/>
            </a:pPr>
            <a:r>
              <a:rPr lang="ru-RU" sz="2400" dirty="0" smtClean="0">
                <a:latin typeface="Arial" pitchFamily="34" charset="0"/>
                <a:cs typeface="Arial" pitchFamily="34" charset="0"/>
              </a:rPr>
              <a:t> ВИЧ-инфекция</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1462"/>
            <a:ext cx="8362216" cy="1143000"/>
          </a:xfrm>
        </p:spPr>
        <p:txBody>
          <a:bodyPr>
            <a:noAutofit/>
          </a:bodyPr>
          <a:lstStyle/>
          <a:p>
            <a:pPr algn="ctr"/>
            <a:r>
              <a:rPr lang="ru-RU" sz="2800" dirty="0" smtClean="0">
                <a:solidFill>
                  <a:srgbClr val="C00000"/>
                </a:solidFill>
                <a:latin typeface="Arial" pitchFamily="34" charset="0"/>
                <a:cs typeface="Arial" pitchFamily="34" charset="0"/>
              </a:rPr>
              <a:t>Вакцинация  </a:t>
            </a:r>
            <a:r>
              <a:rPr lang="ru-RU" sz="2800" dirty="0" smtClean="0">
                <a:solidFill>
                  <a:srgbClr val="C00000"/>
                </a:solidFill>
                <a:latin typeface="Arial" pitchFamily="34" charset="0"/>
                <a:cs typeface="Arial" pitchFamily="34" charset="0"/>
              </a:rPr>
              <a:t>в родильном доме </a:t>
            </a:r>
            <a:endParaRPr lang="ru-RU" sz="2800" dirty="0">
              <a:solidFill>
                <a:srgbClr val="C00000"/>
              </a:solidFill>
              <a:latin typeface="Arial" pitchFamily="34" charset="0"/>
              <a:cs typeface="Arial" pitchFamily="34" charset="0"/>
            </a:endParaRPr>
          </a:p>
        </p:txBody>
      </p:sp>
      <p:sp>
        <p:nvSpPr>
          <p:cNvPr id="3" name="Содержимое 2"/>
          <p:cNvSpPr>
            <a:spLocks noGrp="1"/>
          </p:cNvSpPr>
          <p:nvPr>
            <p:ph idx="1"/>
          </p:nvPr>
        </p:nvSpPr>
        <p:spPr>
          <a:xfrm>
            <a:off x="928662" y="1142984"/>
            <a:ext cx="8005026" cy="5429288"/>
          </a:xfrm>
        </p:spPr>
        <p:txBody>
          <a:bodyPr>
            <a:normAutofit fontScale="92500" lnSpcReduction="10000"/>
          </a:bodyPr>
          <a:lstStyle/>
          <a:p>
            <a:pPr algn="ctr">
              <a:buNone/>
            </a:pPr>
            <a:r>
              <a:rPr lang="ru-RU" sz="3500" b="1" dirty="0" smtClean="0">
                <a:solidFill>
                  <a:srgbClr val="FF0000"/>
                </a:solidFill>
                <a:latin typeface="Arial" pitchFamily="34" charset="0"/>
                <a:cs typeface="Arial" pitchFamily="34" charset="0"/>
              </a:rPr>
              <a:t>Должна проводиться только после получения добровольного информированного согласия родителей или законных представителей пациента! </a:t>
            </a:r>
          </a:p>
          <a:p>
            <a:pPr algn="ctr">
              <a:buNone/>
            </a:pPr>
            <a:endParaRPr lang="ru-RU" sz="4000" b="1" dirty="0" smtClean="0">
              <a:solidFill>
                <a:srgbClr val="FF0000"/>
              </a:solidFill>
              <a:latin typeface="Arial" pitchFamily="34" charset="0"/>
              <a:cs typeface="Arial" pitchFamily="34" charset="0"/>
            </a:endParaRPr>
          </a:p>
          <a:p>
            <a:pPr algn="ctr">
              <a:buNone/>
            </a:pPr>
            <a:r>
              <a:rPr lang="ru-RU" sz="2600" dirty="0" smtClean="0">
                <a:latin typeface="Arial" pitchFamily="34" charset="0"/>
                <a:cs typeface="Arial" pitchFamily="34" charset="0"/>
              </a:rPr>
              <a:t>Приказ Министерства здравоохранения и социального развития Российской Федерации </a:t>
            </a:r>
          </a:p>
          <a:p>
            <a:pPr algn="ctr">
              <a:buNone/>
            </a:pPr>
            <a:r>
              <a:rPr lang="ru-RU" sz="2600" dirty="0" smtClean="0">
                <a:latin typeface="Arial" pitchFamily="34" charset="0"/>
                <a:cs typeface="Arial" pitchFamily="34" charset="0"/>
              </a:rPr>
              <a:t>от 31 января 2011 г. N 51н </a:t>
            </a:r>
          </a:p>
          <a:p>
            <a:pPr algn="ctr">
              <a:buNone/>
            </a:pPr>
            <a:r>
              <a:rPr lang="ru-RU" sz="2600" dirty="0" smtClean="0">
                <a:latin typeface="Arial" pitchFamily="34" charset="0"/>
                <a:cs typeface="Arial" pitchFamily="34" charset="0"/>
              </a:rPr>
              <a:t>"Об утверждении национального календаря профилактических прививок и календаря профилактических прививок по эпидемическим показаниям". </a:t>
            </a:r>
            <a:endParaRPr lang="ru-RU" sz="2600" dirty="0">
              <a:latin typeface="Arial" pitchFamily="34" charset="0"/>
              <a:cs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74638"/>
            <a:ext cx="8076464" cy="1143000"/>
          </a:xfrm>
        </p:spPr>
        <p:txBody>
          <a:bodyPr>
            <a:normAutofit fontScale="90000"/>
          </a:bodyPr>
          <a:lstStyle/>
          <a:p>
            <a:pPr algn="ctr"/>
            <a:r>
              <a:rPr lang="ru-RU" sz="3100" dirty="0" smtClean="0">
                <a:solidFill>
                  <a:srgbClr val="C00000"/>
                </a:solidFill>
                <a:effectLst/>
                <a:latin typeface="Arial" pitchFamily="34" charset="0"/>
                <a:cs typeface="Arial" pitchFamily="34" charset="0"/>
              </a:rPr>
              <a:t>Профилактика вирусного гепатита В </a:t>
            </a:r>
            <a:r>
              <a:rPr lang="ru-RU" dirty="0" smtClean="0"/>
              <a:t/>
            </a:r>
            <a:br>
              <a:rPr lang="ru-RU" dirty="0" smtClean="0"/>
            </a:br>
            <a:endParaRPr lang="ru-RU" dirty="0"/>
          </a:p>
        </p:txBody>
      </p:sp>
      <p:sp>
        <p:nvSpPr>
          <p:cNvPr id="3" name="Содержимое 2"/>
          <p:cNvSpPr>
            <a:spLocks noGrp="1"/>
          </p:cNvSpPr>
          <p:nvPr>
            <p:ph idx="1"/>
          </p:nvPr>
        </p:nvSpPr>
        <p:spPr>
          <a:xfrm>
            <a:off x="1435608" y="1000108"/>
            <a:ext cx="7498080" cy="4800600"/>
          </a:xfrm>
        </p:spPr>
        <p:txBody>
          <a:bodyPr/>
          <a:lstStyle/>
          <a:p>
            <a:pPr algn="ctr"/>
            <a:r>
              <a:rPr lang="ru-RU" sz="2400" dirty="0" smtClean="0">
                <a:latin typeface="Arial" pitchFamily="34" charset="0"/>
                <a:cs typeface="Arial" pitchFamily="34" charset="0"/>
              </a:rPr>
              <a:t>Вакцинация против гепатита В проводится по схеме 0-1-6 </a:t>
            </a:r>
            <a:r>
              <a:rPr lang="ru-RU" sz="2400" dirty="0" smtClean="0">
                <a:latin typeface="Arial" pitchFamily="34" charset="0"/>
                <a:cs typeface="Arial" pitchFamily="34" charset="0"/>
              </a:rPr>
              <a:t>месяцев</a:t>
            </a:r>
            <a:endParaRPr lang="ru-RU" sz="2400" dirty="0" smtClean="0">
              <a:latin typeface="Arial" pitchFamily="34" charset="0"/>
              <a:cs typeface="Arial" pitchFamily="34" charset="0"/>
            </a:endParaRPr>
          </a:p>
          <a:p>
            <a:pPr algn="ctr"/>
            <a:endParaRPr lang="ru-RU" dirty="0"/>
          </a:p>
        </p:txBody>
      </p:sp>
      <p:pic>
        <p:nvPicPr>
          <p:cNvPr id="5" name="Рисунок 4" descr="геп в.jpg"/>
          <p:cNvPicPr>
            <a:picLocks noChangeAspect="1"/>
          </p:cNvPicPr>
          <p:nvPr/>
        </p:nvPicPr>
        <p:blipFill>
          <a:blip r:embed="rId3"/>
          <a:stretch>
            <a:fillRect/>
          </a:stretch>
        </p:blipFill>
        <p:spPr>
          <a:xfrm>
            <a:off x="6138849" y="4251873"/>
            <a:ext cx="3005151" cy="2606127"/>
          </a:xfrm>
          <a:prstGeom prst="rect">
            <a:avLst/>
          </a:prstGeom>
        </p:spPr>
      </p:pic>
      <p:pic>
        <p:nvPicPr>
          <p:cNvPr id="6" name="Рисунок 5" descr="геп В1.jpg"/>
          <p:cNvPicPr>
            <a:picLocks noChangeAspect="1"/>
          </p:cNvPicPr>
          <p:nvPr/>
        </p:nvPicPr>
        <p:blipFill>
          <a:blip r:embed="rId4"/>
          <a:stretch>
            <a:fillRect/>
          </a:stretch>
        </p:blipFill>
        <p:spPr>
          <a:xfrm>
            <a:off x="4857752" y="2214554"/>
            <a:ext cx="4022022" cy="2224098"/>
          </a:xfrm>
          <a:prstGeom prst="rect">
            <a:avLst/>
          </a:prstGeom>
          <a:ln>
            <a:noFill/>
          </a:ln>
          <a:effectLst>
            <a:softEdge rad="112500"/>
          </a:effectLst>
        </p:spPr>
      </p:pic>
      <p:pic>
        <p:nvPicPr>
          <p:cNvPr id="4" name="Рисунок 3" descr="в бедро.jpg"/>
          <p:cNvPicPr>
            <a:picLocks noChangeAspect="1"/>
          </p:cNvPicPr>
          <p:nvPr/>
        </p:nvPicPr>
        <p:blipFill>
          <a:blip r:embed="rId5"/>
          <a:stretch>
            <a:fillRect/>
          </a:stretch>
        </p:blipFill>
        <p:spPr>
          <a:xfrm>
            <a:off x="357158" y="4000504"/>
            <a:ext cx="5143536" cy="2571768"/>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Grp="1" noChangeAspect="1" noChangeArrowheads="1"/>
          </p:cNvPicPr>
          <p:nvPr>
            <p:ph idx="1"/>
          </p:nvPr>
        </p:nvPicPr>
        <p:blipFill>
          <a:blip r:embed="rId2"/>
          <a:srcRect l="14243" t="23117" r="52198" b="12499"/>
          <a:stretch>
            <a:fillRect/>
          </a:stretch>
        </p:blipFill>
        <p:spPr bwMode="auto">
          <a:xfrm>
            <a:off x="357158" y="909504"/>
            <a:ext cx="4786346" cy="516270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857884" y="1071546"/>
            <a:ext cx="3000364" cy="4093428"/>
          </a:xfrm>
          <a:prstGeom prst="rect">
            <a:avLst/>
          </a:prstGeom>
          <a:noFill/>
        </p:spPr>
        <p:txBody>
          <a:bodyPr wrap="square" rtlCol="0">
            <a:spAutoFit/>
          </a:bodyPr>
          <a:lstStyle/>
          <a:p>
            <a:pPr algn="ctr"/>
            <a:r>
              <a:rPr lang="ru-RU" sz="2000" dirty="0" smtClean="0">
                <a:latin typeface="Arial" pitchFamily="34" charset="0"/>
                <a:cs typeface="Arial" pitchFamily="34" charset="0"/>
              </a:rPr>
              <a:t>Основной приказ по порядку</a:t>
            </a:r>
          </a:p>
          <a:p>
            <a:pPr algn="ctr"/>
            <a:r>
              <a:rPr lang="ru-RU" sz="2000" dirty="0" smtClean="0">
                <a:latin typeface="Arial" pitchFamily="34" charset="0"/>
                <a:cs typeface="Arial" pitchFamily="34" charset="0"/>
              </a:rPr>
              <a:t> оказания медицинской помощи</a:t>
            </a:r>
          </a:p>
          <a:p>
            <a:pPr algn="ctr"/>
            <a:r>
              <a:rPr lang="ru-RU" sz="2000" dirty="0" smtClean="0">
                <a:latin typeface="Arial" pitchFamily="34" charset="0"/>
                <a:cs typeface="Arial" pitchFamily="34" charset="0"/>
              </a:rPr>
              <a:t> по профилю «НЕОНАТОЛОГИЯ»</a:t>
            </a:r>
          </a:p>
          <a:p>
            <a:pPr algn="ctr"/>
            <a:endParaRPr lang="ru-RU" sz="2000" dirty="0" smtClean="0">
              <a:latin typeface="Arial" pitchFamily="34" charset="0"/>
              <a:cs typeface="Arial" pitchFamily="34" charset="0"/>
            </a:endParaRPr>
          </a:p>
          <a:p>
            <a:pPr algn="ctr"/>
            <a:endParaRPr lang="ru-RU" sz="2000" dirty="0" smtClean="0">
              <a:latin typeface="Arial" pitchFamily="34" charset="0"/>
              <a:cs typeface="Arial" pitchFamily="34" charset="0"/>
            </a:endParaRPr>
          </a:p>
          <a:p>
            <a:pPr algn="ctr"/>
            <a:endParaRPr lang="ru-RU" sz="2000" dirty="0" smtClean="0">
              <a:latin typeface="Arial" pitchFamily="34" charset="0"/>
              <a:cs typeface="Arial" pitchFamily="34" charset="0"/>
            </a:endParaRPr>
          </a:p>
          <a:p>
            <a:pPr algn="ctr"/>
            <a:r>
              <a:rPr lang="ru-RU" sz="2000" b="1" dirty="0" smtClean="0">
                <a:latin typeface="Arial" pitchFamily="34" charset="0"/>
                <a:cs typeface="Arial" pitchFamily="34" charset="0"/>
              </a:rPr>
              <a:t>ПРИКАЗ</a:t>
            </a:r>
            <a:endParaRPr lang="ru-RU" sz="2000" dirty="0" smtClean="0">
              <a:latin typeface="Arial" pitchFamily="34" charset="0"/>
              <a:cs typeface="Arial" pitchFamily="34" charset="0"/>
            </a:endParaRPr>
          </a:p>
          <a:p>
            <a:pPr algn="ctr"/>
            <a:r>
              <a:rPr lang="ru-RU" sz="2000" b="1" dirty="0" smtClean="0">
                <a:latin typeface="Arial" pitchFamily="34" charset="0"/>
                <a:cs typeface="Arial" pitchFamily="34" charset="0"/>
              </a:rPr>
              <a:t>от 15 ноября 2012 г. N 921н</a:t>
            </a:r>
            <a:endParaRPr lang="ru-RU" sz="2000" dirty="0" smtClean="0">
              <a:latin typeface="Arial" pitchFamily="34" charset="0"/>
              <a:cs typeface="Arial" pitchFamily="34" charset="0"/>
            </a:endParaRPr>
          </a:p>
          <a:p>
            <a:pPr algn="ctr"/>
            <a:endParaRPr lang="ru-RU" sz="2000" dirty="0">
              <a:latin typeface="Arial" pitchFamily="34" charset="0"/>
              <a:cs typeface="Arial"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74638"/>
            <a:ext cx="7862150" cy="1143000"/>
          </a:xfrm>
        </p:spPr>
        <p:txBody>
          <a:bodyPr>
            <a:normAutofit fontScale="90000"/>
          </a:bodyPr>
          <a:lstStyle/>
          <a:p>
            <a:pPr algn="ctr"/>
            <a:r>
              <a:rPr lang="ru-RU" sz="2800" dirty="0" smtClean="0">
                <a:solidFill>
                  <a:srgbClr val="C00000"/>
                </a:solidFill>
                <a:effectLst/>
                <a:latin typeface="Arial" pitchFamily="34" charset="0"/>
                <a:cs typeface="Arial" pitchFamily="34" charset="0"/>
              </a:rPr>
              <a:t>Временными противопоказаниями к введению вакцины новорожденным следует </a:t>
            </a:r>
            <a:br>
              <a:rPr lang="ru-RU" sz="2800" dirty="0" smtClean="0">
                <a:solidFill>
                  <a:srgbClr val="C00000"/>
                </a:solidFill>
                <a:effectLst/>
                <a:latin typeface="Arial" pitchFamily="34" charset="0"/>
                <a:cs typeface="Arial" pitchFamily="34" charset="0"/>
              </a:rPr>
            </a:br>
            <a:r>
              <a:rPr lang="ru-RU" sz="2800" dirty="0" smtClean="0">
                <a:solidFill>
                  <a:srgbClr val="C00000"/>
                </a:solidFill>
                <a:effectLst/>
                <a:latin typeface="Arial" pitchFamily="34" charset="0"/>
                <a:cs typeface="Arial" pitchFamily="34" charset="0"/>
              </a:rPr>
              <a:t>считать: </a:t>
            </a:r>
            <a:r>
              <a:rPr lang="ru-RU" sz="2800" dirty="0" smtClean="0">
                <a:latin typeface="Arial" pitchFamily="34" charset="0"/>
                <a:cs typeface="Arial" pitchFamily="34" charset="0"/>
              </a:rPr>
              <a:t/>
            </a:r>
            <a:br>
              <a:rPr lang="ru-RU" sz="2800" dirty="0" smtClean="0">
                <a:latin typeface="Arial" pitchFamily="34" charset="0"/>
                <a:cs typeface="Arial" pitchFamily="34" charset="0"/>
              </a:rPr>
            </a:br>
            <a:endParaRPr lang="ru-RU" sz="2800" dirty="0">
              <a:latin typeface="Arial" pitchFamily="34" charset="0"/>
              <a:cs typeface="Arial" pitchFamily="34" charset="0"/>
            </a:endParaRPr>
          </a:p>
        </p:txBody>
      </p:sp>
      <p:sp>
        <p:nvSpPr>
          <p:cNvPr id="3" name="Содержимое 2"/>
          <p:cNvSpPr>
            <a:spLocks noGrp="1"/>
          </p:cNvSpPr>
          <p:nvPr>
            <p:ph idx="1"/>
          </p:nvPr>
        </p:nvSpPr>
        <p:spPr>
          <a:xfrm>
            <a:off x="928662" y="1447800"/>
            <a:ext cx="8005026" cy="5410200"/>
          </a:xfrm>
          <a:ln>
            <a:noFill/>
          </a:ln>
        </p:spPr>
        <p:txBody>
          <a:bodyPr>
            <a:normAutofit fontScale="62500" lnSpcReduction="20000"/>
          </a:bodyPr>
          <a:lstStyle/>
          <a:p>
            <a:r>
              <a:rPr lang="ru-RU" dirty="0" smtClean="0">
                <a:latin typeface="Arial" pitchFamily="34" charset="0"/>
                <a:cs typeface="Arial" pitchFamily="34" charset="0"/>
              </a:rPr>
              <a:t> Массу тела ребенка при рождении менее 1500 г, независимо от состояния ребенка </a:t>
            </a:r>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r>
              <a:rPr lang="ru-RU" dirty="0" smtClean="0">
                <a:latin typeface="Arial" pitchFamily="34" charset="0"/>
                <a:cs typeface="Arial" pitchFamily="34" charset="0"/>
              </a:rPr>
              <a:t>.</a:t>
            </a:r>
            <a:r>
              <a:rPr lang="ru-RU" dirty="0" smtClean="0">
                <a:latin typeface="Arial" pitchFamily="34" charset="0"/>
                <a:cs typeface="Arial" pitchFamily="34" charset="0"/>
              </a:rPr>
              <a:t>Выраженные нарушения ранней </a:t>
            </a:r>
            <a:r>
              <a:rPr lang="ru-RU" dirty="0" err="1" smtClean="0">
                <a:latin typeface="Arial" pitchFamily="34" charset="0"/>
                <a:cs typeface="Arial" pitchFamily="34" charset="0"/>
              </a:rPr>
              <a:t>неонатальной</a:t>
            </a:r>
            <a:r>
              <a:rPr lang="ru-RU" dirty="0" smtClean="0">
                <a:latin typeface="Arial" pitchFamily="34" charset="0"/>
                <a:cs typeface="Arial" pitchFamily="34" charset="0"/>
              </a:rPr>
              <a:t> адаптации, независимо от массы тела, вызванные: </a:t>
            </a:r>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pPr marL="596646" indent="-514350">
              <a:buFont typeface="+mj-lt"/>
              <a:buAutoNum type="arabicPeriod"/>
            </a:pPr>
            <a:r>
              <a:rPr lang="ru-RU" dirty="0" smtClean="0">
                <a:latin typeface="Arial" pitchFamily="34" charset="0"/>
                <a:cs typeface="Arial" pitchFamily="34" charset="0"/>
              </a:rPr>
              <a:t>клиническими проявлениями врожденной или перинатальной </a:t>
            </a:r>
            <a:r>
              <a:rPr lang="ru-RU" dirty="0" smtClean="0">
                <a:latin typeface="Arial" pitchFamily="34" charset="0"/>
                <a:cs typeface="Arial" pitchFamily="34" charset="0"/>
              </a:rPr>
              <a:t>инфекции</a:t>
            </a:r>
            <a:endParaRPr lang="ru-RU" dirty="0" smtClean="0">
              <a:latin typeface="Arial" pitchFamily="34" charset="0"/>
              <a:cs typeface="Arial" pitchFamily="34" charset="0"/>
            </a:endParaRPr>
          </a:p>
          <a:p>
            <a:pPr marL="596646" indent="-514350">
              <a:buFont typeface="+mj-lt"/>
              <a:buAutoNum type="arabicPeriod"/>
            </a:pPr>
            <a:r>
              <a:rPr lang="ru-RU" dirty="0" smtClean="0">
                <a:latin typeface="Arial" pitchFamily="34" charset="0"/>
                <a:cs typeface="Arial" pitchFamily="34" charset="0"/>
              </a:rPr>
              <a:t>синдромом дыхательных </a:t>
            </a:r>
            <a:r>
              <a:rPr lang="ru-RU" dirty="0" smtClean="0">
                <a:latin typeface="Arial" pitchFamily="34" charset="0"/>
                <a:cs typeface="Arial" pitchFamily="34" charset="0"/>
              </a:rPr>
              <a:t>расстройств</a:t>
            </a:r>
            <a:endParaRPr lang="ru-RU" dirty="0" smtClean="0">
              <a:latin typeface="Arial" pitchFamily="34" charset="0"/>
              <a:cs typeface="Arial" pitchFamily="34" charset="0"/>
            </a:endParaRPr>
          </a:p>
          <a:p>
            <a:pPr marL="596646" indent="-514350">
              <a:buFont typeface="+mj-lt"/>
              <a:buAutoNum type="arabicPeriod"/>
            </a:pPr>
            <a:r>
              <a:rPr lang="ru-RU" dirty="0" smtClean="0">
                <a:latin typeface="Arial" pitchFamily="34" charset="0"/>
                <a:cs typeface="Arial" pitchFamily="34" charset="0"/>
              </a:rPr>
              <a:t>асфиксией </a:t>
            </a:r>
            <a:r>
              <a:rPr lang="ru-RU" dirty="0" smtClean="0">
                <a:latin typeface="Arial" pitchFamily="34" charset="0"/>
                <a:cs typeface="Arial" pitchFamily="34" charset="0"/>
              </a:rPr>
              <a:t>новорожденного </a:t>
            </a:r>
            <a:endParaRPr lang="ru-RU" dirty="0" smtClean="0">
              <a:latin typeface="Arial" pitchFamily="34" charset="0"/>
              <a:cs typeface="Arial" pitchFamily="34" charset="0"/>
            </a:endParaRPr>
          </a:p>
          <a:p>
            <a:pPr marL="596646" indent="-514350">
              <a:buFont typeface="+mj-lt"/>
              <a:buAutoNum type="arabicPeriod"/>
            </a:pPr>
            <a:r>
              <a:rPr lang="ru-RU" dirty="0" smtClean="0">
                <a:latin typeface="Arial" pitchFamily="34" charset="0"/>
                <a:cs typeface="Arial" pitchFamily="34" charset="0"/>
              </a:rPr>
              <a:t>дети из группы высокого риска по развитию </a:t>
            </a:r>
            <a:r>
              <a:rPr lang="ru-RU" dirty="0" smtClean="0">
                <a:latin typeface="Arial" pitchFamily="34" charset="0"/>
                <a:cs typeface="Arial" pitchFamily="34" charset="0"/>
              </a:rPr>
              <a:t>ГБН</a:t>
            </a:r>
            <a:endParaRPr lang="ru-RU" dirty="0" smtClean="0">
              <a:latin typeface="Arial" pitchFamily="34" charset="0"/>
              <a:cs typeface="Arial" pitchFamily="34" charset="0"/>
            </a:endParaRPr>
          </a:p>
          <a:p>
            <a:pPr marL="596646" indent="-514350">
              <a:buFont typeface="+mj-lt"/>
              <a:buAutoNum type="arabicPeriod"/>
            </a:pPr>
            <a:r>
              <a:rPr lang="ru-RU" dirty="0" smtClean="0">
                <a:latin typeface="Arial" pitchFamily="34" charset="0"/>
                <a:cs typeface="Arial" pitchFamily="34" charset="0"/>
              </a:rPr>
              <a:t>отечной или желтушной формой гемолитической болезни </a:t>
            </a:r>
            <a:r>
              <a:rPr lang="ru-RU" dirty="0" smtClean="0">
                <a:latin typeface="Arial" pitchFamily="34" charset="0"/>
                <a:cs typeface="Arial" pitchFamily="34" charset="0"/>
              </a:rPr>
              <a:t>новорожденного</a:t>
            </a:r>
            <a:endParaRPr lang="ru-RU" dirty="0" smtClean="0">
              <a:latin typeface="Arial" pitchFamily="34" charset="0"/>
              <a:cs typeface="Arial" pitchFamily="34" charset="0"/>
            </a:endParaRPr>
          </a:p>
          <a:p>
            <a:pPr marL="596646" indent="-514350">
              <a:buFont typeface="+mj-lt"/>
              <a:buAutoNum type="arabicPeriod"/>
            </a:pPr>
            <a:r>
              <a:rPr lang="ru-RU" dirty="0" smtClean="0">
                <a:latin typeface="Arial" pitchFamily="34" charset="0"/>
                <a:cs typeface="Arial" pitchFamily="34" charset="0"/>
              </a:rPr>
              <a:t>тяжелыми перинатальными поражениями </a:t>
            </a:r>
            <a:r>
              <a:rPr lang="ru-RU" dirty="0" smtClean="0">
                <a:latin typeface="Arial" pitchFamily="34" charset="0"/>
                <a:cs typeface="Arial" pitchFamily="34" charset="0"/>
              </a:rPr>
              <a:t>ЦНС</a:t>
            </a:r>
            <a:endParaRPr lang="ru-RU" dirty="0" smtClean="0">
              <a:latin typeface="Arial" pitchFamily="34" charset="0"/>
              <a:cs typeface="Arial" pitchFamily="34" charset="0"/>
            </a:endParaRPr>
          </a:p>
          <a:p>
            <a:pPr marL="596646" indent="-514350">
              <a:buFont typeface="+mj-lt"/>
              <a:buAutoNum type="arabicPeriod"/>
            </a:pPr>
            <a:r>
              <a:rPr lang="ru-RU" dirty="0" smtClean="0">
                <a:latin typeface="Arial" pitchFamily="34" charset="0"/>
                <a:cs typeface="Arial" pitchFamily="34" charset="0"/>
              </a:rPr>
              <a:t> другими врожденными и перинатальными заболеваниями, сопровождающимися  тяжелой дыхательной, </a:t>
            </a:r>
            <a:r>
              <a:rPr lang="ru-RU" dirty="0" err="1" smtClean="0">
                <a:latin typeface="Arial" pitchFamily="34" charset="0"/>
                <a:cs typeface="Arial" pitchFamily="34" charset="0"/>
              </a:rPr>
              <a:t>сердечно-сосудистой</a:t>
            </a:r>
            <a:r>
              <a:rPr lang="ru-RU" dirty="0" smtClean="0">
                <a:latin typeface="Arial" pitchFamily="34" charset="0"/>
                <a:cs typeface="Arial" pitchFamily="34" charset="0"/>
              </a:rPr>
              <a:t>, острой почечной или </a:t>
            </a:r>
            <a:r>
              <a:rPr lang="ru-RU" dirty="0" err="1" smtClean="0">
                <a:latin typeface="Arial" pitchFamily="34" charset="0"/>
                <a:cs typeface="Arial" pitchFamily="34" charset="0"/>
              </a:rPr>
              <a:t>полиорганной</a:t>
            </a:r>
            <a:r>
              <a:rPr lang="ru-RU" dirty="0" smtClean="0">
                <a:latin typeface="Arial" pitchFamily="34" charset="0"/>
                <a:cs typeface="Arial" pitchFamily="34" charset="0"/>
              </a:rPr>
              <a:t> </a:t>
            </a:r>
            <a:r>
              <a:rPr lang="ru-RU" dirty="0" smtClean="0">
                <a:latin typeface="Arial" pitchFamily="34" charset="0"/>
                <a:cs typeface="Arial" pitchFamily="34" charset="0"/>
              </a:rPr>
              <a:t>недостаточностью</a:t>
            </a:r>
            <a:endParaRPr lang="ru-RU" dirty="0" smtClean="0">
              <a:latin typeface="Arial" pitchFamily="34" charset="0"/>
              <a:cs typeface="Arial" pitchFamily="34" charset="0"/>
            </a:endParaRPr>
          </a:p>
          <a:p>
            <a:endParaRPr lang="ru-RU"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357166"/>
            <a:ext cx="7933588" cy="6000792"/>
          </a:xfrm>
        </p:spPr>
        <p:txBody>
          <a:bodyPr>
            <a:normAutofit/>
          </a:bodyPr>
          <a:lstStyle/>
          <a:p>
            <a:pPr>
              <a:buNone/>
            </a:pPr>
            <a:r>
              <a:rPr lang="en-US" sz="2800" dirty="0" smtClean="0">
                <a:solidFill>
                  <a:srgbClr val="FF0000"/>
                </a:solidFill>
                <a:latin typeface="Arial" pitchFamily="34" charset="0"/>
                <a:cs typeface="Arial" pitchFamily="34" charset="0"/>
              </a:rPr>
              <a:t>N.B</a:t>
            </a:r>
            <a:r>
              <a:rPr lang="en-US" sz="2800" dirty="0" smtClean="0">
                <a:solidFill>
                  <a:srgbClr val="FF0000"/>
                </a:solidFill>
                <a:latin typeface="Arial" pitchFamily="34" charset="0"/>
                <a:cs typeface="Arial" pitchFamily="34" charset="0"/>
              </a:rPr>
              <a:t>!!!</a:t>
            </a:r>
            <a:endParaRPr lang="ru-RU" sz="2800" dirty="0" smtClean="0">
              <a:solidFill>
                <a:srgbClr val="FF0000"/>
              </a:solidFill>
              <a:latin typeface="Arial" pitchFamily="34" charset="0"/>
              <a:cs typeface="Arial" pitchFamily="34" charset="0"/>
            </a:endParaRPr>
          </a:p>
          <a:p>
            <a:pPr>
              <a:buNone/>
            </a:pPr>
            <a:endParaRPr lang="en-US" sz="2800" dirty="0" smtClean="0">
              <a:solidFill>
                <a:srgbClr val="FF0000"/>
              </a:solidFill>
              <a:latin typeface="Arial" pitchFamily="34" charset="0"/>
              <a:cs typeface="Arial" pitchFamily="34" charset="0"/>
            </a:endParaRPr>
          </a:p>
          <a:p>
            <a:pPr algn="ctr">
              <a:buNone/>
            </a:pPr>
            <a:r>
              <a:rPr lang="ru-RU" sz="2400" dirty="0" smtClean="0">
                <a:latin typeface="Arial" pitchFamily="34" charset="0"/>
                <a:cs typeface="Arial" pitchFamily="34" charset="0"/>
              </a:rPr>
              <a:t>Для иммунизации новорожденных у</a:t>
            </a:r>
            <a:r>
              <a:rPr lang="en-US" sz="2400" dirty="0" smtClean="0">
                <a:latin typeface="Arial" pitchFamily="34" charset="0"/>
                <a:cs typeface="Arial" pitchFamily="34" charset="0"/>
              </a:rPr>
              <a:t> </a:t>
            </a:r>
            <a:r>
              <a:rPr lang="ru-RU" sz="2400" dirty="0" smtClean="0">
                <a:latin typeface="Arial" pitchFamily="34" charset="0"/>
                <a:cs typeface="Arial" pitchFamily="34" charset="0"/>
              </a:rPr>
              <a:t>матерей - носителей вируса и больных гепатитом в необходимо применять другую схему вакцинации: </a:t>
            </a:r>
            <a:endParaRPr lang="en-US" sz="2400" dirty="0" smtClean="0">
              <a:latin typeface="Arial" pitchFamily="34" charset="0"/>
              <a:cs typeface="Arial" pitchFamily="34" charset="0"/>
            </a:endParaRPr>
          </a:p>
          <a:p>
            <a:pPr algn="ctr">
              <a:buNone/>
            </a:pPr>
            <a:r>
              <a:rPr lang="en-US" sz="2400" dirty="0" smtClean="0">
                <a:solidFill>
                  <a:srgbClr val="FF0000"/>
                </a:solidFill>
                <a:latin typeface="Arial" pitchFamily="34" charset="0"/>
                <a:cs typeface="Arial" pitchFamily="34" charset="0"/>
              </a:rPr>
              <a:t>   </a:t>
            </a:r>
            <a:r>
              <a:rPr lang="ru-RU" sz="2400" dirty="0" smtClean="0">
                <a:solidFill>
                  <a:srgbClr val="FF0000"/>
                </a:solidFill>
                <a:latin typeface="Arial" pitchFamily="34" charset="0"/>
                <a:cs typeface="Arial" pitchFamily="34" charset="0"/>
              </a:rPr>
              <a:t>0</a:t>
            </a:r>
            <a:r>
              <a:rPr lang="en-US" sz="2400" dirty="0" smtClean="0">
                <a:solidFill>
                  <a:srgbClr val="FF0000"/>
                </a:solidFill>
                <a:latin typeface="Arial" pitchFamily="34" charset="0"/>
                <a:cs typeface="Arial" pitchFamily="34" charset="0"/>
              </a:rPr>
              <a:t>-</a:t>
            </a:r>
            <a:r>
              <a:rPr lang="ru-RU" sz="2400" dirty="0" smtClean="0">
                <a:solidFill>
                  <a:srgbClr val="FF0000"/>
                </a:solidFill>
                <a:latin typeface="Arial" pitchFamily="34" charset="0"/>
                <a:cs typeface="Arial" pitchFamily="34" charset="0"/>
              </a:rPr>
              <a:t>1</a:t>
            </a:r>
            <a:r>
              <a:rPr lang="en-US" sz="2400" dirty="0" smtClean="0">
                <a:solidFill>
                  <a:srgbClr val="FF0000"/>
                </a:solidFill>
                <a:latin typeface="Arial" pitchFamily="34" charset="0"/>
                <a:cs typeface="Arial" pitchFamily="34" charset="0"/>
              </a:rPr>
              <a:t>-</a:t>
            </a:r>
            <a:r>
              <a:rPr lang="ru-RU" sz="2400" dirty="0" smtClean="0">
                <a:solidFill>
                  <a:srgbClr val="FF0000"/>
                </a:solidFill>
                <a:latin typeface="Arial" pitchFamily="34" charset="0"/>
                <a:cs typeface="Arial" pitchFamily="34" charset="0"/>
              </a:rPr>
              <a:t>2</a:t>
            </a:r>
            <a:r>
              <a:rPr lang="en-US" sz="2400" dirty="0" smtClean="0">
                <a:solidFill>
                  <a:srgbClr val="FF0000"/>
                </a:solidFill>
                <a:latin typeface="Arial" pitchFamily="34" charset="0"/>
                <a:cs typeface="Arial" pitchFamily="34" charset="0"/>
              </a:rPr>
              <a:t>-</a:t>
            </a:r>
            <a:r>
              <a:rPr lang="ru-RU" sz="2400" dirty="0" smtClean="0">
                <a:solidFill>
                  <a:srgbClr val="FF0000"/>
                </a:solidFill>
                <a:latin typeface="Arial" pitchFamily="34" charset="0"/>
                <a:cs typeface="Arial" pitchFamily="34" charset="0"/>
              </a:rPr>
              <a:t> 12 </a:t>
            </a:r>
            <a:r>
              <a:rPr lang="ru-RU" sz="2400" dirty="0" smtClean="0">
                <a:latin typeface="Arial" pitchFamily="34" charset="0"/>
                <a:cs typeface="Arial" pitchFamily="34" charset="0"/>
              </a:rPr>
              <a:t>месяцев жизни </a:t>
            </a:r>
            <a:r>
              <a:rPr lang="ru-RU" sz="2400" dirty="0" smtClean="0">
                <a:latin typeface="Arial" pitchFamily="34" charset="0"/>
                <a:cs typeface="Arial" pitchFamily="34" charset="0"/>
              </a:rPr>
              <a:t>ребенка</a:t>
            </a:r>
          </a:p>
          <a:p>
            <a:pPr algn="ctr">
              <a:buNone/>
            </a:pPr>
            <a:endParaRPr lang="ru-RU" sz="2400" dirty="0" smtClean="0">
              <a:latin typeface="Arial" pitchFamily="34" charset="0"/>
              <a:cs typeface="Arial" pitchFamily="34" charset="0"/>
            </a:endParaRPr>
          </a:p>
          <a:p>
            <a:pPr algn="ctr">
              <a:buNone/>
            </a:pPr>
            <a:r>
              <a:rPr lang="en-US" sz="2400" dirty="0" smtClean="0">
                <a:solidFill>
                  <a:srgbClr val="FF0000"/>
                </a:solidFill>
              </a:rPr>
              <a:t>+</a:t>
            </a:r>
            <a:endParaRPr lang="ru-RU" sz="2400" dirty="0" smtClean="0">
              <a:solidFill>
                <a:srgbClr val="FF0000"/>
              </a:solidFill>
            </a:endParaRPr>
          </a:p>
          <a:p>
            <a:pPr algn="ctr">
              <a:buNone/>
            </a:pPr>
            <a:endParaRPr lang="en-US" sz="2400" dirty="0" smtClean="0">
              <a:solidFill>
                <a:srgbClr val="FF0000"/>
              </a:solidFill>
            </a:endParaRPr>
          </a:p>
          <a:p>
            <a:pPr algn="ctr">
              <a:buNone/>
            </a:pPr>
            <a:r>
              <a:rPr lang="ru-RU" sz="2400" dirty="0" smtClean="0">
                <a:latin typeface="Arial" pitchFamily="34" charset="0"/>
                <a:cs typeface="Arial" pitchFamily="34" charset="0"/>
              </a:rPr>
              <a:t>ведение специфического иммуноглобулина, содержащего в высоком титре антитела к </a:t>
            </a:r>
            <a:r>
              <a:rPr lang="ru-RU" sz="2400" dirty="0" err="1" smtClean="0">
                <a:latin typeface="Arial" pitchFamily="34" charset="0"/>
                <a:cs typeface="Arial" pitchFamily="34" charset="0"/>
              </a:rPr>
              <a:t>НВsАg</a:t>
            </a:r>
            <a:r>
              <a:rPr lang="ru-RU" sz="2400" dirty="0" smtClean="0">
                <a:latin typeface="Arial" pitchFamily="34" charset="0"/>
                <a:cs typeface="Arial" pitchFamily="34" charset="0"/>
              </a:rPr>
              <a:t> </a:t>
            </a:r>
            <a:endParaRPr lang="ru-RU" sz="2400" dirty="0">
              <a:latin typeface="Arial" pitchFamily="34" charset="0"/>
              <a:cs typeface="Arial"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74638"/>
            <a:ext cx="7933588" cy="654032"/>
          </a:xfrm>
        </p:spPr>
        <p:txBody>
          <a:bodyPr>
            <a:normAutofit fontScale="90000"/>
          </a:bodyPr>
          <a:lstStyle/>
          <a:p>
            <a:pPr algn="ctr"/>
            <a:r>
              <a:rPr lang="ru-RU" sz="3100" dirty="0" smtClean="0">
                <a:solidFill>
                  <a:srgbClr val="C00000"/>
                </a:solidFill>
              </a:rPr>
              <a:t>. </a:t>
            </a:r>
            <a:br>
              <a:rPr lang="ru-RU" sz="3100" dirty="0" smtClean="0">
                <a:solidFill>
                  <a:srgbClr val="C00000"/>
                </a:solidFill>
              </a:rPr>
            </a:br>
            <a:r>
              <a:rPr lang="ru-RU" sz="3100" dirty="0" smtClean="0">
                <a:solidFill>
                  <a:srgbClr val="C00000"/>
                </a:solidFill>
              </a:rPr>
              <a:t> </a:t>
            </a:r>
            <a:r>
              <a:rPr lang="ru-RU" sz="3100" dirty="0" smtClean="0">
                <a:solidFill>
                  <a:srgbClr val="C00000"/>
                </a:solidFill>
                <a:effectLst/>
                <a:latin typeface="Arial" pitchFamily="34" charset="0"/>
                <a:cs typeface="Arial" pitchFamily="34" charset="0"/>
              </a:rPr>
              <a:t>Вакцинация БЦЖ и БЦЖ-М</a:t>
            </a:r>
            <a:r>
              <a:rPr lang="ru-RU" dirty="0" smtClean="0"/>
              <a:t/>
            </a:r>
            <a:br>
              <a:rPr lang="ru-RU" dirty="0" smtClean="0"/>
            </a:br>
            <a:endParaRPr lang="ru-RU" dirty="0"/>
          </a:p>
        </p:txBody>
      </p:sp>
      <p:sp>
        <p:nvSpPr>
          <p:cNvPr id="3" name="Содержимое 2"/>
          <p:cNvSpPr>
            <a:spLocks noGrp="1"/>
          </p:cNvSpPr>
          <p:nvPr>
            <p:ph idx="1"/>
          </p:nvPr>
        </p:nvSpPr>
        <p:spPr>
          <a:xfrm>
            <a:off x="1142976" y="1142984"/>
            <a:ext cx="7790712" cy="4800600"/>
          </a:xfrm>
        </p:spPr>
        <p:txBody>
          <a:bodyPr>
            <a:normAutofit/>
          </a:bodyPr>
          <a:lstStyle/>
          <a:p>
            <a:r>
              <a:rPr lang="ru-RU" sz="2400" dirty="0" smtClean="0">
                <a:latin typeface="Arial" pitchFamily="34" charset="0"/>
                <a:cs typeface="Arial" pitchFamily="34" charset="0"/>
              </a:rPr>
              <a:t>Специфическую профилактику туберкулеза можно проводить только зарегистрированными в Российской Федерации препаратами - вакциной туберкулезной (БЦЖ) сухой для внутрикожного введения и вакциной туберкулезной (БЦЖ-М) сухой  (для щадящей первичной иммунизации). </a:t>
            </a:r>
          </a:p>
          <a:p>
            <a:endParaRPr lang="ru-RU" sz="2400" dirty="0"/>
          </a:p>
        </p:txBody>
      </p:sp>
      <p:pic>
        <p:nvPicPr>
          <p:cNvPr id="4" name="Рисунок 3" descr="бцж.jpg"/>
          <p:cNvPicPr>
            <a:picLocks noChangeAspect="1"/>
          </p:cNvPicPr>
          <p:nvPr/>
        </p:nvPicPr>
        <p:blipFill>
          <a:blip r:embed="rId3"/>
          <a:stretch>
            <a:fillRect/>
          </a:stretch>
        </p:blipFill>
        <p:spPr>
          <a:xfrm>
            <a:off x="357158" y="3808581"/>
            <a:ext cx="4286280" cy="3049443"/>
          </a:xfrm>
          <a:prstGeom prst="rect">
            <a:avLst/>
          </a:prstGeom>
        </p:spPr>
      </p:pic>
      <p:pic>
        <p:nvPicPr>
          <p:cNvPr id="5" name="Рисунок 4" descr="бцжм.jpg"/>
          <p:cNvPicPr>
            <a:picLocks noChangeAspect="1"/>
          </p:cNvPicPr>
          <p:nvPr/>
        </p:nvPicPr>
        <p:blipFill>
          <a:blip r:embed="rId4"/>
          <a:stretch>
            <a:fillRect/>
          </a:stretch>
        </p:blipFill>
        <p:spPr>
          <a:xfrm>
            <a:off x="4857752" y="3857628"/>
            <a:ext cx="4000528" cy="285752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6130" y="274638"/>
            <a:ext cx="8290778" cy="1143000"/>
          </a:xfrm>
        </p:spPr>
        <p:txBody>
          <a:bodyPr>
            <a:normAutofit fontScale="90000"/>
          </a:bodyPr>
          <a:lstStyle/>
          <a:p>
            <a:pPr algn="ctr"/>
            <a:r>
              <a:rPr lang="ru-RU" sz="3100" dirty="0" smtClean="0">
                <a:solidFill>
                  <a:srgbClr val="C00000"/>
                </a:solidFill>
                <a:effectLst/>
                <a:latin typeface="Arial" pitchFamily="34" charset="0"/>
                <a:cs typeface="Arial" pitchFamily="34" charset="0"/>
              </a:rPr>
              <a:t>Противопоказания к вакцинации БЦЖ, БЦЖ-М</a:t>
            </a:r>
            <a:r>
              <a:rPr lang="ru-RU" dirty="0" smtClean="0"/>
              <a:t/>
            </a:r>
            <a:br>
              <a:rPr lang="ru-RU" dirty="0" smtClean="0"/>
            </a:br>
            <a:endParaRPr lang="ru-RU" dirty="0"/>
          </a:p>
        </p:txBody>
      </p:sp>
      <p:sp>
        <p:nvSpPr>
          <p:cNvPr id="3" name="Содержимое 2"/>
          <p:cNvSpPr>
            <a:spLocks noGrp="1"/>
          </p:cNvSpPr>
          <p:nvPr>
            <p:ph idx="1"/>
          </p:nvPr>
        </p:nvSpPr>
        <p:spPr>
          <a:xfrm>
            <a:off x="1142976" y="1142984"/>
            <a:ext cx="7790712" cy="5715016"/>
          </a:xfrm>
        </p:spPr>
        <p:txBody>
          <a:bodyPr>
            <a:normAutofit lnSpcReduction="10000"/>
          </a:bodyPr>
          <a:lstStyle/>
          <a:p>
            <a:r>
              <a:rPr lang="ru-RU" sz="2400" dirty="0" smtClean="0">
                <a:latin typeface="Arial" pitchFamily="34" charset="0"/>
                <a:cs typeface="Arial" pitchFamily="34" charset="0"/>
              </a:rPr>
              <a:t>Недоношенность при массе тела при рождении менее 2500 г, БЦЖ-М менее </a:t>
            </a:r>
            <a:r>
              <a:rPr lang="ru-RU" sz="2400" dirty="0" smtClean="0">
                <a:latin typeface="Arial" pitchFamily="34" charset="0"/>
                <a:cs typeface="Arial" pitchFamily="34" charset="0"/>
              </a:rPr>
              <a:t>2000г</a:t>
            </a:r>
          </a:p>
          <a:p>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Вакцинацию откладывают при острых заболеваниях и обострениях хронических заболеваний </a:t>
            </a:r>
            <a:r>
              <a:rPr lang="ru-RU" sz="2400" dirty="0" smtClean="0">
                <a:latin typeface="Arial" pitchFamily="34" charset="0"/>
                <a:cs typeface="Arial" pitchFamily="34" charset="0"/>
              </a:rPr>
              <a:t>до </a:t>
            </a:r>
            <a:r>
              <a:rPr lang="ru-RU" sz="2400" dirty="0" smtClean="0">
                <a:latin typeface="Arial" pitchFamily="34" charset="0"/>
                <a:cs typeface="Arial" pitchFamily="34" charset="0"/>
              </a:rPr>
              <a:t>исчезновения клинических проявлений </a:t>
            </a:r>
            <a:r>
              <a:rPr lang="ru-RU" sz="2400" dirty="0" smtClean="0">
                <a:latin typeface="Arial" pitchFamily="34" charset="0"/>
                <a:cs typeface="Arial" pitchFamily="34" charset="0"/>
              </a:rPr>
              <a:t>заболевания</a:t>
            </a:r>
          </a:p>
          <a:p>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 </a:t>
            </a:r>
            <a:r>
              <a:rPr lang="ru-RU" sz="2400" dirty="0" err="1" smtClean="0">
                <a:latin typeface="Arial" pitchFamily="34" charset="0"/>
                <a:cs typeface="Arial" pitchFamily="34" charset="0"/>
              </a:rPr>
              <a:t>Иммунодефицитное</a:t>
            </a:r>
            <a:r>
              <a:rPr lang="ru-RU" sz="2400" dirty="0" smtClean="0">
                <a:latin typeface="Arial" pitchFamily="34" charset="0"/>
                <a:cs typeface="Arial" pitchFamily="34" charset="0"/>
              </a:rPr>
              <a:t> состояние (первичное</a:t>
            </a:r>
            <a:r>
              <a:rPr lang="ru-RU" sz="2400" dirty="0" smtClean="0">
                <a:latin typeface="Arial" pitchFamily="34" charset="0"/>
                <a:cs typeface="Arial" pitchFamily="34" charset="0"/>
              </a:rPr>
              <a:t>)</a:t>
            </a:r>
          </a:p>
          <a:p>
            <a:endParaRPr lang="ru-RU" sz="2400" dirty="0" smtClean="0">
              <a:latin typeface="Arial" pitchFamily="34" charset="0"/>
              <a:cs typeface="Arial" pitchFamily="34" charset="0"/>
            </a:endParaRPr>
          </a:p>
          <a:p>
            <a:r>
              <a:rPr lang="ru-RU" sz="2400" dirty="0" err="1" smtClean="0">
                <a:latin typeface="Arial" pitchFamily="34" charset="0"/>
                <a:cs typeface="Arial" pitchFamily="34" charset="0"/>
              </a:rPr>
              <a:t>Генерализованная</a:t>
            </a:r>
            <a:r>
              <a:rPr lang="ru-RU" sz="2400" dirty="0" smtClean="0">
                <a:latin typeface="Arial" pitchFamily="34" charset="0"/>
                <a:cs typeface="Arial" pitchFamily="34" charset="0"/>
              </a:rPr>
              <a:t> инфекция БЦЖ, выявленная у других детей в семье. </a:t>
            </a:r>
            <a:endParaRPr lang="ru-RU" sz="2400" dirty="0" smtClean="0">
              <a:latin typeface="Arial" pitchFamily="34" charset="0"/>
              <a:cs typeface="Arial" pitchFamily="34" charset="0"/>
            </a:endParaRPr>
          </a:p>
          <a:p>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 ВИЧ-инфекция у матери </a:t>
            </a:r>
          </a:p>
          <a:p>
            <a:endParaRPr lang="ru-RU"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654032"/>
          </a:xfrm>
        </p:spPr>
        <p:txBody>
          <a:bodyPr>
            <a:normAutofit/>
          </a:bodyPr>
          <a:lstStyle/>
          <a:p>
            <a:pPr algn="ctr"/>
            <a:r>
              <a:rPr lang="ru-RU" sz="2800" dirty="0" err="1" smtClean="0">
                <a:solidFill>
                  <a:srgbClr val="C00000"/>
                </a:solidFill>
                <a:latin typeface="Arial" pitchFamily="34" charset="0"/>
                <a:cs typeface="Arial" pitchFamily="34" charset="0"/>
              </a:rPr>
              <a:t>Неонатальный</a:t>
            </a:r>
            <a:r>
              <a:rPr lang="ru-RU" sz="2800" dirty="0" smtClean="0">
                <a:solidFill>
                  <a:srgbClr val="C00000"/>
                </a:solidFill>
                <a:latin typeface="Arial" pitchFamily="34" charset="0"/>
                <a:cs typeface="Arial" pitchFamily="34" charset="0"/>
              </a:rPr>
              <a:t> скрининг</a:t>
            </a:r>
            <a:endParaRPr lang="ru-RU" sz="2800" dirty="0">
              <a:solidFill>
                <a:srgbClr val="C00000"/>
              </a:solidFill>
              <a:latin typeface="Arial" pitchFamily="34" charset="0"/>
              <a:cs typeface="Arial" pitchFamily="34" charset="0"/>
            </a:endParaRPr>
          </a:p>
        </p:txBody>
      </p:sp>
      <p:sp>
        <p:nvSpPr>
          <p:cNvPr id="3" name="Содержимое 2"/>
          <p:cNvSpPr>
            <a:spLocks noGrp="1"/>
          </p:cNvSpPr>
          <p:nvPr>
            <p:ph idx="1"/>
          </p:nvPr>
        </p:nvSpPr>
        <p:spPr>
          <a:xfrm>
            <a:off x="857224" y="1000108"/>
            <a:ext cx="8076464" cy="5857892"/>
          </a:xfrm>
        </p:spPr>
        <p:txBody>
          <a:bodyPr>
            <a:normAutofit/>
          </a:bodyPr>
          <a:lstStyle/>
          <a:p>
            <a:pPr algn="ctr">
              <a:buNone/>
            </a:pPr>
            <a:r>
              <a:rPr lang="ru-RU" sz="2400" dirty="0" smtClean="0">
                <a:latin typeface="Arial" pitchFamily="34" charset="0"/>
                <a:cs typeface="Arial" pitchFamily="34" charset="0"/>
              </a:rPr>
              <a:t>Обследование </a:t>
            </a:r>
            <a:r>
              <a:rPr lang="ru-RU" sz="2400" dirty="0" smtClean="0">
                <a:latin typeface="Arial" pitchFamily="34" charset="0"/>
                <a:cs typeface="Arial" pitchFamily="34" charset="0"/>
              </a:rPr>
              <a:t>новорожденных детей на наследственные заболевания </a:t>
            </a:r>
            <a:endParaRPr lang="ru-RU" sz="2400" dirty="0" smtClean="0">
              <a:latin typeface="Arial" pitchFamily="34" charset="0"/>
              <a:cs typeface="Arial" pitchFamily="34" charset="0"/>
            </a:endParaRPr>
          </a:p>
          <a:p>
            <a:pPr algn="ctr">
              <a:buNone/>
            </a:pPr>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адреногенитальный синдром</a:t>
            </a:r>
          </a:p>
          <a:p>
            <a:r>
              <a:rPr lang="ru-RU" sz="2400" dirty="0" err="1" smtClean="0">
                <a:latin typeface="Arial" pitchFamily="34" charset="0"/>
                <a:cs typeface="Arial" pitchFamily="34" charset="0"/>
              </a:rPr>
              <a:t>галактоземию</a:t>
            </a:r>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 врожденный гипотиреоз</a:t>
            </a:r>
          </a:p>
          <a:p>
            <a:r>
              <a:rPr lang="ru-RU" sz="2400" dirty="0" err="1" smtClean="0">
                <a:latin typeface="Arial" pitchFamily="34" charset="0"/>
                <a:cs typeface="Arial" pitchFamily="34" charset="0"/>
              </a:rPr>
              <a:t>муковисцидоз</a:t>
            </a:r>
            <a:r>
              <a:rPr lang="ru-RU" sz="2400" dirty="0" smtClean="0">
                <a:latin typeface="Arial" pitchFamily="34" charset="0"/>
                <a:cs typeface="Arial" pitchFamily="34" charset="0"/>
              </a:rPr>
              <a:t> </a:t>
            </a:r>
          </a:p>
          <a:p>
            <a:r>
              <a:rPr lang="ru-RU" sz="2400" dirty="0" err="1" smtClean="0">
                <a:latin typeface="Arial" pitchFamily="34" charset="0"/>
                <a:cs typeface="Arial" pitchFamily="34" charset="0"/>
              </a:rPr>
              <a:t>фенилкетонурию</a:t>
            </a:r>
            <a:r>
              <a:rPr lang="ru-RU" sz="2400" dirty="0" smtClean="0">
                <a:latin typeface="Arial" pitchFamily="34" charset="0"/>
                <a:cs typeface="Arial" pitchFamily="34" charset="0"/>
              </a:rPr>
              <a:t> </a:t>
            </a:r>
          </a:p>
          <a:p>
            <a:pPr>
              <a:buNone/>
            </a:pPr>
            <a:endParaRPr lang="ru-RU" sz="2400" dirty="0" smtClean="0">
              <a:latin typeface="Arial" pitchFamily="34" charset="0"/>
              <a:cs typeface="Arial" pitchFamily="34" charset="0"/>
            </a:endParaRPr>
          </a:p>
          <a:p>
            <a:pPr algn="ctr">
              <a:buNone/>
            </a:pPr>
            <a:r>
              <a:rPr lang="ru-RU" sz="2400" dirty="0" smtClean="0">
                <a:latin typeface="Arial" pitchFamily="34" charset="0"/>
                <a:cs typeface="Arial" pitchFamily="34" charset="0"/>
              </a:rPr>
              <a:t>Образец крови берут из пятки новорожденного ребенка через 3 часа после </a:t>
            </a:r>
          </a:p>
          <a:p>
            <a:pPr algn="ctr">
              <a:buNone/>
            </a:pPr>
            <a:r>
              <a:rPr lang="ru-RU" sz="2400" dirty="0" smtClean="0">
                <a:latin typeface="Arial" pitchFamily="34" charset="0"/>
                <a:cs typeface="Arial" pitchFamily="34" charset="0"/>
              </a:rPr>
              <a:t>кормления на 4 день жизни у доношенного </a:t>
            </a:r>
            <a:endParaRPr lang="ru-RU" sz="2400" dirty="0" smtClean="0">
              <a:latin typeface="Arial" pitchFamily="34" charset="0"/>
              <a:cs typeface="Arial" pitchFamily="34" charset="0"/>
            </a:endParaRPr>
          </a:p>
          <a:p>
            <a:pPr algn="ctr">
              <a:buNone/>
            </a:pPr>
            <a:r>
              <a:rPr lang="ru-RU" sz="2400" dirty="0" smtClean="0">
                <a:latin typeface="Arial" pitchFamily="34" charset="0"/>
                <a:cs typeface="Arial" pitchFamily="34" charset="0"/>
              </a:rPr>
              <a:t>и </a:t>
            </a:r>
            <a:r>
              <a:rPr lang="ru-RU" sz="2400" dirty="0" smtClean="0">
                <a:latin typeface="Arial" pitchFamily="34" charset="0"/>
                <a:cs typeface="Arial" pitchFamily="34" charset="0"/>
              </a:rPr>
              <a:t>на 7 день - у недоношенного ребенка</a:t>
            </a:r>
            <a:endParaRPr lang="ru-RU" sz="2400" dirty="0">
              <a:latin typeface="Arial" pitchFamily="34" charset="0"/>
              <a:cs typeface="Arial"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скрининг 1.jpg"/>
          <p:cNvPicPr>
            <a:picLocks noGrp="1" noChangeAspect="1"/>
          </p:cNvPicPr>
          <p:nvPr>
            <p:ph idx="1"/>
          </p:nvPr>
        </p:nvPicPr>
        <p:blipFill>
          <a:blip r:embed="rId3"/>
          <a:stretch>
            <a:fillRect/>
          </a:stretch>
        </p:blipFill>
        <p:spPr>
          <a:xfrm>
            <a:off x="58032" y="357167"/>
            <a:ext cx="4261536" cy="2714644"/>
          </a:xfrm>
        </p:spPr>
      </p:pic>
      <p:pic>
        <p:nvPicPr>
          <p:cNvPr id="6" name="Рисунок 5" descr="скрининг 2.jpg"/>
          <p:cNvPicPr>
            <a:picLocks noChangeAspect="1"/>
          </p:cNvPicPr>
          <p:nvPr/>
        </p:nvPicPr>
        <p:blipFill>
          <a:blip r:embed="rId4"/>
          <a:stretch>
            <a:fillRect/>
          </a:stretch>
        </p:blipFill>
        <p:spPr>
          <a:xfrm>
            <a:off x="4536281" y="4143380"/>
            <a:ext cx="4464875" cy="2500330"/>
          </a:xfrm>
          <a:prstGeom prst="rect">
            <a:avLst/>
          </a:prstGeom>
        </p:spPr>
      </p:pic>
      <p:pic>
        <p:nvPicPr>
          <p:cNvPr id="5" name="Рисунок 4" descr="скрининг.jpg"/>
          <p:cNvPicPr>
            <a:picLocks noChangeAspect="1"/>
          </p:cNvPicPr>
          <p:nvPr/>
        </p:nvPicPr>
        <p:blipFill>
          <a:blip r:embed="rId5"/>
          <a:stretch>
            <a:fillRect/>
          </a:stretch>
        </p:blipFill>
        <p:spPr>
          <a:xfrm>
            <a:off x="1785918" y="2786058"/>
            <a:ext cx="3645389" cy="2786082"/>
          </a:xfrm>
          <a:prstGeom prst="rect">
            <a:avLst/>
          </a:prstGeom>
          <a:ln>
            <a:noFill/>
          </a:ln>
          <a:effectLst>
            <a:softEdge rad="112500"/>
          </a:effectLst>
        </p:spPr>
      </p:pic>
      <p:sp>
        <p:nvSpPr>
          <p:cNvPr id="7" name="Прямоугольник 6"/>
          <p:cNvSpPr/>
          <p:nvPr/>
        </p:nvSpPr>
        <p:spPr>
          <a:xfrm>
            <a:off x="4357686" y="357166"/>
            <a:ext cx="4786314" cy="2031325"/>
          </a:xfrm>
          <a:prstGeom prst="rect">
            <a:avLst/>
          </a:prstGeom>
        </p:spPr>
        <p:txBody>
          <a:bodyPr wrap="square">
            <a:spAutoFit/>
          </a:bodyPr>
          <a:lstStyle/>
          <a:p>
            <a:pPr algn="ctr"/>
            <a:r>
              <a:rPr lang="ru-RU" dirty="0" smtClean="0">
                <a:latin typeface="Arial" pitchFamily="34" charset="0"/>
                <a:cs typeface="Arial" pitchFamily="34" charset="0"/>
              </a:rPr>
              <a:t>Приказ Министерства здравоохранения и социального развития Российской Федерации</a:t>
            </a:r>
          </a:p>
          <a:p>
            <a:pPr algn="ctr"/>
            <a:r>
              <a:rPr lang="ru-RU" dirty="0" smtClean="0">
                <a:latin typeface="Arial" pitchFamily="34" charset="0"/>
                <a:cs typeface="Arial" pitchFamily="34" charset="0"/>
              </a:rPr>
              <a:t> от 22 марта 2006 г.</a:t>
            </a:r>
          </a:p>
          <a:p>
            <a:pPr algn="ctr"/>
            <a:r>
              <a:rPr lang="ru-RU" dirty="0" smtClean="0">
                <a:latin typeface="Arial" pitchFamily="34" charset="0"/>
                <a:cs typeface="Arial" pitchFamily="34" charset="0"/>
              </a:rPr>
              <a:t> N 185 "О массовом обследовании новорожденных детей на наследственные заболевания" </a:t>
            </a:r>
            <a:endParaRPr lang="ru-RU" dirty="0">
              <a:latin typeface="Arial" pitchFamily="34" charset="0"/>
              <a:cs typeface="Arial"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71414"/>
            <a:ext cx="7362084" cy="654032"/>
          </a:xfrm>
        </p:spPr>
        <p:txBody>
          <a:bodyPr>
            <a:normAutofit/>
          </a:bodyPr>
          <a:lstStyle/>
          <a:p>
            <a:pPr algn="ctr"/>
            <a:r>
              <a:rPr lang="ru-RU" sz="2800" dirty="0" err="1" smtClean="0">
                <a:solidFill>
                  <a:srgbClr val="C00000"/>
                </a:solidFill>
                <a:effectLst/>
                <a:latin typeface="Arial" pitchFamily="34" charset="0"/>
                <a:cs typeface="Arial" pitchFamily="34" charset="0"/>
              </a:rPr>
              <a:t>Аудиологический</a:t>
            </a:r>
            <a:r>
              <a:rPr lang="ru-RU" sz="2800" dirty="0" smtClean="0">
                <a:solidFill>
                  <a:srgbClr val="C00000"/>
                </a:solidFill>
                <a:effectLst/>
                <a:latin typeface="Arial" pitchFamily="34" charset="0"/>
                <a:cs typeface="Arial" pitchFamily="34" charset="0"/>
              </a:rPr>
              <a:t> скрининг</a:t>
            </a:r>
            <a:endParaRPr lang="ru-RU" sz="2800" dirty="0">
              <a:solidFill>
                <a:srgbClr val="C00000"/>
              </a:solidFill>
              <a:effectLst/>
              <a:latin typeface="Arial" pitchFamily="34" charset="0"/>
              <a:cs typeface="Arial" pitchFamily="34" charset="0"/>
            </a:endParaRPr>
          </a:p>
        </p:txBody>
      </p:sp>
      <p:sp>
        <p:nvSpPr>
          <p:cNvPr id="3" name="Содержимое 2"/>
          <p:cNvSpPr>
            <a:spLocks noGrp="1"/>
          </p:cNvSpPr>
          <p:nvPr>
            <p:ph idx="1"/>
          </p:nvPr>
        </p:nvSpPr>
        <p:spPr>
          <a:xfrm>
            <a:off x="857224" y="785794"/>
            <a:ext cx="8076464" cy="3000396"/>
          </a:xfrm>
        </p:spPr>
        <p:txBody>
          <a:bodyPr>
            <a:normAutofit fontScale="70000" lnSpcReduction="20000"/>
          </a:bodyPr>
          <a:lstStyle/>
          <a:p>
            <a:pPr algn="ctr">
              <a:buNone/>
            </a:pPr>
            <a:r>
              <a:rPr lang="ru-RU" dirty="0" smtClean="0">
                <a:latin typeface="Arial" pitchFamily="34" charset="0"/>
                <a:cs typeface="Arial" pitchFamily="34" charset="0"/>
              </a:rPr>
              <a:t>Программа </a:t>
            </a:r>
            <a:r>
              <a:rPr lang="ru-RU" dirty="0" err="1" smtClean="0">
                <a:latin typeface="Arial" pitchFamily="34" charset="0"/>
                <a:cs typeface="Arial" pitchFamily="34" charset="0"/>
              </a:rPr>
              <a:t>аудиологического</a:t>
            </a:r>
            <a:r>
              <a:rPr lang="ru-RU" dirty="0" smtClean="0">
                <a:latin typeface="Arial" pitchFamily="34" charset="0"/>
                <a:cs typeface="Arial" pitchFamily="34" charset="0"/>
              </a:rPr>
              <a:t> скрининга </a:t>
            </a:r>
          </a:p>
          <a:p>
            <a:pPr algn="ctr">
              <a:buNone/>
            </a:pPr>
            <a:r>
              <a:rPr lang="ru-RU" dirty="0" smtClean="0">
                <a:latin typeface="Arial" pitchFamily="34" charset="0"/>
                <a:cs typeface="Arial" pitchFamily="34" charset="0"/>
              </a:rPr>
              <a:t>включает 2 этапа </a:t>
            </a:r>
            <a:endParaRPr lang="ru-RU" dirty="0" smtClean="0">
              <a:latin typeface="Arial" pitchFamily="34" charset="0"/>
              <a:cs typeface="Arial" pitchFamily="34" charset="0"/>
            </a:endParaRPr>
          </a:p>
          <a:p>
            <a:pPr algn="ctr">
              <a:buNone/>
            </a:pPr>
            <a:endParaRPr lang="ru-RU" dirty="0" smtClean="0">
              <a:latin typeface="Arial" pitchFamily="34" charset="0"/>
              <a:cs typeface="Arial" pitchFamily="34" charset="0"/>
            </a:endParaRPr>
          </a:p>
          <a:p>
            <a:r>
              <a:rPr lang="ru-RU" dirty="0" smtClean="0">
                <a:latin typeface="Arial" pitchFamily="34" charset="0"/>
                <a:cs typeface="Arial" pitchFamily="34" charset="0"/>
              </a:rPr>
              <a:t>1 этап (</a:t>
            </a:r>
            <a:r>
              <a:rPr lang="ru-RU" dirty="0" err="1" smtClean="0">
                <a:latin typeface="Arial" pitchFamily="34" charset="0"/>
                <a:cs typeface="Arial" pitchFamily="34" charset="0"/>
              </a:rPr>
              <a:t>скриниговый</a:t>
            </a:r>
            <a:r>
              <a:rPr lang="ru-RU" dirty="0" smtClean="0">
                <a:latin typeface="Arial" pitchFamily="34" charset="0"/>
                <a:cs typeface="Arial" pitchFamily="34" charset="0"/>
              </a:rPr>
              <a:t>)  -  на этом этапе проводится обследование слуха в роддомах у всех новорожденных в возрасте 3-4 дней с помощью регистрации вызванной </a:t>
            </a:r>
            <a:r>
              <a:rPr lang="ru-RU" dirty="0" err="1" smtClean="0">
                <a:latin typeface="Arial" pitchFamily="34" charset="0"/>
                <a:cs typeface="Arial" pitchFamily="34" charset="0"/>
              </a:rPr>
              <a:t>отоакустической</a:t>
            </a:r>
            <a:r>
              <a:rPr lang="ru-RU" dirty="0" smtClean="0">
                <a:latin typeface="Arial" pitchFamily="34" charset="0"/>
                <a:cs typeface="Arial" pitchFamily="34" charset="0"/>
              </a:rPr>
              <a:t> </a:t>
            </a:r>
            <a:r>
              <a:rPr lang="ru-RU" dirty="0" smtClean="0">
                <a:latin typeface="Arial" pitchFamily="34" charset="0"/>
                <a:cs typeface="Arial" pitchFamily="34" charset="0"/>
              </a:rPr>
              <a:t>эмиссии</a:t>
            </a:r>
          </a:p>
          <a:p>
            <a:r>
              <a:rPr lang="ru-RU" dirty="0" smtClean="0">
                <a:latin typeface="Arial" pitchFamily="34" charset="0"/>
                <a:cs typeface="Arial" pitchFamily="34" charset="0"/>
              </a:rPr>
              <a:t> </a:t>
            </a:r>
            <a:endParaRPr lang="ru-RU" dirty="0" smtClean="0">
              <a:latin typeface="Arial" pitchFamily="34" charset="0"/>
              <a:cs typeface="Arial" pitchFamily="34" charset="0"/>
            </a:endParaRPr>
          </a:p>
          <a:p>
            <a:r>
              <a:rPr lang="ru-RU" dirty="0" smtClean="0">
                <a:latin typeface="Arial" pitchFamily="34" charset="0"/>
                <a:cs typeface="Arial" pitchFamily="34" charset="0"/>
              </a:rPr>
              <a:t>2 этап (диагностический</a:t>
            </a:r>
            <a:r>
              <a:rPr lang="ru-RU" dirty="0" smtClean="0">
                <a:latin typeface="Arial" pitchFamily="34" charset="0"/>
                <a:cs typeface="Arial" pitchFamily="34" charset="0"/>
              </a:rPr>
              <a:t>)</a:t>
            </a:r>
            <a:endParaRPr lang="ru-RU" dirty="0" smtClean="0">
              <a:latin typeface="Arial" pitchFamily="34" charset="0"/>
              <a:cs typeface="Arial" pitchFamily="34" charset="0"/>
            </a:endParaRPr>
          </a:p>
          <a:p>
            <a:pPr>
              <a:buNone/>
            </a:pPr>
            <a:endParaRPr lang="ru-RU" dirty="0" smtClean="0"/>
          </a:p>
          <a:p>
            <a:endParaRPr lang="ru-RU" dirty="0"/>
          </a:p>
        </p:txBody>
      </p:sp>
      <p:pic>
        <p:nvPicPr>
          <p:cNvPr id="4" name="Рисунок 3" descr="ауд скрин.jpg"/>
          <p:cNvPicPr>
            <a:picLocks noChangeAspect="1"/>
          </p:cNvPicPr>
          <p:nvPr/>
        </p:nvPicPr>
        <p:blipFill>
          <a:blip r:embed="rId3"/>
          <a:stretch>
            <a:fillRect/>
          </a:stretch>
        </p:blipFill>
        <p:spPr>
          <a:xfrm>
            <a:off x="4273775" y="3571876"/>
            <a:ext cx="4798819" cy="3286148"/>
          </a:xfrm>
          <a:prstGeom prst="rect">
            <a:avLst/>
          </a:prstGeom>
          <a:ln>
            <a:noFill/>
          </a:ln>
          <a:effectLst>
            <a:softEdge rad="112500"/>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654032"/>
          </a:xfrm>
        </p:spPr>
        <p:txBody>
          <a:bodyPr>
            <a:normAutofit/>
          </a:bodyPr>
          <a:lstStyle/>
          <a:p>
            <a:pPr algn="ctr"/>
            <a:r>
              <a:rPr lang="ru-RU" sz="2800" dirty="0" smtClean="0">
                <a:solidFill>
                  <a:srgbClr val="C00000"/>
                </a:solidFill>
                <a:effectLst/>
                <a:latin typeface="Arial" pitchFamily="34" charset="0"/>
                <a:cs typeface="Arial" pitchFamily="34" charset="0"/>
              </a:rPr>
              <a:t>Список литературы</a:t>
            </a:r>
            <a:endParaRPr lang="ru-RU" sz="2800" dirty="0">
              <a:solidFill>
                <a:srgbClr val="C00000"/>
              </a:solidFill>
              <a:effectLst/>
              <a:latin typeface="Arial" pitchFamily="34" charset="0"/>
              <a:cs typeface="Arial" pitchFamily="34" charset="0"/>
            </a:endParaRPr>
          </a:p>
        </p:txBody>
      </p:sp>
      <p:sp>
        <p:nvSpPr>
          <p:cNvPr id="3" name="Содержимое 2"/>
          <p:cNvSpPr>
            <a:spLocks noGrp="1"/>
          </p:cNvSpPr>
          <p:nvPr>
            <p:ph idx="1"/>
          </p:nvPr>
        </p:nvSpPr>
        <p:spPr>
          <a:xfrm>
            <a:off x="928662" y="1447800"/>
            <a:ext cx="8215338" cy="5053034"/>
          </a:xfrm>
        </p:spPr>
        <p:txBody>
          <a:bodyPr>
            <a:normAutofit lnSpcReduction="10000"/>
          </a:bodyPr>
          <a:lstStyle/>
          <a:p>
            <a:r>
              <a:rPr lang="ru-RU" sz="2800" dirty="0" err="1" smtClean="0">
                <a:latin typeface="Arial" pitchFamily="34" charset="0"/>
                <a:cs typeface="Arial" pitchFamily="34" charset="0"/>
              </a:rPr>
              <a:t>Неонаталогия</a:t>
            </a:r>
            <a:r>
              <a:rPr lang="ru-RU" sz="2800" dirty="0" smtClean="0">
                <a:latin typeface="Arial" pitchFamily="34" charset="0"/>
                <a:cs typeface="Arial" pitchFamily="34" charset="0"/>
              </a:rPr>
              <a:t>: </a:t>
            </a:r>
            <a:r>
              <a:rPr lang="ru-RU" sz="2800" dirty="0" err="1" smtClean="0">
                <a:latin typeface="Arial" pitchFamily="34" charset="0"/>
                <a:cs typeface="Arial" pitchFamily="34" charset="0"/>
              </a:rPr>
              <a:t>Учебн</a:t>
            </a:r>
            <a:r>
              <a:rPr lang="ru-RU" sz="2800" dirty="0" smtClean="0">
                <a:latin typeface="Arial" pitchFamily="34" charset="0"/>
                <a:cs typeface="Arial" pitchFamily="34" charset="0"/>
              </a:rPr>
              <a:t>. пособие: в 2 т. / </a:t>
            </a:r>
            <a:r>
              <a:rPr lang="ru-RU" sz="2800" dirty="0" err="1" smtClean="0">
                <a:latin typeface="Arial" pitchFamily="34" charset="0"/>
                <a:cs typeface="Arial" pitchFamily="34" charset="0"/>
              </a:rPr>
              <a:t>Н.П.Шабалов</a:t>
            </a:r>
            <a:r>
              <a:rPr lang="ru-RU" sz="2800" dirty="0" smtClean="0">
                <a:latin typeface="Arial" pitchFamily="34" charset="0"/>
                <a:cs typeface="Arial" pitchFamily="34" charset="0"/>
              </a:rPr>
              <a:t>. – 6-е изд. </a:t>
            </a:r>
            <a:r>
              <a:rPr lang="ru-RU" sz="2800" dirty="0" err="1" smtClean="0">
                <a:latin typeface="Arial" pitchFamily="34" charset="0"/>
                <a:cs typeface="Arial" pitchFamily="34" charset="0"/>
              </a:rPr>
              <a:t>испр</a:t>
            </a:r>
            <a:r>
              <a:rPr lang="ru-RU" sz="2800" dirty="0" smtClean="0">
                <a:latin typeface="Arial" pitchFamily="34" charset="0"/>
                <a:cs typeface="Arial" pitchFamily="34" charset="0"/>
              </a:rPr>
              <a:t>. и доп. – М.: </a:t>
            </a:r>
            <a:r>
              <a:rPr lang="ru-RU" sz="2800" dirty="0" err="1" smtClean="0">
                <a:latin typeface="Arial" pitchFamily="34" charset="0"/>
                <a:cs typeface="Arial" pitchFamily="34" charset="0"/>
              </a:rPr>
              <a:t>МЕДпресс-информ</a:t>
            </a:r>
            <a:r>
              <a:rPr lang="ru-RU" sz="2800" dirty="0" smtClean="0">
                <a:latin typeface="Arial" pitchFamily="34" charset="0"/>
                <a:cs typeface="Arial" pitchFamily="34" charset="0"/>
              </a:rPr>
              <a:t>, </a:t>
            </a:r>
            <a:r>
              <a:rPr lang="ru-RU" sz="2800" dirty="0" smtClean="0">
                <a:latin typeface="Arial" pitchFamily="34" charset="0"/>
                <a:cs typeface="Arial" pitchFamily="34" charset="0"/>
              </a:rPr>
              <a:t>2016</a:t>
            </a:r>
          </a:p>
          <a:p>
            <a:r>
              <a:rPr lang="ru-RU" sz="2800" dirty="0" smtClean="0">
                <a:latin typeface="Arial" pitchFamily="34" charset="0"/>
                <a:cs typeface="Arial" pitchFamily="34" charset="0"/>
              </a:rPr>
              <a:t> </a:t>
            </a:r>
            <a:endParaRPr lang="ru-RU" sz="2800" dirty="0" smtClean="0">
              <a:latin typeface="Arial" pitchFamily="34" charset="0"/>
              <a:cs typeface="Arial" pitchFamily="34" charset="0"/>
            </a:endParaRPr>
          </a:p>
          <a:p>
            <a:r>
              <a:rPr lang="ru-RU" sz="2800" dirty="0" err="1" smtClean="0">
                <a:latin typeface="Arial" pitchFamily="34" charset="0"/>
                <a:cs typeface="Arial" pitchFamily="34" charset="0"/>
              </a:rPr>
              <a:t>Неонатология</a:t>
            </a:r>
            <a:r>
              <a:rPr lang="ru-RU" sz="2800" dirty="0" smtClean="0">
                <a:latin typeface="Arial" pitchFamily="34" charset="0"/>
                <a:cs typeface="Arial" pitchFamily="34" charset="0"/>
              </a:rPr>
              <a:t>. Национальное руководство/под ред. Н.Н. Володина.- </a:t>
            </a:r>
            <a:r>
              <a:rPr lang="ru-RU" sz="2800" dirty="0" err="1" smtClean="0">
                <a:latin typeface="Arial" pitchFamily="34" charset="0"/>
                <a:cs typeface="Arial" pitchFamily="34" charset="0"/>
              </a:rPr>
              <a:t>М.:Геотар-Медиа</a:t>
            </a:r>
            <a:r>
              <a:rPr lang="ru-RU" sz="2800" dirty="0" smtClean="0">
                <a:latin typeface="Arial" pitchFamily="34" charset="0"/>
                <a:cs typeface="Arial" pitchFamily="34" charset="0"/>
              </a:rPr>
              <a:t>, </a:t>
            </a:r>
            <a:r>
              <a:rPr lang="ru-RU" sz="2800" dirty="0" smtClean="0">
                <a:latin typeface="Arial" pitchFamily="34" charset="0"/>
                <a:cs typeface="Arial" pitchFamily="34" charset="0"/>
              </a:rPr>
              <a:t>2007</a:t>
            </a:r>
          </a:p>
          <a:p>
            <a:endParaRPr lang="ru-RU" sz="2800" dirty="0" smtClean="0">
              <a:latin typeface="Arial" pitchFamily="34" charset="0"/>
              <a:cs typeface="Arial" pitchFamily="34" charset="0"/>
            </a:endParaRPr>
          </a:p>
          <a:p>
            <a:r>
              <a:rPr lang="ru-RU" sz="2800" dirty="0" smtClean="0">
                <a:latin typeface="Arial" pitchFamily="34" charset="0"/>
                <a:cs typeface="Arial" pitchFamily="34" charset="0"/>
              </a:rPr>
              <a:t>Электронные ресурс </a:t>
            </a:r>
            <a:r>
              <a:rPr lang="en-US" sz="2800" dirty="0" smtClean="0">
                <a:latin typeface="Arial" pitchFamily="34" charset="0"/>
                <a:cs typeface="Arial" pitchFamily="34" charset="0"/>
              </a:rPr>
              <a:t>www. </a:t>
            </a:r>
            <a:r>
              <a:rPr lang="ru-RU" sz="2800" dirty="0" smtClean="0">
                <a:latin typeface="Arial" pitchFamily="34" charset="0"/>
                <a:cs typeface="Arial" pitchFamily="34" charset="0"/>
              </a:rPr>
              <a:t>РАСПМ.</a:t>
            </a:r>
            <a:r>
              <a:rPr lang="en-US" sz="2800" dirty="0" err="1" smtClean="0">
                <a:latin typeface="Arial" pitchFamily="34" charset="0"/>
                <a:cs typeface="Arial" pitchFamily="34" charset="0"/>
              </a:rPr>
              <a:t>ru</a:t>
            </a:r>
            <a:endParaRPr lang="ru-RU" sz="2800" dirty="0" smtClean="0">
              <a:latin typeface="Arial" pitchFamily="34" charset="0"/>
              <a:cs typeface="Arial" pitchFamily="34" charset="0"/>
            </a:endParaRPr>
          </a:p>
          <a:p>
            <a:endParaRPr lang="en-US" sz="2800" dirty="0" smtClean="0">
              <a:latin typeface="Arial" pitchFamily="34" charset="0"/>
              <a:cs typeface="Arial" pitchFamily="34" charset="0"/>
            </a:endParaRPr>
          </a:p>
          <a:p>
            <a:r>
              <a:rPr lang="ru-RU" sz="2800" dirty="0" smtClean="0">
                <a:latin typeface="Arial" pitchFamily="34" charset="0"/>
                <a:cs typeface="Arial" pitchFamily="34" charset="0"/>
              </a:rPr>
              <a:t>Электронные ресурс </a:t>
            </a:r>
            <a:r>
              <a:rPr lang="en-US" sz="2800" dirty="0" smtClean="0">
                <a:latin typeface="Arial" pitchFamily="34" charset="0"/>
                <a:cs typeface="Arial" pitchFamily="34" charset="0"/>
              </a:rPr>
              <a:t>www. neonatology</a:t>
            </a:r>
            <a:r>
              <a:rPr lang="ru-RU" sz="2800" dirty="0" smtClean="0">
                <a:latin typeface="Arial" pitchFamily="34" charset="0"/>
                <a:cs typeface="Arial" pitchFamily="34" charset="0"/>
              </a:rPr>
              <a:t>.</a:t>
            </a:r>
            <a:r>
              <a:rPr lang="en-US" sz="2800" dirty="0" smtClean="0">
                <a:latin typeface="Arial" pitchFamily="34" charset="0"/>
                <a:cs typeface="Arial" pitchFamily="34" charset="0"/>
              </a:rPr>
              <a:t>pro</a:t>
            </a:r>
          </a:p>
          <a:p>
            <a:endParaRPr lang="ru-RU"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effectLst/>
              </a:rPr>
              <a:t>Благодарю за внимание</a:t>
            </a:r>
            <a:endParaRPr lang="ru-RU" dirty="0">
              <a:solidFill>
                <a:srgbClr val="C00000"/>
              </a:solidFill>
              <a:effectLst/>
            </a:endParaRPr>
          </a:p>
        </p:txBody>
      </p:sp>
      <p:sp>
        <p:nvSpPr>
          <p:cNvPr id="3" name="Содержимое 2"/>
          <p:cNvSpPr>
            <a:spLocks noGrp="1"/>
          </p:cNvSpPr>
          <p:nvPr>
            <p:ph idx="1"/>
          </p:nvPr>
        </p:nvSpPr>
        <p:spPr>
          <a:xfrm>
            <a:off x="1214414" y="3143248"/>
            <a:ext cx="7719274" cy="3105152"/>
          </a:xfrm>
        </p:spPr>
        <p:txBody>
          <a:bodyPr/>
          <a:lstStyle/>
          <a:p>
            <a:pPr algn="ctr">
              <a:buNone/>
            </a:pPr>
            <a:r>
              <a:rPr lang="ru-RU" dirty="0" smtClean="0"/>
              <a:t>Контрольный вопрос:</a:t>
            </a:r>
          </a:p>
          <a:p>
            <a:pPr marL="596646" indent="-514350">
              <a:buFont typeface="+mj-lt"/>
              <a:buAutoNum type="arabicPeriod"/>
            </a:pPr>
            <a:r>
              <a:rPr lang="ru-RU" dirty="0" smtClean="0"/>
              <a:t>Перечислите признаки живорождения.</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74638"/>
            <a:ext cx="7790712" cy="1143000"/>
          </a:xfrm>
        </p:spPr>
        <p:txBody>
          <a:bodyPr/>
          <a:lstStyle/>
          <a:p>
            <a:r>
              <a:rPr lang="en-US" dirty="0" smtClean="0"/>
              <a:t>neonatology.pro</a:t>
            </a:r>
            <a:endParaRPr lang="ru-RU" dirty="0"/>
          </a:p>
        </p:txBody>
      </p:sp>
      <p:pic>
        <p:nvPicPr>
          <p:cNvPr id="53250" name="Picture 2"/>
          <p:cNvPicPr>
            <a:picLocks noGrp="1" noChangeAspect="1" noChangeArrowheads="1"/>
          </p:cNvPicPr>
          <p:nvPr>
            <p:ph idx="1"/>
          </p:nvPr>
        </p:nvPicPr>
        <p:blipFill>
          <a:blip r:embed="rId2"/>
          <a:srcRect l="9441" t="14645" r="11494" b="6255"/>
          <a:stretch>
            <a:fillRect/>
          </a:stretch>
        </p:blipFill>
        <p:spPr bwMode="auto">
          <a:xfrm>
            <a:off x="290185" y="1285860"/>
            <a:ext cx="8770503" cy="5072098"/>
          </a:xfrm>
          <a:prstGeom prst="rect">
            <a:avLst/>
          </a:prstGeom>
          <a:ln>
            <a:noFill/>
          </a:ln>
          <a:effectLst>
            <a:softEdge rad="112500"/>
          </a:effectLst>
        </p:spPr>
      </p:pic>
      <p:sp>
        <p:nvSpPr>
          <p:cNvPr id="5" name="Овал 4"/>
          <p:cNvSpPr/>
          <p:nvPr/>
        </p:nvSpPr>
        <p:spPr>
          <a:xfrm>
            <a:off x="3500430" y="3214686"/>
            <a:ext cx="2714644" cy="7858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74638"/>
            <a:ext cx="7933588" cy="1143000"/>
          </a:xfrm>
        </p:spPr>
        <p:txBody>
          <a:bodyPr/>
          <a:lstStyle/>
          <a:p>
            <a:r>
              <a:rPr lang="en-US" dirty="0" err="1" smtClean="0"/>
              <a:t>raspm</a:t>
            </a:r>
            <a:r>
              <a:rPr lang="ru-RU" dirty="0" smtClean="0"/>
              <a:t>.</a:t>
            </a:r>
            <a:r>
              <a:rPr lang="en-US" dirty="0" err="1" smtClean="0"/>
              <a:t>ru</a:t>
            </a:r>
            <a:endParaRPr lang="ru-RU" dirty="0"/>
          </a:p>
        </p:txBody>
      </p:sp>
      <p:pic>
        <p:nvPicPr>
          <p:cNvPr id="54274" name="Picture 2"/>
          <p:cNvPicPr>
            <a:picLocks noGrp="1" noChangeAspect="1" noChangeArrowheads="1"/>
          </p:cNvPicPr>
          <p:nvPr>
            <p:ph idx="1"/>
          </p:nvPr>
        </p:nvPicPr>
        <p:blipFill>
          <a:blip r:embed="rId2"/>
          <a:srcRect l="15156" t="16340" r="13399" b="9110"/>
          <a:stretch>
            <a:fillRect/>
          </a:stretch>
        </p:blipFill>
        <p:spPr bwMode="auto">
          <a:xfrm>
            <a:off x="357158" y="1500174"/>
            <a:ext cx="8403705" cy="4930174"/>
          </a:xfrm>
          <a:prstGeom prst="rect">
            <a:avLst/>
          </a:prstGeom>
          <a:ln>
            <a:noFill/>
          </a:ln>
          <a:effectLst>
            <a:softEdge rad="112500"/>
          </a:effectLst>
        </p:spPr>
      </p:pic>
      <p:sp>
        <p:nvSpPr>
          <p:cNvPr id="5" name="Овал 4"/>
          <p:cNvSpPr/>
          <p:nvPr/>
        </p:nvSpPr>
        <p:spPr>
          <a:xfrm>
            <a:off x="6000760" y="3857628"/>
            <a:ext cx="2786082" cy="8572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1187</TotalTime>
  <Words>4770</Words>
  <Application>Microsoft Office PowerPoint</Application>
  <PresentationFormat>Экран (4:3)</PresentationFormat>
  <Paragraphs>990</Paragraphs>
  <Slides>78</Slides>
  <Notes>33</Notes>
  <HiddenSlides>0</HiddenSlides>
  <MMClips>0</MMClips>
  <ScaleCrop>false</ScaleCrop>
  <HeadingPairs>
    <vt:vector size="4" baseType="variant">
      <vt:variant>
        <vt:lpstr>Тема</vt:lpstr>
      </vt:variant>
      <vt:variant>
        <vt:i4>1</vt:i4>
      </vt:variant>
      <vt:variant>
        <vt:lpstr>Заголовки слайдов</vt:lpstr>
      </vt:variant>
      <vt:variant>
        <vt:i4>78</vt:i4>
      </vt:variant>
    </vt:vector>
  </HeadingPairs>
  <TitlesOfParts>
    <vt:vector size="79" baseType="lpstr">
      <vt:lpstr>Солнцестояние</vt:lpstr>
      <vt:lpstr>  Тема: Введение в неонатологию   лекция  по программе  «Факультетская педиатрия»  для студентов 5 курса,  обучающихся по специальности 060103 – Педиатрия   </vt:lpstr>
      <vt:lpstr>Цель лекции:</vt:lpstr>
      <vt:lpstr>План лекции </vt:lpstr>
      <vt:lpstr>Неонатология - раздел педиатрии, наука о выхаживании новорожденных. </vt:lpstr>
      <vt:lpstr>Слайд 5</vt:lpstr>
      <vt:lpstr>«Вечные» принципы основного ухода за новорожденными  (Пьер Будин,  ХVIII век)</vt:lpstr>
      <vt:lpstr>Слайд 7</vt:lpstr>
      <vt:lpstr>neonatology.pro</vt:lpstr>
      <vt:lpstr>raspm.ru</vt:lpstr>
      <vt:lpstr>План лекции </vt:lpstr>
      <vt:lpstr>Слайд 11</vt:lpstr>
      <vt:lpstr>Слайд 12</vt:lpstr>
      <vt:lpstr>Слайд 13</vt:lpstr>
      <vt:lpstr>Причины недоношенности</vt:lpstr>
      <vt:lpstr>Слайд 15</vt:lpstr>
      <vt:lpstr>Слайд 16</vt:lpstr>
      <vt:lpstr>Слайд 17</vt:lpstr>
      <vt:lpstr>Слайд 18</vt:lpstr>
      <vt:lpstr>Слайд 19</vt:lpstr>
      <vt:lpstr>Слайд 20</vt:lpstr>
      <vt:lpstr>Слайд 21</vt:lpstr>
      <vt:lpstr>Резервы снижения перинатальной смертности в РФ</vt:lpstr>
      <vt:lpstr>План лекции </vt:lpstr>
      <vt:lpstr>Принципы перинатальной помощи (ВОЗ 2002г)</vt:lpstr>
      <vt:lpstr>  Надлежащие технологии в уходе за новорожденными (ВОЗ 2002г)  </vt:lpstr>
      <vt:lpstr>Современная организация перинатальной  (в том числе неонатальной) помощи предусматривает три уровня сложности: </vt:lpstr>
      <vt:lpstr>Слайд 27</vt:lpstr>
      <vt:lpstr>Слайд 28</vt:lpstr>
      <vt:lpstr>Медико-генетическое консультирование</vt:lpstr>
      <vt:lpstr>ГЕНЕЗ ВРОЖДЁННЫХ И НАСЛЕДСТВЕННЫХ ЗАБОЛЕВАНИЙ</vt:lpstr>
      <vt:lpstr>ГЕНЕЗ ВРОЖДЁННЫХ И НАСЛЕДСТВЕННЫХ ЗАБОЛЕВАНИЙ</vt:lpstr>
      <vt:lpstr>ГЕНЕЗ ВРОЖДЁННЫХ И НАСЛЕДСТВЕННЫХ ЗАБОЛЕВАНИЙ</vt:lpstr>
      <vt:lpstr>Периконцепционная профилактика</vt:lpstr>
      <vt:lpstr>Пренатальная диагностика</vt:lpstr>
      <vt:lpstr>Ультразвуковое исследование</vt:lpstr>
      <vt:lpstr>Скрининг сывороточных маркёров крови матери</vt:lpstr>
      <vt:lpstr>Инвазивная пренатальная диагностика</vt:lpstr>
      <vt:lpstr>Основные показания к инвазивной пренатальной диагностике </vt:lpstr>
      <vt:lpstr>План лекции </vt:lpstr>
      <vt:lpstr>Ранняя неонатальная адаптация </vt:lpstr>
      <vt:lpstr>  Пограничные  физиологические состояния </vt:lpstr>
      <vt:lpstr>Транзиторная гипервентиляция</vt:lpstr>
      <vt:lpstr>Переходное кровообращение</vt:lpstr>
      <vt:lpstr>Транзиторная потеря массы тела </vt:lpstr>
      <vt:lpstr>Транзиторное изменение температуры тела </vt:lpstr>
      <vt:lpstr>Транзиторное изменение кожных покровов </vt:lpstr>
      <vt:lpstr> Транзиторное изменение кожных покровов</vt:lpstr>
      <vt:lpstr>Транзиторное изменение кожных покровов</vt:lpstr>
      <vt:lpstr>Половой криз</vt:lpstr>
      <vt:lpstr>Физиологическая транзиторная гипербилирубинемия</vt:lpstr>
      <vt:lpstr>Физиологическая транзиторная гипербилирубинемия</vt:lpstr>
      <vt:lpstr>Слайд 52</vt:lpstr>
      <vt:lpstr>Транзиторный катар кишечника</vt:lpstr>
      <vt:lpstr>Транзиторные изменения функции почек </vt:lpstr>
      <vt:lpstr>Транзиторные особенности раннего неонатального гемопоэза</vt:lpstr>
      <vt:lpstr>Транзиторные особенности раннего неонатального гемостаза</vt:lpstr>
      <vt:lpstr>Транзиторные особенности метаболизма </vt:lpstr>
      <vt:lpstr>План лекции </vt:lpstr>
      <vt:lpstr>Слайд 59</vt:lpstr>
      <vt:lpstr>Слайд 60</vt:lpstr>
      <vt:lpstr>Шкала Апгар </vt:lpstr>
      <vt:lpstr>Пережатие и отсечение пуповины</vt:lpstr>
      <vt:lpstr>Слайд 63</vt:lpstr>
      <vt:lpstr>Слайд 64</vt:lpstr>
      <vt:lpstr>Слайд 65</vt:lpstr>
      <vt:lpstr>Слайд 66</vt:lpstr>
      <vt:lpstr>Противопоказания к грудному вскармливанию</vt:lpstr>
      <vt:lpstr>Вакцинация  в родильном доме </vt:lpstr>
      <vt:lpstr>Профилактика вирусного гепатита В  </vt:lpstr>
      <vt:lpstr>Временными противопоказаниями к введению вакцины новорожденным следует  считать:  </vt:lpstr>
      <vt:lpstr>Слайд 71</vt:lpstr>
      <vt:lpstr>.   Вакцинация БЦЖ и БЦЖ-М </vt:lpstr>
      <vt:lpstr>Противопоказания к вакцинации БЦЖ, БЦЖ-М </vt:lpstr>
      <vt:lpstr>Неонатальный скрининг</vt:lpstr>
      <vt:lpstr>Слайд 75</vt:lpstr>
      <vt:lpstr>Аудиологический скрининг</vt:lpstr>
      <vt:lpstr>Список литературы</vt:lpstr>
      <vt:lpstr>Благодарю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Тема: Введение в неонатологию   лекция № 23 по программе «Факультетская педиатрия» для студентов 5 курса,  обучающихся по специальности 060103 – Педиатрия   </dc:title>
  <dc:creator>User1</dc:creator>
  <cp:lastModifiedBy>Владимир Николаевич</cp:lastModifiedBy>
  <cp:revision>41</cp:revision>
  <dcterms:created xsi:type="dcterms:W3CDTF">2017-03-17T09:03:28Z</dcterms:created>
  <dcterms:modified xsi:type="dcterms:W3CDTF">2020-09-13T01:36:28Z</dcterms:modified>
</cp:coreProperties>
</file>