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6" r:id="rId2"/>
    <p:sldId id="259" r:id="rId3"/>
    <p:sldId id="257" r:id="rId4"/>
    <p:sldId id="276" r:id="rId5"/>
    <p:sldId id="282" r:id="rId6"/>
    <p:sldId id="258" r:id="rId7"/>
    <p:sldId id="260" r:id="rId8"/>
    <p:sldId id="261" r:id="rId9"/>
    <p:sldId id="278" r:id="rId10"/>
    <p:sldId id="262" r:id="rId11"/>
    <p:sldId id="277" r:id="rId12"/>
    <p:sldId id="263" r:id="rId13"/>
    <p:sldId id="279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1" r:id="rId22"/>
    <p:sldId id="271" r:id="rId23"/>
    <p:sldId id="280" r:id="rId24"/>
    <p:sldId id="272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401" autoAdjust="0"/>
  </p:normalViewPr>
  <p:slideViewPr>
    <p:cSldViewPr>
      <p:cViewPr varScale="1">
        <p:scale>
          <a:sx n="95" d="100"/>
          <a:sy n="95" d="100"/>
        </p:scale>
        <p:origin x="1075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17C15-4EC3-47E8-971C-0D596FDB59F0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B564C-443A-4940-92A8-E41C1B003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7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Название</a:t>
            </a:r>
            <a:r>
              <a:rPr lang="ru-RU" baseline="0" dirty="0" smtClean="0"/>
              <a:t> презентации должно соответствовать названию статьи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73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</a:p>
          <a:p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14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32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Точки в конце предложений убираем</a:t>
            </a:r>
          </a:p>
          <a:p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 smtClean="0"/>
          </a:p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Данное состояние выражается в проникновении расширенных варикозных узлов в яичко и </a:t>
            </a:r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способстует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нарушению питания яичка.(устно)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33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89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45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Врачи УЗД должны знать о ее существовании этой классификации но не используют для постановки степеней варикоцеле т.к.основана на физикальном обследовании пациента(устно)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485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Загголовок</a:t>
            </a:r>
            <a:r>
              <a:rPr lang="ru-RU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45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Ультразвуковых классификаций очень много, но Рекомендации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ESUR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2020 отдают предпочтение классификации </a:t>
            </a:r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Сартески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Sarteschi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(устно)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91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Оформление</a:t>
            </a:r>
            <a:r>
              <a:rPr lang="ru-RU" baseline="0" dirty="0" smtClean="0"/>
              <a:t> слайда по вышеуказанным требованиям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78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Заголовок</a:t>
            </a:r>
            <a:r>
              <a:rPr lang="ru-RU" baseline="0" dirty="0" smtClean="0"/>
              <a:t> лучше поменять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Анатомия органов мошонки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/>
              <a:t>Текст на слайде  размером не менее 24</a:t>
            </a:r>
          </a:p>
          <a:p>
            <a:r>
              <a:rPr lang="ru-RU" dirty="0" smtClean="0"/>
              <a:t>Текст везде сделать жирным</a:t>
            </a:r>
          </a:p>
          <a:p>
            <a:r>
              <a:rPr lang="ru-RU" dirty="0" smtClean="0"/>
              <a:t>Точки в конце предложений не ставить (далее у вас есть такое)</a:t>
            </a:r>
          </a:p>
          <a:p>
            <a:r>
              <a:rPr lang="ru-RU" dirty="0" smtClean="0"/>
              <a:t>Оформить слайды по аналогии.</a:t>
            </a:r>
            <a:r>
              <a:rPr lang="ru-RU" baseline="0" dirty="0" smtClean="0"/>
              <a:t> </a:t>
            </a:r>
            <a:endParaRPr lang="ru-RU" dirty="0" smtClean="0"/>
          </a:p>
          <a:p>
            <a:r>
              <a:rPr lang="ru-RU" dirty="0" smtClean="0"/>
              <a:t>Функции можно не указывать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97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Более</a:t>
            </a:r>
            <a:r>
              <a:rPr lang="ru-RU" baseline="0" dirty="0" smtClean="0"/>
              <a:t> подробная картинка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43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Текст не менее  24</a:t>
            </a:r>
          </a:p>
          <a:p>
            <a:r>
              <a:rPr lang="ru-RU" dirty="0" smtClean="0"/>
              <a:t>Заголовки центруем,</a:t>
            </a:r>
            <a:r>
              <a:rPr lang="ru-RU" baseline="0" dirty="0" smtClean="0"/>
              <a:t> они должны находиться на слайдах примерно в одном месте, чтобы когда листаете слайды во время презентации заголовки «не прыгали»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65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838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Согласно рекомендациям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ESUR 2020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практической деятельности применяются три формулы, которые используют линейные размеры яичек (это вы можете проговорить при докладе реферата)</a:t>
            </a:r>
          </a:p>
          <a:p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279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Заголовок должен быть на каждом слайде </a:t>
            </a:r>
          </a:p>
          <a:p>
            <a:r>
              <a:rPr lang="ru-RU" dirty="0" smtClean="0"/>
              <a:t>На</a:t>
            </a:r>
            <a:r>
              <a:rPr lang="ru-RU" baseline="0" dirty="0" smtClean="0"/>
              <a:t> слайде с картинкой лучше вставлять текст, касающийся ее описания</a:t>
            </a:r>
          </a:p>
          <a:p>
            <a:r>
              <a:rPr lang="ru-RU" baseline="0" dirty="0" smtClean="0"/>
              <a:t>Вводные конструкции сокращаем,  предложение должно нести краткое резюме мысли. Расширить его вы можете устно, если захотите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92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564C-443A-4940-92A8-E41C1B003F9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0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C2697F-C1D2-4408-A353-ED846203E92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E52E5-0C7E-487D-A16A-3C7C3B3226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067694"/>
            <a:ext cx="7772400" cy="118781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dirty="0" smtClean="0">
                <a:latin typeface="Arial" pitchFamily="34" charset="0"/>
                <a:cs typeface="Arial" pitchFamily="34" charset="0"/>
              </a:rPr>
              <a:t>Количественные параметры ультразвуковой диагностики варикоцеле у взрослых в рутинной практике</a:t>
            </a:r>
            <a:endParaRPr lang="ru-RU" sz="1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55526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ФГБОУ ВО «Красноярский государственный медицинский университет имени профессора В.Ф.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Войно-Ясенецкого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Кафедра лучевой диагностики</a:t>
            </a:r>
            <a:endParaRPr lang="ru-RU" sz="22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563888" y="4227935"/>
            <a:ext cx="5392613" cy="9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2278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Выполнила:</a:t>
            </a:r>
            <a:endParaRPr kumimoji="0" lang="en-US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2278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Коноплёва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Маргарита Андреевна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2372" y="1059582"/>
            <a:ext cx="8219256" cy="40005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Формула Ламберта  - наиболее  точная формула для измерения объема яичек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Стандартная формула  используется для автоматизированного расчета объема в ультразвуковых приборах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описательной части протокола УЗИ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органов мошонки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обязательно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указывать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три линейных размера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яичка, его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объем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(мл или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см3), по какой формуле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производится расчет объема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яичек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Объем яичек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Андрей\Downloads\ee5f137b-6db6-4426-a766-af76e6a7517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195" y="1563638"/>
            <a:ext cx="4208805" cy="2931132"/>
          </a:xfrm>
          <a:prstGeom prst="rect">
            <a:avLst/>
          </a:prstGeom>
          <a:noFill/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84355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6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УЗИ органов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мошонки.Норма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51870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В-режим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2048239"/>
            <a:ext cx="2520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Измерение яичка в продольном сканировании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13436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500034" y="1491630"/>
            <a:ext cx="8286808" cy="3096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норме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яичка - 12 – 30 мл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пациентов с бесплодием объем яичек меньше, чем у фертильных мужчин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Тестикулярный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коррелирует с возрастом,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конституциональными особенностями, э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тнической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принадлежность пациентов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Объем яичек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7614"/>
            <a:ext cx="8064896" cy="2978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 заключение протокола ультразвукового исследования не рекомендуется выносить такие понятия, как атрофия, гипотрофия, гипоплазия яичка</a:t>
            </a:r>
          </a:p>
          <a:p>
            <a:pPr lvl="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 уменьшении объема яичка &lt;12 мл в заключении целесообразно указать конкретную величину параметра (объема)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Объем яичек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Диаметр вен гроздевидного сплетения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451610"/>
            <a:ext cx="8147248" cy="3291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Диагностика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варикоцеле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иаметр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наиболее расширенной вены (от 3 мм и более) в покое (на фоне спонтанного дыхания) и на фоне пробы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Вальсавы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в положении лежа и стоя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Измерения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проводятся с обеих сторон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Проба Вальсавы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7574"/>
            <a:ext cx="8401080" cy="40324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Оценки кровотока в пораженных сосудах при </a:t>
            </a:r>
            <a:r>
              <a:rPr lang="ru-RU" sz="3800" b="1" dirty="0" err="1" smtClean="0">
                <a:latin typeface="Arial" pitchFamily="34" charset="0"/>
                <a:cs typeface="Arial" pitchFamily="34" charset="0"/>
              </a:rPr>
              <a:t>варикоцеле</a:t>
            </a:r>
            <a:endParaRPr lang="ru-RU" sz="3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Пациент  глубоко  вдыхает и сильно напрягает мышцы живота. В этот момент в режиме ЦДК - в норме визуализируется пульсация яичковой артерии и артерии семявыбрасывающего протока</a:t>
            </a:r>
            <a:endParaRPr lang="en-US" sz="3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При варикоцеле в режиме ЦДК визуализируется сеть изгибающихся трубчатых структур в синем и красном цвете – варикоцеле </a:t>
            </a:r>
            <a:endParaRPr lang="en-US" sz="3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36" b="-436"/>
          <a:stretch/>
        </p:blipFill>
        <p:spPr>
          <a:xfrm>
            <a:off x="553925" y="1347614"/>
            <a:ext cx="3312367" cy="25315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68306"/>
            <a:ext cx="3482912" cy="25202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3966255"/>
            <a:ext cx="364607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покое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Вены гроздевидного сплетения расширены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3998924"/>
            <a:ext cx="4294285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Во время пробы Вальсавы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Венозный рефлюкс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9144000" cy="134761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УЗИ органов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мошонки с использованием режима ЦДК.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Варикоцеле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Продолжительность рефлюкса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8"/>
            <a:ext cx="8643998" cy="3691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Признаки клинически значимого рефлюкса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продолжительность более 2 сек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кривая скорости обратного кровотока в виде плато (на фоне пробы Вальсальвы)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наличии спонтанного рефлюкса описываются его прерывистость или непрерывность, а также реакция или ее отсутствие на пробу Вальсальвы.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34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Клиническая классификация варикоцеле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5606"/>
            <a:ext cx="8229600" cy="35283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Степень 1: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расширенные вены гроздевидного сплетения пальпируются только при пробе Вальсальвы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Степень 2: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расширенные вены гроздевидного сплетения пальпируются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покое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Степень 3: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расширенные вены гроздевидного сплетения пальпируются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визуализируется в покое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Pictures\a864b380-0b0c-41ab-98ab-64635ecb46e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31590"/>
            <a:ext cx="3495242" cy="3016946"/>
          </a:xfrm>
          <a:prstGeom prst="rect">
            <a:avLst/>
          </a:prstGeom>
          <a:noFill/>
        </p:spPr>
      </p:pic>
      <p:pic>
        <p:nvPicPr>
          <p:cNvPr id="5" name="Picture 3" descr="C:\Users\Андрей\Pictures\a864b380-0b0c-41ab-98ab-64635ecb46ef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059582"/>
            <a:ext cx="3672408" cy="30582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4139977"/>
            <a:ext cx="3495242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Расширение вен гроздевидного сплетения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57079" y="4214703"/>
            <a:ext cx="4722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Расширение вен гроздевидного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сплетения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11510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УЗИ органов мошонки. Варикоцеле  3 степени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579862"/>
            <a:ext cx="2016224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В-режим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579862"/>
            <a:ext cx="20162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Режим ЦДК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137438"/>
            <a:ext cx="8507288" cy="28842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связи с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выходом Рекомендаций Европейского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общества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урогенитальной радиологии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(European Society of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Urogenital Radiology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(ESUR))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 вернуться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 обязательным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количественным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параметрам ультразвуковой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оценки  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алгоритме обследования пациентов с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варикоцеле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84355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6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762" y="0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Классификация Сартески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762" y="1059582"/>
            <a:ext cx="8248038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1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степень — вены не расширены, но реверс (смена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направления кровотока)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при пробе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Вальсальвы</a:t>
            </a: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2 степень — вены небольшого диаметра на верхнем полюсе яичка, реверс при пробе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Вальсальвы</a:t>
            </a: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3 степень — расширенные вены до нижнего полюса яичка только в положении стоя, реверс при пробе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Вальсальвы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0922" y="859323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 степень — расширенные вены до нижнего полюса яичка в положении лежа, реверс при пробе Вальсальвы, размер яичка уменьшен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 степень — расширенные вены до нижнего полюса яичка в положении лежа, при пробе Вальсальвы реверса нет,  т.к. исходный кровоток ретроградный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Любая УЗ-классификация должна быть согласованна с клиницистом и указана в протоколе исследования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38762" y="0"/>
            <a:ext cx="8229600" cy="857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Классификация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Сартески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Вывод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15566"/>
            <a:ext cx="8643998" cy="422793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описательной части протокола УЗИ органов мошонки обязательно указываются: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Три линейных размера яичка, а также его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(в норме 12-30 мл или см3). Обязательно отмечается, по какой формуле производился расчет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яичек (рекомендуется использование стандартной формулы: 0,52*Д*Ш*В)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203598"/>
            <a:ext cx="820891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 startAt="2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Диаметр наиболее расширенной вены гроздевидного сплетения (независимо от места ее расположения) в покое и на фоне пробы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Вальсальвы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 startAt="2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Информация о наличии рефлюкса и его продолжительности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Патологическим (или значимым) считается рефлюкс, который длится более 2 секунд и спектр которого имеет форму плато (на фоне пробы Вальсальвы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0"/>
            <a:ext cx="8229600" cy="857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Вывод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115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31590"/>
            <a:ext cx="8363272" cy="36118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УЛЬТРАЗВУКОВАЯ И ФУНКЦИОНАЛЬНАЯ ДИАГНОСТИКА № 4, 2020 «Количественные параметры ультразвуковой диагностики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варикоцеле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взрослых в рутинной практике» М.Д.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Митькова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Varicocele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grading on color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Doppler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Vittorio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Sabatino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Ultrasound. 2020 Dec; 23(4):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487–507.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2020 Jul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evaluation of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varicoceles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systematic literature review and rationale of the ESUR-SPIWG Guidelines and Recommendations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З.А. Кадыров, О.В. Теодорович, О.Б. Жуков. «Атлас ультразвуковой диагностики органов мошонки»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3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Анатомия органов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мошонки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39552" y="1491630"/>
            <a:ext cx="8533042" cy="35798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Мошонка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кожно-мышечный орган,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разделенный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перегородкой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две половины, в каждой из которых расположены яичко,  придаток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мошоночный отдел семенного канатика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98855"/>
            <a:ext cx="8568952" cy="4255272"/>
          </a:xfrm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3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Анатомия органов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мошонки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Варикоцеле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- патологическое расширение вен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гроздевидного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сплетения яичка, вызванное венозным рефлюксом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Чаще проявляется с левой стороны по причине впадением левой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яичковой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вены в почечную вену под прямым углом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0" y="-236562"/>
            <a:ext cx="9144000" cy="10081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6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Варикоцеле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1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5050" y="627534"/>
            <a:ext cx="5111750" cy="4515966"/>
          </a:xfrm>
        </p:spPr>
        <p:txBody>
          <a:bodyPr>
            <a:noAutofit/>
          </a:bodyPr>
          <a:lstStyle/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Вены гроздевидного сплетения образуют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яичковую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вену</a:t>
            </a: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Яичковая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вена справа впадает в нижнюю полую , а слева – в левую почечную вену</a:t>
            </a:r>
          </a:p>
          <a:p>
            <a:endParaRPr lang="ru-RU" sz="1200" b="1" dirty="0"/>
          </a:p>
        </p:txBody>
      </p:sp>
      <p:pic>
        <p:nvPicPr>
          <p:cNvPr id="7" name="Picture 2" descr="https://hk-krasnodar.ru/wp-content/uploads/2019/06/c5dcvefo.jpg"/>
          <p:cNvPicPr>
            <a:picLocks noChangeAspect="1" noChangeArrowheads="1"/>
          </p:cNvPicPr>
          <p:nvPr/>
        </p:nvPicPr>
        <p:blipFill rotWithShape="1">
          <a:blip r:embed="rId3" cstate="print"/>
          <a:srcRect r="-2564"/>
          <a:stretch/>
        </p:blipFill>
        <p:spPr bwMode="auto">
          <a:xfrm>
            <a:off x="93514" y="1131590"/>
            <a:ext cx="3024336" cy="3894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0" y="-236562"/>
            <a:ext cx="9144000" cy="10081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6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Варикоцеле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987574"/>
            <a:ext cx="5915000" cy="28483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Объем яичек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Диаметр вен гроздевидного сплетения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Продолжительность рефлюкса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84355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Обязательные параметры протокола УЗИ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Объем яичек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31590"/>
            <a:ext cx="8211380" cy="36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Формула Ламберта: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Объем яичка = 0,71 х Д х Ш х В</a:t>
            </a:r>
          </a:p>
          <a:p>
            <a:pPr>
              <a:buNone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Стандартная формула: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Объем яичка = 0,52 х Д х Ш х В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– верхне-нижний размер яичка, Ш – ширина яичка, В – высота яичка</a:t>
            </a:r>
          </a:p>
          <a:p>
            <a:pPr>
              <a:buNone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347614"/>
            <a:ext cx="8172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Формула Хансена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Hansen’s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formula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Объем яичка = 0,52 х Д х Ш2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 – верхне-нижний размер яичка, Ш – ширина яичка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Объем яичек</a:t>
            </a:r>
            <a:endParaRPr lang="ru-RU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762</TotalTime>
  <Words>987</Words>
  <Application>Microsoft Office PowerPoint</Application>
  <PresentationFormat>Экран (16:9)</PresentationFormat>
  <Paragraphs>156</Paragraphs>
  <Slides>24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Gothic</vt:lpstr>
      <vt:lpstr>Constantia</vt:lpstr>
      <vt:lpstr>Times New Roman</vt:lpstr>
      <vt:lpstr>Wingdings</vt:lpstr>
      <vt:lpstr>Wingdings 2</vt:lpstr>
      <vt:lpstr>Wingdings 3</vt:lpstr>
      <vt:lpstr>Поток</vt:lpstr>
      <vt:lpstr>Презентация PowerPoint</vt:lpstr>
      <vt:lpstr>Презентация PowerPoint</vt:lpstr>
      <vt:lpstr>Анатомия органов мошонки</vt:lpstr>
      <vt:lpstr>Анатомия органов мошонки</vt:lpstr>
      <vt:lpstr>Презентация PowerPoint</vt:lpstr>
      <vt:lpstr>Презентация PowerPoint</vt:lpstr>
      <vt:lpstr>Презентация PowerPoint</vt:lpstr>
      <vt:lpstr>Объем яичек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Проба Вальсавы</vt:lpstr>
      <vt:lpstr>Презентация PowerPoint</vt:lpstr>
      <vt:lpstr>Продолжительность рефлюкса</vt:lpstr>
      <vt:lpstr>Клиническая классификация варикоцеле</vt:lpstr>
      <vt:lpstr>Презентация PowerPoint</vt:lpstr>
      <vt:lpstr>Классификация Сартески</vt:lpstr>
      <vt:lpstr>Презентация PowerPoint</vt:lpstr>
      <vt:lpstr>Вывод</vt:lpstr>
      <vt:lpstr>Презентация PowerPoint</vt:lpstr>
      <vt:lpstr>Литература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«Красноярский государственный медицинский университет имени профессора В.Ф. Войно - Ясенецкого»  Кафедра лучевой диагностики</dc:title>
  <dc:creator>Андрей</dc:creator>
  <cp:lastModifiedBy>79082</cp:lastModifiedBy>
  <cp:revision>50</cp:revision>
  <dcterms:created xsi:type="dcterms:W3CDTF">2021-12-12T13:03:33Z</dcterms:created>
  <dcterms:modified xsi:type="dcterms:W3CDTF">2021-12-27T12:39:02Z</dcterms:modified>
</cp:coreProperties>
</file>