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E176-21D0-4B07-B522-7327C6AA2AE1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1875-0659-4F37-8D4E-C9786166819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2358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E176-21D0-4B07-B522-7327C6AA2AE1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1875-0659-4F37-8D4E-C97861668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575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E176-21D0-4B07-B522-7327C6AA2AE1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1875-0659-4F37-8D4E-C97861668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578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E176-21D0-4B07-B522-7327C6AA2AE1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1875-0659-4F37-8D4E-C97861668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91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E176-21D0-4B07-B522-7327C6AA2AE1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1875-0659-4F37-8D4E-C9786166819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944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E176-21D0-4B07-B522-7327C6AA2AE1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1875-0659-4F37-8D4E-C97861668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858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E176-21D0-4B07-B522-7327C6AA2AE1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1875-0659-4F37-8D4E-C97861668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498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E176-21D0-4B07-B522-7327C6AA2AE1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1875-0659-4F37-8D4E-C97861668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566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E176-21D0-4B07-B522-7327C6AA2AE1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1875-0659-4F37-8D4E-C97861668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341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67BE176-21D0-4B07-B522-7327C6AA2AE1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D41875-0659-4F37-8D4E-C97861668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391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E176-21D0-4B07-B522-7327C6AA2AE1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1875-0659-4F37-8D4E-C97861668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142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67BE176-21D0-4B07-B522-7327C6AA2AE1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BD41875-0659-4F37-8D4E-C9786166819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8015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450200" cy="32925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Визуализация результатов метаболического заболевания костей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2388" y="5517232"/>
            <a:ext cx="4281612" cy="86142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ОРДИНАТОР  1 года обучения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Привалихина Наталья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сергеевна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48680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высшего профессионального образования «Красноярский государственный медицинский университет имени профессора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 Ф. Войно-Ясенецкого»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Кафедра лучевой диагностики ИПО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645333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КРАСНОЯРСК 2020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496" t="37795" r="35728" b="50000"/>
          <a:stretch>
            <a:fillRect/>
          </a:stretch>
        </p:blipFill>
        <p:spPr bwMode="auto">
          <a:xfrm>
            <a:off x="0" y="4869160"/>
            <a:ext cx="49320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71600" y="260648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Государственное бюджетное образовательное учреждение высшего профессионального образования «Красноярский государственный медицинский университет имени профессора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В. Ф. Войно-Ясенецкого» 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Министерства здравоохранения Российской Федерации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Кафедра лучевой диагностики ИПО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3579652"/>
            <a:ext cx="6480720" cy="265766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Переднезадняя рентгенограмма правого бедра показывает нерегулярные </a:t>
            </a:r>
            <a:r>
              <a:rPr lang="ru-RU" dirty="0" err="1"/>
              <a:t>метафизы</a:t>
            </a:r>
            <a:r>
              <a:rPr lang="ru-RU" dirty="0"/>
              <a:t> и широкие ростовые пластинки </a:t>
            </a:r>
            <a:r>
              <a:rPr lang="ru-RU" dirty="0" smtClean="0"/>
              <a:t>и </a:t>
            </a:r>
            <a:r>
              <a:rPr lang="ru-RU" dirty="0"/>
              <a:t>псевдо-переломы медиального аспекта шейки бедра и дистального </a:t>
            </a:r>
            <a:r>
              <a:rPr lang="ru-RU" dirty="0" smtClean="0"/>
              <a:t>бедра.</a:t>
            </a:r>
          </a:p>
          <a:p>
            <a:r>
              <a:rPr lang="ru-RU" dirty="0" smtClean="0"/>
              <a:t>Переднезадняя </a:t>
            </a:r>
            <a:r>
              <a:rPr lang="ru-RU" dirty="0"/>
              <a:t>рентгенограмма обеих голеней показывает широкие ростовые </a:t>
            </a:r>
            <a:r>
              <a:rPr lang="ru-RU" dirty="0" smtClean="0"/>
              <a:t>пластины. Обратите </a:t>
            </a:r>
            <a:r>
              <a:rPr lang="ru-RU" dirty="0"/>
              <a:t>внимание на легкое изгибание большеберцовой кости и малоберцовой кости и заживление </a:t>
            </a:r>
            <a:r>
              <a:rPr lang="ru-RU" dirty="0" smtClean="0"/>
              <a:t>переломов </a:t>
            </a:r>
            <a:r>
              <a:rPr lang="ru-RU" dirty="0"/>
              <a:t>обеих малоберцовых костей.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1819275" cy="476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16632"/>
            <a:ext cx="3240360" cy="329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805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41" y="3717032"/>
            <a:ext cx="8861539" cy="259137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Переднезадняя </a:t>
            </a:r>
            <a:r>
              <a:rPr lang="ru-RU" dirty="0"/>
              <a:t>рентгенограмма показывает аномальное окостенение в осевом и аппендикулярном скелете, с тонкой челюстью, тонкими ключицами и ребрами, небольшими телами позвонков, небольшими лопатками и подвздошными костями, низкорослыми концами длинных костей и плохой окостенением коротких трубчатых костей в руки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рентгенограмма </a:t>
            </a:r>
            <a:r>
              <a:rPr lang="ru-RU" dirty="0"/>
              <a:t>задней и передней грудной клетки, полученная в возрасте 6 месяцев после введения рекомбинантной фермент-заместительной терапии, показывает значительное увеличение окостенения ребер, ключиц, лопаток, позвонков и длинных костей.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84379"/>
            <a:ext cx="2914121" cy="36701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1710" y="80205"/>
            <a:ext cx="3071759" cy="36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8603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748463" cy="439248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/>
              <a:t>Гиперпаратиреоз</a:t>
            </a:r>
            <a:r>
              <a:rPr lang="ru-RU" dirty="0"/>
              <a:t> - это патологическое состояние повышенных концентраций паратиреоидных гормонов, которое вызывает повышенную резорбцию кости. Первичный </a:t>
            </a:r>
            <a:r>
              <a:rPr lang="ru-RU" dirty="0" err="1"/>
              <a:t>гиперпаратиреоз</a:t>
            </a:r>
            <a:r>
              <a:rPr lang="ru-RU" dirty="0"/>
              <a:t> - это состояние автономной секреции паращитовидных желез паращитовидными железами и отсутствие обратной связи с помощью сывороточного кальция. Первичный </a:t>
            </a:r>
            <a:r>
              <a:rPr lang="ru-RU" dirty="0" err="1"/>
              <a:t>гиперпаратиреоз</a:t>
            </a:r>
            <a:r>
              <a:rPr lang="ru-RU" dirty="0"/>
              <a:t> обычно вызывается аденомой околощитовидной железы, но примерно в 10% случаев он является результатом гиперплазии четырех желез, а в очень редких случаях первичный </a:t>
            </a:r>
            <a:r>
              <a:rPr lang="ru-RU" dirty="0" err="1"/>
              <a:t>гиперпаратиреоз</a:t>
            </a:r>
            <a:r>
              <a:rPr lang="ru-RU" dirty="0"/>
              <a:t> обусловлен карциномой паращитовидной </a:t>
            </a:r>
            <a:r>
              <a:rPr lang="ru-RU" dirty="0" smtClean="0"/>
              <a:t>железы. </a:t>
            </a:r>
          </a:p>
          <a:p>
            <a:r>
              <a:rPr lang="ru-RU" dirty="0" smtClean="0"/>
              <a:t>Вторичный </a:t>
            </a:r>
            <a:r>
              <a:rPr lang="ru-RU" dirty="0" err="1"/>
              <a:t>гиперпаратиреоз</a:t>
            </a:r>
            <a:r>
              <a:rPr lang="ru-RU" dirty="0"/>
              <a:t> встречается чаще, чем первичный </a:t>
            </a:r>
            <a:r>
              <a:rPr lang="ru-RU" dirty="0" err="1"/>
              <a:t>гиперпаратиреоз</a:t>
            </a:r>
            <a:r>
              <a:rPr lang="ru-RU" dirty="0"/>
              <a:t>, и является реакцией на низкие уровни кальция в сыворотке крови. Наиболее частой причиной является хроническая почечная недостаточность, при которой хронически повышенные уровни фосфата в сыворотке снижают уровень кальция в сыворотке, что приводит к компенсаторной гиперплазии главных клеток околощитовидной железы. Почечная недостаточность также влияет на метаболизм гормона околощитовидной железы, еще более увеличивая уровень гормона околощитовидной железы в сыворотке. Вторичный </a:t>
            </a:r>
            <a:r>
              <a:rPr lang="ru-RU" dirty="0" err="1"/>
              <a:t>гиперпаратиреоз</a:t>
            </a:r>
            <a:r>
              <a:rPr lang="ru-RU" dirty="0"/>
              <a:t> также может наблюдаться при дефиците витамина D и дефиците кальция в рационе</a:t>
            </a:r>
          </a:p>
        </p:txBody>
      </p:sp>
    </p:spTree>
    <p:extLst>
      <p:ext uri="{BB962C8B-B14F-4D97-AF65-F5344CB8AC3E}">
        <p14:creationId xmlns:p14="http://schemas.microsoft.com/office/powerpoint/2010/main" xmlns="" val="4052597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628800"/>
            <a:ext cx="4896544" cy="4240294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 err="1"/>
              <a:t>Гиперпаратиреоз</a:t>
            </a:r>
            <a:r>
              <a:rPr lang="ru-RU" dirty="0"/>
              <a:t> у 15-летнего мальчика с незначительной травмой левой руки. Уровень кальция в нем составлял 12,2 </a:t>
            </a:r>
            <a:r>
              <a:rPr lang="ru-RU" dirty="0" err="1"/>
              <a:t>ммоль</a:t>
            </a:r>
            <a:r>
              <a:rPr lang="ru-RU" dirty="0"/>
              <a:t> / л (нормальный диапазон 8,5–10,2 </a:t>
            </a:r>
            <a:r>
              <a:rPr lang="ru-RU" dirty="0" err="1"/>
              <a:t>ммоль</a:t>
            </a:r>
            <a:r>
              <a:rPr lang="ru-RU" dirty="0"/>
              <a:t> / л). </a:t>
            </a:r>
            <a:endParaRPr lang="ru-RU" dirty="0" smtClean="0"/>
          </a:p>
          <a:p>
            <a:r>
              <a:rPr lang="ru-RU" dirty="0" smtClean="0"/>
              <a:t>Рентгенограмма </a:t>
            </a:r>
            <a:r>
              <a:rPr lang="ru-RU" dirty="0"/>
              <a:t>левой руки показывает слабо выраженный пятый перелом пястной </a:t>
            </a:r>
            <a:r>
              <a:rPr lang="ru-RU" dirty="0" smtClean="0"/>
              <a:t>кости. </a:t>
            </a:r>
            <a:r>
              <a:rPr lang="ru-RU" dirty="0"/>
              <a:t>Существует резорбция пучков дистальных </a:t>
            </a:r>
            <a:r>
              <a:rPr lang="ru-RU" dirty="0" err="1" smtClean="0"/>
              <a:t>фалангов</a:t>
            </a:r>
            <a:r>
              <a:rPr lang="ru-RU" dirty="0" smtClean="0"/>
              <a:t>. </a:t>
            </a:r>
            <a:r>
              <a:rPr lang="ru-RU" dirty="0" err="1"/>
              <a:t>Субпериостальная</a:t>
            </a:r>
            <a:r>
              <a:rPr lang="ru-RU" dirty="0"/>
              <a:t> резорбция изображена вдоль дистальных лучевых аспектов средних фаланг указательного и длинного </a:t>
            </a:r>
            <a:r>
              <a:rPr lang="ru-RU" dirty="0" smtClean="0"/>
              <a:t>пальцев.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2466084" cy="360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9703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516765"/>
            <a:ext cx="4104456" cy="5104390"/>
          </a:xfrm>
        </p:spPr>
        <p:txBody>
          <a:bodyPr>
            <a:normAutofit/>
          </a:bodyPr>
          <a:lstStyle/>
          <a:p>
            <a:r>
              <a:rPr lang="ru-RU" dirty="0"/>
              <a:t>Хроническая почечная недостаточность и вторичный </a:t>
            </a:r>
            <a:r>
              <a:rPr lang="ru-RU" dirty="0" err="1"/>
              <a:t>гиперпаратиреоз</a:t>
            </a:r>
            <a:r>
              <a:rPr lang="ru-RU" dirty="0"/>
              <a:t> у 65-летней женщины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Боковая </a:t>
            </a:r>
            <a:r>
              <a:rPr lang="ru-RU" dirty="0"/>
              <a:t>рентгенограмма черепа показывает бесчисленные точечные </a:t>
            </a:r>
            <a:r>
              <a:rPr lang="ru-RU" dirty="0" err="1"/>
              <a:t>люцитные</a:t>
            </a:r>
            <a:r>
              <a:rPr lang="ru-RU" dirty="0"/>
              <a:t> и </a:t>
            </a:r>
            <a:r>
              <a:rPr lang="ru-RU" dirty="0" err="1"/>
              <a:t>радиоплотные</a:t>
            </a:r>
            <a:r>
              <a:rPr lang="ru-RU" dirty="0"/>
              <a:t> очаги, результаты которых соответствуют внешнему виду соли и перца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На задней </a:t>
            </a:r>
            <a:r>
              <a:rPr lang="ru-RU" dirty="0" smtClean="0"/>
              <a:t>рентгенограмме </a:t>
            </a:r>
            <a:r>
              <a:rPr lang="ru-RU" dirty="0"/>
              <a:t>правого указательного пальца показана резорбция </a:t>
            </a:r>
            <a:r>
              <a:rPr lang="ru-RU" dirty="0" smtClean="0"/>
              <a:t>вдоль </a:t>
            </a:r>
            <a:r>
              <a:rPr lang="ru-RU" dirty="0"/>
              <a:t>радиального аспекта средней фаланги и кортикальное </a:t>
            </a:r>
            <a:r>
              <a:rPr lang="ru-RU" dirty="0" err="1"/>
              <a:t>туннелирование</a:t>
            </a:r>
            <a:r>
              <a:rPr lang="ru-RU" dirty="0"/>
              <a:t> </a:t>
            </a:r>
            <a:r>
              <a:rPr lang="ru-RU" dirty="0" smtClean="0"/>
              <a:t>проксимальной </a:t>
            </a:r>
            <a:r>
              <a:rPr lang="ru-RU" dirty="0"/>
              <a:t>фаланги.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232"/>
            <a:ext cx="3461370" cy="29490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068960"/>
            <a:ext cx="1840536" cy="317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0873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861048"/>
            <a:ext cx="8115240" cy="2008045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dirty="0"/>
              <a:t>Почечная остеодистрофия у 28-летней женщины с нефротическим синдромом и терминальной стадией почечной недостаточности, которая проходила лечение диализом. </a:t>
            </a:r>
            <a:endParaRPr lang="ru-RU" dirty="0" smtClean="0"/>
          </a:p>
          <a:p>
            <a:r>
              <a:rPr lang="ru-RU" dirty="0" smtClean="0"/>
              <a:t>Переднезадняя </a:t>
            </a:r>
            <a:r>
              <a:rPr lang="ru-RU" dirty="0"/>
              <a:t>рентгенограмма обоих коленей показывает диффузный остеосклероз (*), что часто наблюдается у пациентов с терминальной стадией почечной недостаточности, хотя остеосклероз обычно более распространен в осевом скелете. Литические поражения </a:t>
            </a:r>
            <a:r>
              <a:rPr lang="ru-RU" dirty="0" smtClean="0"/>
              <a:t> </a:t>
            </a:r>
            <a:r>
              <a:rPr lang="ru-RU" dirty="0"/>
              <a:t>изображены в обеих боковых мыщелках бедра, результаты которых </a:t>
            </a:r>
            <a:r>
              <a:rPr lang="ru-RU" dirty="0" smtClean="0"/>
              <a:t>соответствуют опухолям.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88640"/>
            <a:ext cx="619423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6334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4373" y="2060848"/>
            <a:ext cx="4253096" cy="3304190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Почечная остеодистрофия у 60-летнего мужчины, перенесшего трансплантацию почки по поводу </a:t>
            </a:r>
            <a:r>
              <a:rPr lang="ru-RU" dirty="0" err="1"/>
              <a:t>гломерулонефрита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Переднезадняя </a:t>
            </a:r>
            <a:r>
              <a:rPr lang="ru-RU" dirty="0"/>
              <a:t>рентгенограмма поясничного отдела позвоночника показывает диффузно повышенную </a:t>
            </a:r>
            <a:r>
              <a:rPr lang="ru-RU" dirty="0" err="1"/>
              <a:t>радиоплотность</a:t>
            </a:r>
            <a:r>
              <a:rPr lang="ru-RU" dirty="0"/>
              <a:t> изображенных костей.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43053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9184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3814532"/>
            <a:ext cx="7971224" cy="205456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Амилоидная </a:t>
            </a:r>
            <a:r>
              <a:rPr lang="ru-RU" dirty="0" err="1"/>
              <a:t>артропатия</a:t>
            </a:r>
            <a:r>
              <a:rPr lang="ru-RU" dirty="0"/>
              <a:t> у 83-летнего мужчины с </a:t>
            </a:r>
            <a:r>
              <a:rPr lang="ru-RU" dirty="0" err="1"/>
              <a:t>поликистозом</a:t>
            </a:r>
            <a:r>
              <a:rPr lang="ru-RU" dirty="0"/>
              <a:t> почек, который </a:t>
            </a:r>
            <a:r>
              <a:rPr lang="ru-RU" dirty="0" smtClean="0"/>
              <a:t>проходил </a:t>
            </a:r>
            <a:r>
              <a:rPr lang="ru-RU" dirty="0"/>
              <a:t>курс гемодиализа в течение 18 лет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Боковая </a:t>
            </a:r>
            <a:r>
              <a:rPr lang="ru-RU" dirty="0"/>
              <a:t>р</a:t>
            </a:r>
            <a:r>
              <a:rPr lang="ru-RU" dirty="0" smtClean="0"/>
              <a:t>ентгенограмма левого </a:t>
            </a:r>
            <a:r>
              <a:rPr lang="ru-RU" dirty="0"/>
              <a:t>бедра показывает большую эрозию </a:t>
            </a:r>
            <a:r>
              <a:rPr lang="ru-RU" dirty="0" smtClean="0"/>
              <a:t>вдоль головки </a:t>
            </a:r>
            <a:r>
              <a:rPr lang="ru-RU" dirty="0"/>
              <a:t>бедра. Пространство сустава лишь слегка сужено, и пролиферативное изменение кости минимально. </a:t>
            </a:r>
            <a:endParaRPr lang="ru-RU" dirty="0" smtClean="0"/>
          </a:p>
          <a:p>
            <a:r>
              <a:rPr lang="ru-RU" dirty="0" smtClean="0"/>
              <a:t>КТ-изображение </a:t>
            </a:r>
            <a:r>
              <a:rPr lang="ru-RU" dirty="0"/>
              <a:t>левого бедра, усиленное контрастным материалом, показывает эрозию </a:t>
            </a:r>
            <a:r>
              <a:rPr lang="ru-RU" dirty="0" smtClean="0"/>
              <a:t> </a:t>
            </a:r>
            <a:r>
              <a:rPr lang="ru-RU" dirty="0"/>
              <a:t>вдоль </a:t>
            </a:r>
            <a:r>
              <a:rPr lang="ru-RU" dirty="0" smtClean="0"/>
              <a:t>головки </a:t>
            </a:r>
            <a:r>
              <a:rPr lang="ru-RU" dirty="0"/>
              <a:t>бедра, с легким сужением суставного пространства и минимальным пролиферативным изменением кости. Внутри эрозии находится минерализованная мягкая ткань, что соответствует отложению амилоида.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3815371" cy="3639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22530"/>
            <a:ext cx="4253458" cy="36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7900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896976"/>
            <a:ext cx="8043233" cy="197211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Врожденный гипотиреоз у 12-летнего мальчика с низким ростом и задержкой развития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Косая </a:t>
            </a:r>
            <a:r>
              <a:rPr lang="ru-RU" dirty="0"/>
              <a:t>рентгенограмма правой руки показывает центры </a:t>
            </a:r>
            <a:r>
              <a:rPr lang="ru-RU" dirty="0" smtClean="0"/>
              <a:t>окостенения. </a:t>
            </a:r>
            <a:r>
              <a:rPr lang="ru-RU" dirty="0"/>
              <a:t>Возраст кости оценивается в 1,5 года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 </a:t>
            </a:r>
            <a:r>
              <a:rPr lang="ru-RU" dirty="0"/>
              <a:t>боковой рентгенограмме поясничного отдела позвоночника показаны гипопластические тела позвонков. L1 имеет тело позвонка в форме </a:t>
            </a:r>
            <a:r>
              <a:rPr lang="ru-RU" dirty="0" smtClean="0"/>
              <a:t>пули.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719"/>
            <a:ext cx="2267314" cy="36103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8634"/>
            <a:ext cx="1682434" cy="36103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5098" y="107794"/>
            <a:ext cx="3471662" cy="353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4270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835326"/>
            <a:ext cx="5306928" cy="403376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/>
              <a:t>Цинга у 10-летнего мальчика с расстройством аутистического спектра с дефицитом питательных веществ и неопределяемой концентрацией витамина С. в периферической крови.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переднезадней рентгенограмме левого коленного сустава показана </a:t>
            </a:r>
            <a:r>
              <a:rPr lang="ru-RU" dirty="0" err="1"/>
              <a:t>остеопения</a:t>
            </a:r>
            <a:r>
              <a:rPr lang="ru-RU" dirty="0"/>
              <a:t>, повышение </a:t>
            </a:r>
            <a:r>
              <a:rPr lang="ru-RU" dirty="0" err="1"/>
              <a:t>периостального</a:t>
            </a:r>
            <a:r>
              <a:rPr lang="ru-RU" dirty="0"/>
              <a:t> </a:t>
            </a:r>
            <a:r>
              <a:rPr lang="ru-RU" dirty="0" smtClean="0"/>
              <a:t>отдела, нерегулярный </a:t>
            </a:r>
            <a:r>
              <a:rPr lang="ru-RU" dirty="0"/>
              <a:t>вид ростовой пластинки вдоль </a:t>
            </a:r>
            <a:r>
              <a:rPr lang="ru-RU" dirty="0" err="1"/>
              <a:t>метафизарной</a:t>
            </a:r>
            <a:r>
              <a:rPr lang="ru-RU" dirty="0"/>
              <a:t> стороны (*), тонкие кортикальные слои, особенно в </a:t>
            </a:r>
            <a:r>
              <a:rPr lang="ru-RU" dirty="0" smtClean="0"/>
              <a:t>эпифизах, </a:t>
            </a:r>
            <a:r>
              <a:rPr lang="ru-RU" dirty="0"/>
              <a:t>и плотные полосы вдоль </a:t>
            </a:r>
            <a:r>
              <a:rPr lang="ru-RU" dirty="0" err="1"/>
              <a:t>метафизарной</a:t>
            </a:r>
            <a:r>
              <a:rPr lang="ru-RU" dirty="0"/>
              <a:t> стороны физиологических зон в зоне предварительной </a:t>
            </a:r>
            <a:r>
              <a:rPr lang="ru-RU" dirty="0" err="1"/>
              <a:t>кальцификации</a:t>
            </a:r>
            <a:r>
              <a:rPr lang="ru-RU" dirty="0"/>
              <a:t> (линия </a:t>
            </a:r>
            <a:r>
              <a:rPr lang="ru-RU" dirty="0" err="1" smtClean="0"/>
              <a:t>Франкеля</a:t>
            </a:r>
            <a:r>
              <a:rPr lang="ru-RU" dirty="0"/>
              <a:t>)</a:t>
            </a:r>
            <a:r>
              <a:rPr lang="ru-RU" dirty="0" smtClean="0"/>
              <a:t> </a:t>
            </a:r>
            <a:r>
              <a:rPr lang="ru-RU" dirty="0"/>
              <a:t>со смежной светящейся линией, называемой зоной </a:t>
            </a:r>
            <a:r>
              <a:rPr lang="ru-RU" dirty="0" err="1"/>
              <a:t>Труммерфельда</a:t>
            </a:r>
            <a:r>
              <a:rPr lang="ru-RU" dirty="0"/>
              <a:t>, или «линией цинги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39"/>
            <a:ext cx="2448272" cy="569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673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6216" y="2132856"/>
            <a:ext cx="7666224" cy="3886944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Метаболическая болезнь костей охватывает разнообразную группу заболеваний, которые диффузно влияют на массу или структуру костей в результате внешнего процесса. Эти заболевания имеют много причин, от генетических нарушений до дефицита питательных веществ и приобретенных состояний. Визуальные проявления также различны, и один и тот же процесс болезни может иметь широкий спектр скелетных </a:t>
            </a:r>
            <a:r>
              <a:rPr lang="ru-RU" sz="2400" dirty="0" smtClean="0"/>
              <a:t>результатов.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Метаболические заболевания костей представляют собой гетерогенную группу нарушений, которые диффузно влияют на кости. Понимание основного механизма заболеваний помогает </a:t>
            </a:r>
            <a:r>
              <a:rPr lang="ru-RU" sz="2400" dirty="0" smtClean="0"/>
              <a:t>рентгенологу </a:t>
            </a:r>
            <a:r>
              <a:rPr lang="ru-RU" sz="2400" dirty="0"/>
              <a:t>понять рентгенологические результаты и поставить правильный диагноз.</a:t>
            </a:r>
          </a:p>
        </p:txBody>
      </p:sp>
    </p:spTree>
    <p:extLst>
      <p:ext uri="{BB962C8B-B14F-4D97-AF65-F5344CB8AC3E}">
        <p14:creationId xmlns:p14="http://schemas.microsoft.com/office/powerpoint/2010/main" xmlns="" val="404616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Su Min Ha</a:t>
            </a:r>
            <a:r>
              <a:rPr lang="en-US" dirty="0" smtClean="0"/>
              <a:t>, </a:t>
            </a:r>
            <a:r>
              <a:rPr lang="en-US" u="sng" dirty="0" smtClean="0"/>
              <a:t>Yun Jae Chung</a:t>
            </a:r>
            <a:r>
              <a:rPr lang="en-US" dirty="0" smtClean="0"/>
              <a:t>, </a:t>
            </a:r>
            <a:r>
              <a:rPr lang="en-US" u="sng" dirty="0" err="1" smtClean="0"/>
              <a:t>Hye</a:t>
            </a:r>
            <a:r>
              <a:rPr lang="en-US" u="sng" dirty="0" smtClean="0"/>
              <a:t> Shin </a:t>
            </a:r>
            <a:r>
              <a:rPr lang="en-US" u="sng" dirty="0" err="1" smtClean="0"/>
              <a:t>Ahn</a:t>
            </a:r>
            <a:r>
              <a:rPr lang="en-US" dirty="0" smtClean="0"/>
              <a:t>, </a:t>
            </a:r>
            <a:r>
              <a:rPr lang="en-US" u="sng" dirty="0" smtClean="0"/>
              <a:t>Jung Hwan </a:t>
            </a:r>
            <a:r>
              <a:rPr lang="en-US" u="sng" dirty="0" err="1" smtClean="0"/>
              <a:t>Baek</a:t>
            </a:r>
            <a:r>
              <a:rPr lang="en-US" dirty="0" smtClean="0"/>
              <a:t> &amp; </a:t>
            </a:r>
            <a:r>
              <a:rPr lang="en-US" u="sng" dirty="0" smtClean="0"/>
              <a:t>Sung Bin</a:t>
            </a:r>
            <a:endParaRPr lang="ru-RU" u="sng" dirty="0" smtClean="0"/>
          </a:p>
          <a:p>
            <a:r>
              <a:rPr lang="en-US" dirty="0"/>
              <a:t>https://pubs.rsna.org/doi/10.1148/rg.2016160004</a:t>
            </a:r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989400" cy="478100"/>
          </a:xfrm>
        </p:spPr>
        <p:txBody>
          <a:bodyPr>
            <a:normAutofit fontScale="90000"/>
          </a:bodyPr>
          <a:lstStyle/>
          <a:p>
            <a:r>
              <a:rPr lang="ru-RU" dirty="0"/>
              <a:t>Рахит и остеомаляция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4867" y="1790966"/>
            <a:ext cx="4451870" cy="416828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Схема пути кальциевого гомеостаза. Проглатываемый кальций поглощается в желудочно-кишечном тракте, а витамин D либо всасывается в желудочно-кишечном тракте, либо вырабатывается из 7-дегидрохолестерина под воздействием ультрафиолетового излучения (UVB). Витамин D в дальнейшем перерабатывается в печени и почках, где он превращается в свою полностью активную форму, которая способствует усвоению кальция в кишечнике. Гормон паращитовидной железы действует на кости и почки, повышая уровень кальция в сыворотке, а высокий уровень кальция в сыворотке, в свою очередь, подавляет секрецию гормона околощитовидной железы. Паратиреоидный гормон, кальций и фосфор также модулируют метаболизм витамина D в почках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38290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298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05064"/>
            <a:ext cx="8929996" cy="230425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Переднезадняя рентгенограмма черепа показывает частично открытый лобный шов </a:t>
            </a:r>
          </a:p>
          <a:p>
            <a:r>
              <a:rPr lang="ru-RU" dirty="0" smtClean="0"/>
              <a:t>задняя </a:t>
            </a:r>
            <a:r>
              <a:rPr lang="ru-RU" dirty="0"/>
              <a:t>рентгенограмма грудной клетки показывает широкие и округлые концы передних </a:t>
            </a:r>
            <a:r>
              <a:rPr lang="ru-RU" dirty="0" smtClean="0"/>
              <a:t>ребер. </a:t>
            </a:r>
            <a:r>
              <a:rPr lang="ru-RU" dirty="0"/>
              <a:t>Это открытие часто называют «рахитическими четками», потому что цепь закругленных концов ребер напоминает четки при </a:t>
            </a:r>
            <a:r>
              <a:rPr lang="ru-RU" dirty="0" err="1"/>
              <a:t>физикальном</a:t>
            </a:r>
            <a:r>
              <a:rPr lang="ru-RU" dirty="0"/>
              <a:t> осмотре. </a:t>
            </a:r>
          </a:p>
          <a:p>
            <a:r>
              <a:rPr lang="ru-RU" dirty="0" smtClean="0"/>
              <a:t>На </a:t>
            </a:r>
            <a:r>
              <a:rPr lang="ru-RU" dirty="0"/>
              <a:t>рентгеновском снимке задней и задней сторон кисти показаны диффузная </a:t>
            </a:r>
            <a:r>
              <a:rPr lang="ru-RU" dirty="0" err="1"/>
              <a:t>остеопения</a:t>
            </a:r>
            <a:r>
              <a:rPr lang="ru-RU" dirty="0"/>
              <a:t>, неопределенные по возрасту переломы нескольких пястных костей </a:t>
            </a:r>
            <a:r>
              <a:rPr lang="ru-RU" dirty="0" smtClean="0"/>
              <a:t>и </a:t>
            </a:r>
            <a:r>
              <a:rPr lang="ru-RU" dirty="0"/>
              <a:t>фрагментированные </a:t>
            </a:r>
            <a:r>
              <a:rPr lang="ru-RU" dirty="0" err="1"/>
              <a:t>фрагментированные</a:t>
            </a:r>
            <a:r>
              <a:rPr lang="ru-RU" dirty="0"/>
              <a:t> потертые </a:t>
            </a:r>
            <a:r>
              <a:rPr lang="ru-RU" dirty="0" err="1"/>
              <a:t>метафизы</a:t>
            </a:r>
            <a:r>
              <a:rPr lang="ru-RU" dirty="0"/>
              <a:t> дистальных радиусов и локтевых </a:t>
            </a:r>
            <a:r>
              <a:rPr lang="ru-RU" dirty="0" smtClean="0"/>
              <a:t>костей. Периферический </a:t>
            </a:r>
            <a:r>
              <a:rPr lang="ru-RU" dirty="0"/>
              <a:t>край кости вдоль </a:t>
            </a:r>
            <a:r>
              <a:rPr lang="ru-RU" dirty="0" err="1"/>
              <a:t>метафиза</a:t>
            </a:r>
            <a:r>
              <a:rPr lang="ru-RU" dirty="0"/>
              <a:t> </a:t>
            </a:r>
            <a:r>
              <a:rPr lang="ru-RU" dirty="0" smtClean="0"/>
              <a:t>происходит </a:t>
            </a:r>
            <a:r>
              <a:rPr lang="ru-RU" dirty="0"/>
              <a:t>путем мембранозного окостенения.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603" y="89922"/>
            <a:ext cx="2528726" cy="34830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5261" y="286604"/>
            <a:ext cx="3016870" cy="31230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0866" y="568212"/>
            <a:ext cx="3350810" cy="25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7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3284984"/>
            <a:ext cx="5832648" cy="288032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Переднезадняя рентгенограмма обоих коленей показывает перелом правой дистальной части бедренной кости </a:t>
            </a:r>
            <a:r>
              <a:rPr lang="ru-RU" dirty="0" smtClean="0"/>
              <a:t>пациента, а </a:t>
            </a:r>
            <a:r>
              <a:rPr lang="ru-RU" dirty="0"/>
              <a:t>также </a:t>
            </a:r>
            <a:r>
              <a:rPr lang="ru-RU" dirty="0" smtClean="0"/>
              <a:t>переломы </a:t>
            </a:r>
            <a:r>
              <a:rPr lang="ru-RU" dirty="0"/>
              <a:t>ее правой </a:t>
            </a:r>
            <a:r>
              <a:rPr lang="ru-RU" dirty="0" smtClean="0"/>
              <a:t>голени. </a:t>
            </a:r>
            <a:r>
              <a:rPr lang="ru-RU" dirty="0" err="1"/>
              <a:t>Метафизы</a:t>
            </a:r>
            <a:r>
              <a:rPr lang="ru-RU" dirty="0"/>
              <a:t> фрагментированы, изношены и </a:t>
            </a:r>
            <a:r>
              <a:rPr lang="ru-RU" dirty="0" smtClean="0"/>
              <a:t>разбиты.</a:t>
            </a:r>
            <a:endParaRPr lang="ru-RU" dirty="0"/>
          </a:p>
          <a:p>
            <a:r>
              <a:rPr lang="ru-RU" dirty="0" smtClean="0"/>
              <a:t>Переднезадняя </a:t>
            </a:r>
            <a:r>
              <a:rPr lang="ru-RU" dirty="0"/>
              <a:t>рентгенограмма обеих нижних конечностей, полученная на 2 года позже</a:t>
            </a:r>
            <a:r>
              <a:rPr lang="ru-RU" dirty="0" smtClean="0"/>
              <a:t>, </a:t>
            </a:r>
            <a:r>
              <a:rPr lang="ru-RU" dirty="0"/>
              <a:t>показывает диффузную </a:t>
            </a:r>
            <a:r>
              <a:rPr lang="ru-RU" dirty="0" err="1"/>
              <a:t>остеопению</a:t>
            </a:r>
            <a:r>
              <a:rPr lang="ru-RU" dirty="0"/>
              <a:t>, изгибание большеберцовой кости и малоберцовой кости, расширенные </a:t>
            </a:r>
            <a:r>
              <a:rPr lang="ru-RU" dirty="0" err="1"/>
              <a:t>метафизы</a:t>
            </a:r>
            <a:r>
              <a:rPr lang="ru-RU" dirty="0"/>
              <a:t> и расширение ростовых пластин со склерозом и неровностью на </a:t>
            </a:r>
            <a:r>
              <a:rPr lang="ru-RU" dirty="0" err="1"/>
              <a:t>метафизарной</a:t>
            </a:r>
            <a:r>
              <a:rPr lang="ru-RU" dirty="0"/>
              <a:t> стороне. Поперечные склеротические </a:t>
            </a:r>
            <a:r>
              <a:rPr lang="ru-RU" dirty="0" err="1"/>
              <a:t>метафизарные</a:t>
            </a:r>
            <a:r>
              <a:rPr lang="ru-RU" dirty="0"/>
              <a:t> </a:t>
            </a:r>
            <a:r>
              <a:rPr lang="ru-RU" dirty="0" smtClean="0"/>
              <a:t>полосы, </a:t>
            </a:r>
            <a:r>
              <a:rPr lang="ru-RU" dirty="0"/>
              <a:t>параллельные ростовой пластинке, отражают периоды </a:t>
            </a:r>
            <a:r>
              <a:rPr lang="ru-RU" dirty="0" smtClean="0"/>
              <a:t>периодической </a:t>
            </a:r>
            <a:r>
              <a:rPr lang="ru-RU" dirty="0"/>
              <a:t>адекватной минерализации с последующей слабой минерализацией.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60258"/>
            <a:ext cx="3104280" cy="29118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88640"/>
            <a:ext cx="24384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332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142" y="4091339"/>
            <a:ext cx="8743346" cy="2217981"/>
          </a:xfrm>
        </p:spPr>
        <p:txBody>
          <a:bodyPr>
            <a:normAutofit/>
          </a:bodyPr>
          <a:lstStyle/>
          <a:p>
            <a:r>
              <a:rPr lang="ru-RU" b="1" dirty="0"/>
              <a:t>Остеомаляция</a:t>
            </a:r>
            <a:r>
              <a:rPr lang="ru-RU" dirty="0"/>
              <a:t>, вызванная опухолью, у 41-летнего мужчины с острой болью в левом бедре после падения с лестницы, у которого в течение предыдущих 10 лет были множественные переломы. На боковой рентгенограмме грудного отдела </a:t>
            </a:r>
            <a:r>
              <a:rPr lang="ru-RU" dirty="0" smtClean="0"/>
              <a:t>позвоночника </a:t>
            </a:r>
            <a:r>
              <a:rPr lang="ru-RU" dirty="0"/>
              <a:t>и переднезадней рентгенограммы левого </a:t>
            </a:r>
            <a:r>
              <a:rPr lang="ru-RU" dirty="0" smtClean="0"/>
              <a:t>предплечья </a:t>
            </a:r>
            <a:r>
              <a:rPr lang="ru-RU" dirty="0"/>
              <a:t>и </a:t>
            </a:r>
            <a:r>
              <a:rPr lang="ru-RU" dirty="0" smtClean="0"/>
              <a:t>таза </a:t>
            </a:r>
            <a:r>
              <a:rPr lang="ru-RU" dirty="0"/>
              <a:t>показана </a:t>
            </a:r>
            <a:r>
              <a:rPr lang="ru-RU" dirty="0" err="1"/>
              <a:t>генерализованная</a:t>
            </a:r>
            <a:r>
              <a:rPr lang="ru-RU" dirty="0"/>
              <a:t> </a:t>
            </a:r>
            <a:r>
              <a:rPr lang="ru-RU" dirty="0" err="1"/>
              <a:t>остеопения</a:t>
            </a:r>
            <a:r>
              <a:rPr lang="ru-RU" dirty="0"/>
              <a:t>, переломы тела </a:t>
            </a:r>
            <a:r>
              <a:rPr lang="ru-RU" dirty="0" smtClean="0"/>
              <a:t>позвонка </a:t>
            </a:r>
            <a:r>
              <a:rPr lang="ru-RU" dirty="0"/>
              <a:t>и множественные зоны </a:t>
            </a:r>
            <a:r>
              <a:rPr lang="ru-RU" dirty="0" err="1" smtClean="0"/>
              <a:t>Лузера</a:t>
            </a:r>
            <a:r>
              <a:rPr lang="ru-RU" dirty="0" smtClean="0"/>
              <a:t>. </a:t>
            </a:r>
            <a:r>
              <a:rPr lang="ru-RU" dirty="0"/>
              <a:t>Позже пациенту была проведена тотальная артропластика тазобедренного сустава </a:t>
            </a:r>
            <a:r>
              <a:rPr lang="ru-RU" dirty="0" smtClean="0"/>
              <a:t>слева.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28" y="86535"/>
            <a:ext cx="2450940" cy="40048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86535"/>
            <a:ext cx="2147611" cy="3463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9411" y="116632"/>
            <a:ext cx="3917420" cy="293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7215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err="1"/>
              <a:t>Гипофосфатазия</a:t>
            </a:r>
            <a:r>
              <a:rPr lang="ru-RU" sz="2400" dirty="0"/>
              <a:t> - это редкое генетическое заболевание, вызванное </a:t>
            </a:r>
            <a:r>
              <a:rPr lang="ru-RU" sz="2400" dirty="0" smtClean="0"/>
              <a:t>мутацией, которое </a:t>
            </a:r>
            <a:r>
              <a:rPr lang="ru-RU" sz="2400" dirty="0"/>
              <a:t>кодирует </a:t>
            </a:r>
            <a:r>
              <a:rPr lang="ru-RU" sz="2400" dirty="0" err="1"/>
              <a:t>тканеспецифическую</a:t>
            </a:r>
            <a:r>
              <a:rPr lang="ru-RU" sz="2400" dirty="0"/>
              <a:t> щелочную фосфатазу, что приводит к накоплению </a:t>
            </a:r>
            <a:r>
              <a:rPr lang="ru-RU" sz="2400" dirty="0" err="1"/>
              <a:t>пирофосфата</a:t>
            </a:r>
            <a:r>
              <a:rPr lang="ru-RU" sz="2400" dirty="0"/>
              <a:t>, ингибитора минерализации костей. Скелетные признаки </a:t>
            </a:r>
            <a:r>
              <a:rPr lang="ru-RU" sz="2400" dirty="0" err="1"/>
              <a:t>гипофосфатазии</a:t>
            </a:r>
            <a:r>
              <a:rPr lang="ru-RU" sz="2400" dirty="0"/>
              <a:t> напоминают рахит и остеомаляцию. </a:t>
            </a:r>
          </a:p>
        </p:txBody>
      </p:sp>
    </p:spTree>
    <p:extLst>
      <p:ext uri="{BB962C8B-B14F-4D97-AF65-F5344CB8AC3E}">
        <p14:creationId xmlns:p14="http://schemas.microsoft.com/office/powerpoint/2010/main" xmlns="" val="3791435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2929" y="3579563"/>
            <a:ext cx="5580112" cy="277238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Рентгенограмма переднезаднего черепа показывает серьезные дефекты окостенения черепа, с небольшими остаточными островками кости в лобной </a:t>
            </a:r>
            <a:r>
              <a:rPr lang="ru-RU" dirty="0" smtClean="0"/>
              <a:t>и </a:t>
            </a:r>
            <a:r>
              <a:rPr lang="ru-RU" dirty="0"/>
              <a:t>теменной </a:t>
            </a:r>
            <a:r>
              <a:rPr lang="ru-RU" dirty="0" smtClean="0"/>
              <a:t>областях</a:t>
            </a:r>
            <a:r>
              <a:rPr lang="ru-RU" dirty="0"/>
              <a:t>. Основание черепа и лицевые кости </a:t>
            </a:r>
            <a:r>
              <a:rPr lang="ru-RU" dirty="0" smtClean="0"/>
              <a:t>лишь </a:t>
            </a:r>
            <a:r>
              <a:rPr lang="ru-RU" dirty="0"/>
              <a:t>частично окостенели. </a:t>
            </a:r>
            <a:endParaRPr lang="ru-RU" dirty="0" smtClean="0"/>
          </a:p>
          <a:p>
            <a:r>
              <a:rPr lang="ru-RU" dirty="0" smtClean="0"/>
              <a:t>переднезадняя </a:t>
            </a:r>
            <a:r>
              <a:rPr lang="ru-RU" dirty="0"/>
              <a:t>рентгенограмма показывает аномальное окостенение в осевом и аппендикулярном скелете, включая тонкие </a:t>
            </a:r>
            <a:r>
              <a:rPr lang="ru-RU" dirty="0" smtClean="0"/>
              <a:t>ключицы </a:t>
            </a:r>
            <a:r>
              <a:rPr lang="ru-RU" dirty="0"/>
              <a:t>и </a:t>
            </a:r>
            <a:r>
              <a:rPr lang="ru-RU" dirty="0" smtClean="0"/>
              <a:t>ребра; </a:t>
            </a:r>
            <a:r>
              <a:rPr lang="ru-RU" dirty="0"/>
              <a:t>отсутствие шейных, грудных и поясничных тел </a:t>
            </a:r>
            <a:r>
              <a:rPr lang="ru-RU" dirty="0" smtClean="0"/>
              <a:t>позвонков; </a:t>
            </a:r>
            <a:r>
              <a:rPr lang="ru-RU" dirty="0"/>
              <a:t>маленькие </a:t>
            </a:r>
            <a:r>
              <a:rPr lang="ru-RU" dirty="0" smtClean="0"/>
              <a:t>лопатки </a:t>
            </a:r>
            <a:r>
              <a:rPr lang="ru-RU" dirty="0"/>
              <a:t>и подвздошные </a:t>
            </a:r>
            <a:r>
              <a:rPr lang="ru-RU" dirty="0" smtClean="0"/>
              <a:t>кости, </a:t>
            </a:r>
            <a:r>
              <a:rPr lang="ru-RU" dirty="0"/>
              <a:t>отсутствующие седалищные кости и лобковые </a:t>
            </a:r>
            <a:r>
              <a:rPr lang="ru-RU" dirty="0" smtClean="0"/>
              <a:t>кости; </a:t>
            </a:r>
            <a:r>
              <a:rPr lang="ru-RU" dirty="0" err="1" smtClean="0"/>
              <a:t>метафизарные</a:t>
            </a:r>
            <a:r>
              <a:rPr lang="ru-RU" dirty="0" smtClean="0"/>
              <a:t> </a:t>
            </a:r>
            <a:r>
              <a:rPr lang="ru-RU" dirty="0"/>
              <a:t>дефекты окостенения длинных </a:t>
            </a:r>
            <a:r>
              <a:rPr lang="ru-RU" dirty="0" smtClean="0"/>
              <a:t>костей; </a:t>
            </a:r>
            <a:r>
              <a:rPr lang="ru-RU" dirty="0"/>
              <a:t>и отсутствие окостенения коротких трубчатых костей в руках и ногах.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692" y="78482"/>
            <a:ext cx="2544305" cy="34663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7183" y="78483"/>
            <a:ext cx="3407305" cy="623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938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255" y="3688546"/>
            <a:ext cx="7925505" cy="2476758"/>
          </a:xfrm>
        </p:spPr>
        <p:txBody>
          <a:bodyPr/>
          <a:lstStyle/>
          <a:p>
            <a:r>
              <a:rPr lang="ru-RU" dirty="0" smtClean="0"/>
              <a:t>Боковая </a:t>
            </a:r>
            <a:r>
              <a:rPr lang="ru-RU" dirty="0"/>
              <a:t>рентгенограмма черепа показывает </a:t>
            </a:r>
            <a:r>
              <a:rPr lang="ru-RU" dirty="0" err="1"/>
              <a:t>краниосиностоз</a:t>
            </a:r>
            <a:r>
              <a:rPr lang="ru-RU" dirty="0"/>
              <a:t>, приводящий к </a:t>
            </a:r>
            <a:r>
              <a:rPr lang="ru-RU" dirty="0" smtClean="0"/>
              <a:t>брахицефалии.</a:t>
            </a:r>
          </a:p>
          <a:p>
            <a:r>
              <a:rPr lang="ru-RU" dirty="0" smtClean="0"/>
              <a:t>Рентгенограмма </a:t>
            </a:r>
            <a:r>
              <a:rPr lang="ru-RU" dirty="0"/>
              <a:t>задней и передней грудной клетки показывает </a:t>
            </a:r>
            <a:r>
              <a:rPr lang="ru-RU" dirty="0" err="1"/>
              <a:t>генерализованную</a:t>
            </a:r>
            <a:r>
              <a:rPr lang="ru-RU" dirty="0"/>
              <a:t> </a:t>
            </a:r>
            <a:r>
              <a:rPr lang="ru-RU" dirty="0" err="1"/>
              <a:t>остеопению</a:t>
            </a:r>
            <a:r>
              <a:rPr lang="ru-RU" dirty="0"/>
              <a:t> с грубым </a:t>
            </a:r>
            <a:r>
              <a:rPr lang="ru-RU" dirty="0" err="1"/>
              <a:t>трабекулярным</a:t>
            </a:r>
            <a:r>
              <a:rPr lang="ru-RU" dirty="0"/>
              <a:t> рисунком всех изображенных костей, широкими передними ребрами (*) и </a:t>
            </a:r>
            <a:r>
              <a:rPr lang="ru-RU" dirty="0" err="1" smtClean="0"/>
              <a:t>псевдодавлениями</a:t>
            </a:r>
            <a:r>
              <a:rPr lang="ru-RU" dirty="0" smtClean="0"/>
              <a:t> </a:t>
            </a:r>
            <a:r>
              <a:rPr lang="ru-RU" dirty="0"/>
              <a:t>на правом и левом седьмом ребрах.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7171" y="104827"/>
            <a:ext cx="3016532" cy="33893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7714" y="98537"/>
            <a:ext cx="4169046" cy="340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9437375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645</TotalTime>
  <Words>1334</Words>
  <Application>Microsoft Office PowerPoint</Application>
  <PresentationFormat>Экран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Ретро</vt:lpstr>
      <vt:lpstr>Визуализация результатов метаболического заболевания костей</vt:lpstr>
      <vt:lpstr>Введение</vt:lpstr>
      <vt:lpstr>Рахит и остеомаляция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Заключение</vt:lpstr>
      <vt:lpstr>Список литературы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НОРМАЛЬНАЯ И УЛЬТРАЗВУКОВАЯ АНАТОМИЯ МОЧЕВОГО ПУЗЫРЯ</dc:title>
  <dc:creator>777</dc:creator>
  <cp:lastModifiedBy>777</cp:lastModifiedBy>
  <cp:revision>71</cp:revision>
  <dcterms:created xsi:type="dcterms:W3CDTF">2019-11-23T15:43:00Z</dcterms:created>
  <dcterms:modified xsi:type="dcterms:W3CDTF">2020-01-19T14:49:50Z</dcterms:modified>
</cp:coreProperties>
</file>