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8" r:id="rId4"/>
    <p:sldId id="269" r:id="rId5"/>
    <p:sldId id="258" r:id="rId6"/>
    <p:sldId id="264" r:id="rId7"/>
    <p:sldId id="273" r:id="rId8"/>
    <p:sldId id="266" r:id="rId9"/>
    <p:sldId id="274" r:id="rId10"/>
    <p:sldId id="267" r:id="rId11"/>
    <p:sldId id="260" r:id="rId12"/>
    <p:sldId id="270" r:id="rId13"/>
    <p:sldId id="272" r:id="rId14"/>
    <p:sldId id="271" r:id="rId15"/>
    <p:sldId id="259" r:id="rId16"/>
    <p:sldId id="265" r:id="rId17"/>
    <p:sldId id="277" r:id="rId18"/>
    <p:sldId id="261" r:id="rId19"/>
    <p:sldId id="278" r:id="rId20"/>
    <p:sldId id="279" r:id="rId21"/>
    <p:sldId id="262" r:id="rId22"/>
    <p:sldId id="263" r:id="rId23"/>
  </p:sldIdLst>
  <p:sldSz cx="9144000" cy="6858000" type="screen4x3"/>
  <p:notesSz cx="6815138" cy="9942513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2" autoAdjust="0"/>
  </p:normalViewPr>
  <p:slideViewPr>
    <p:cSldViewPr>
      <p:cViewPr varScale="1">
        <p:scale>
          <a:sx n="79" d="100"/>
          <a:sy n="79" d="100"/>
        </p:scale>
        <p:origin x="8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141179193362997E-2"/>
          <c:y val="2.4822660061149086E-2"/>
          <c:w val="0.9177321667046856"/>
          <c:h val="0.90121122229893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</c:v>
                </c:pt>
                <c:pt idx="1">
                  <c:v>95.4</c:v>
                </c:pt>
                <c:pt idx="2">
                  <c:v>86</c:v>
                </c:pt>
                <c:pt idx="3">
                  <c:v>92.8</c:v>
                </c:pt>
                <c:pt idx="4">
                  <c:v>93.9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1"/>
        <c:overlap val="100"/>
        <c:axId val="16394440"/>
        <c:axId val="16395224"/>
      </c:barChart>
      <c:catAx>
        <c:axId val="16394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95224"/>
        <c:crosses val="autoZero"/>
        <c:auto val="1"/>
        <c:lblAlgn val="ctr"/>
        <c:lblOffset val="100"/>
        <c:noMultiLvlLbl val="0"/>
      </c:catAx>
      <c:valAx>
        <c:axId val="16395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94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15.5</c:v>
                </c:pt>
                <c:pt idx="1">
                  <c:v>9.1999999999999993</c:v>
                </c:pt>
                <c:pt idx="2">
                  <c:v>12.6</c:v>
                </c:pt>
                <c:pt idx="3">
                  <c:v>19.8</c:v>
                </c:pt>
                <c:pt idx="4">
                  <c:v>19</c:v>
                </c:pt>
                <c:pt idx="5">
                  <c:v>21.2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95"/>
        <c:axId val="16396792"/>
        <c:axId val="16394048"/>
      </c:barChart>
      <c:catAx>
        <c:axId val="16396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94048"/>
        <c:crosses val="autoZero"/>
        <c:auto val="1"/>
        <c:lblAlgn val="ctr"/>
        <c:lblOffset val="100"/>
        <c:noMultiLvlLbl val="0"/>
      </c:catAx>
      <c:valAx>
        <c:axId val="1639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96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EF791-8F23-4E21-94ED-3F2C347E82FE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CBBD0-E83C-483F-8F1A-B217C2B377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6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BBD0-E83C-483F-8F1A-B217C2B3774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6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556792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/>
          </p:cNvSpPr>
          <p:nvPr/>
        </p:nvSpPr>
        <p:spPr bwMode="auto">
          <a:xfrm>
            <a:off x="1673225" y="0"/>
            <a:ext cx="7470775" cy="1556792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бразовательное учреждение высшего образования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Красноярский государственный медицинский университет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профессора В.Ф. Войно-Ясенецкого МЗ РФ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549824"/>
            <a:ext cx="8568952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ГОСУДАРСТВЕННОЙ ЭКЗАМЕНАЦИОННОЙ КОМИССИИ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СПЕЦИАЛЬНОСТИ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34.02.01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СЕСТРИНСКОЕ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ДЕЛО В 2020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Красноярск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2020 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25000" lnSpcReduction="20000"/>
          </a:bodyPr>
          <a:lstStyle/>
          <a:p>
            <a:pPr marL="0" indent="-450000" algn="just">
              <a:spcBef>
                <a:spcPts val="0"/>
              </a:spcBef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 Фатьянова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О.П., ассистент кафедры «Сестринского дела и клинического ухода» КрасГМУ, главная медицинская сестра КГБУЗ «Красноярский краевой клинический онкологический диспансер им. А.И. Крыжановского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0" indent="-450000" algn="just">
              <a:spcBef>
                <a:spcPts val="0"/>
              </a:spcBef>
              <a:buNone/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     Андреев В.А., преподаватель КГБПОУ «Красноярский медицинский техникум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pPr marL="0" indent="-450000" algn="just">
              <a:spcBef>
                <a:spcPts val="0"/>
              </a:spcBef>
              <a:buNone/>
            </a:pPr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pPr marL="0" indent="-450000" algn="just">
              <a:spcBef>
                <a:spcPts val="0"/>
              </a:spcBef>
              <a:buNone/>
            </a:pP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450000" algn="just">
              <a:spcBef>
                <a:spcPts val="0"/>
              </a:spcBef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-4500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-450000" algn="just">
              <a:spcBef>
                <a:spcPts val="0"/>
              </a:spcBef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73225" y="0"/>
            <a:ext cx="7470775" cy="1340768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 Государственной экзаменационной комиссии</a:t>
            </a:r>
            <a:endParaRPr lang="ru-RU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340768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0" y="2132856"/>
            <a:ext cx="871540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3700" algn="l"/>
                <a:tab pos="3209925" algn="l"/>
                <a:tab pos="4873625" algn="l"/>
              </a:tabLs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недели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3700" algn="l"/>
                <a:tab pos="3209925" algn="l"/>
                <a:tab pos="4873625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.04.2020 г.   по 13.05.2020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3700" algn="l"/>
                <a:tab pos="3209925" algn="l"/>
                <a:tab pos="4873625" algn="l"/>
              </a:tabLst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3700" algn="l"/>
                <a:tab pos="3209925" algn="l"/>
                <a:tab pos="4873625" algn="l"/>
              </a:tabLst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3700" algn="l"/>
                <a:tab pos="3209925" algn="l"/>
                <a:tab pos="4873625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Защита ВКР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3700" algn="l"/>
                <a:tab pos="3209925" algn="l"/>
                <a:tab pos="4873625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15.06.2020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г.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28.06.2020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 на подготовку ВКР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268760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1604339"/>
            <a:ext cx="85689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3700" algn="l"/>
                <a:tab pos="3209925" algn="l"/>
                <a:tab pos="4873625" algn="l"/>
              </a:tabLst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Итоговые уровень и качество подготовки каждого выпускника оценивались государственной экзаменационной комиссией по результатам оценки выпускной квалификационной работы (дипломной работы) и оценки защиты ВКР. Результаты аттестационного испытания определялись оценками «отлично», «хорошо», «удовлетворительно», «неудовлетворительно».</a:t>
            </a:r>
          </a:p>
        </p:txBody>
      </p:sp>
      <p:sp>
        <p:nvSpPr>
          <p:cNvPr id="7" name="Заголовок 1"/>
          <p:cNvSpPr>
            <a:spLocks/>
          </p:cNvSpPr>
          <p:nvPr/>
        </p:nvSpPr>
        <p:spPr bwMode="auto">
          <a:xfrm>
            <a:off x="1673225" y="0"/>
            <a:ext cx="7470775" cy="1268760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качества подготовки выпускников 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7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268760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0" y="1532695"/>
            <a:ext cx="871540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3700" algn="l"/>
                <a:tab pos="3209925" algn="l"/>
                <a:tab pos="48736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Выпускная квалификационная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работа (дипломная работа) оценивалась по следующим показателям: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663700" algn="l"/>
                <a:tab pos="3209925" algn="l"/>
                <a:tab pos="4873625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аличие в работе цели, задач, предмета и объекта исследования;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663700" algn="l"/>
                <a:tab pos="3209925" algn="l"/>
                <a:tab pos="4873625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одержание работы;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663700" algn="l"/>
                <a:tab pos="3209925" algn="l"/>
                <a:tab pos="4873625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рактическая часть работы;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663700" algn="l"/>
                <a:tab pos="3209925" algn="l"/>
                <a:tab pos="4873625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татистическая обработка данных;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663700" algn="l"/>
                <a:tab pos="3209925" algn="l"/>
                <a:tab pos="4873625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спользование литературы;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663700" algn="l"/>
                <a:tab pos="3209925" algn="l"/>
                <a:tab pos="4873625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облюдение правил оформления работы;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663700" algn="l"/>
                <a:tab pos="3209925" algn="l"/>
                <a:tab pos="4873625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тзыв рецензента;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663700" algn="l"/>
                <a:tab pos="3209925" algn="l"/>
                <a:tab pos="4873625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тзыв руководителя.</a:t>
            </a:r>
            <a:endParaRPr kumimoji="0" lang="ru-RU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/>
          </p:cNvSpPr>
          <p:nvPr/>
        </p:nvSpPr>
        <p:spPr bwMode="auto">
          <a:xfrm>
            <a:off x="1673225" y="0"/>
            <a:ext cx="7470775" cy="1268760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качества подготовки выпускников 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268760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1706434"/>
            <a:ext cx="82809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3700" algn="l"/>
                <a:tab pos="3209925" algn="l"/>
                <a:tab pos="4873625" algn="l"/>
              </a:tabLst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оценке защиты выпускной квалификационной работы учитывались: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663700" algn="l"/>
                <a:tab pos="3209925" algn="l"/>
                <a:tab pos="4873625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лубина знаний;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663700" algn="l"/>
                <a:tab pos="3209925" algn="l"/>
                <a:tab pos="4873625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формление презентации;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663700" algn="l"/>
                <a:tab pos="3209925" algn="l"/>
                <a:tab pos="4873625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оказательность и аргументированность при ответах на вопросы.</a:t>
            </a:r>
            <a:endParaRPr kumimoji="0" lang="ru-RU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/>
          </p:cNvSpPr>
          <p:nvPr/>
        </p:nvSpPr>
        <p:spPr bwMode="auto">
          <a:xfrm>
            <a:off x="1673225" y="0"/>
            <a:ext cx="7470775" cy="1268760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качества подготовки выпускников 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защиты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ВКР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107769"/>
              </p:ext>
            </p:extLst>
          </p:nvPr>
        </p:nvGraphicFramePr>
        <p:xfrm>
          <a:off x="0" y="1268760"/>
          <a:ext cx="9144000" cy="5231229"/>
        </p:xfrm>
        <a:graphic>
          <a:graphicData uri="http://schemas.openxmlformats.org/drawingml/2006/table">
            <a:tbl>
              <a:tblPr/>
              <a:tblGrid>
                <a:gridCol w="922083"/>
                <a:gridCol w="3649917"/>
                <a:gridCol w="2343629"/>
                <a:gridCol w="2228371"/>
              </a:tblGrid>
              <a:tr h="720080">
                <a:tc rowSpan="2"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№</a:t>
                      </a:r>
                    </a:p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п/п</a:t>
                      </a: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Базовый уровень </a:t>
                      </a: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подготовки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7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Кол-во всего и из них</a:t>
                      </a:r>
                    </a:p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 бюджет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% всего и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из них</a:t>
                      </a:r>
                    </a:p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бюджет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890">
                <a:tc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Окончили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ОУ в 2020 г.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66/44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100,0/66,7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891">
                <a:tc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Защищено ВКР</a:t>
                      </a: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latin typeface="Times New Roman"/>
                          <a:ea typeface="Times New Roman"/>
                        </a:rPr>
                        <a:t>66/44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100,0/66,7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890">
                <a:tc rowSpan="5"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Получили оценки: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890">
                <a:tc vMerge="1">
                  <a:txBody>
                    <a:bodyPr/>
                    <a:lstStyle/>
                    <a:p>
                      <a:pPr indent="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отлично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32/27</a:t>
                      </a: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48,5/61,4</a:t>
                      </a: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890">
                <a:tc vMerge="1">
                  <a:txBody>
                    <a:bodyPr/>
                    <a:lstStyle/>
                    <a:p>
                      <a:pPr indent="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хорошо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30/16</a:t>
                      </a: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45,4/36,4</a:t>
                      </a: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890">
                <a:tc vMerge="1">
                  <a:txBody>
                    <a:bodyPr/>
                    <a:lstStyle/>
                    <a:p>
                      <a:pPr indent="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удовлетворительно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4/1</a:t>
                      </a: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6,1/2,2</a:t>
                      </a: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528">
                <a:tc vMerge="1">
                  <a:txBody>
                    <a:bodyPr/>
                    <a:lstStyle/>
                    <a:p>
                      <a:pPr indent="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неудовлетворительно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−</a:t>
                      </a: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−</a:t>
                      </a:r>
                    </a:p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8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Средний балл</a:t>
                      </a: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4,4/4,6</a:t>
                      </a: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8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200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Качество, %</a:t>
                      </a: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93,9/97,8</a:t>
                      </a: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защиты ВКР</a:t>
            </a: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960600"/>
              </p:ext>
            </p:extLst>
          </p:nvPr>
        </p:nvGraphicFramePr>
        <p:xfrm>
          <a:off x="251519" y="1844824"/>
          <a:ext cx="8712968" cy="4415301"/>
        </p:xfrm>
        <a:graphic>
          <a:graphicData uri="http://schemas.openxmlformats.org/drawingml/2006/table">
            <a:tbl>
              <a:tblPr/>
              <a:tblGrid>
                <a:gridCol w="667542"/>
                <a:gridCol w="4905372"/>
                <a:gridCol w="1570027"/>
                <a:gridCol w="1570027"/>
              </a:tblGrid>
              <a:tr h="590537">
                <a:tc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Количество ВКР,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выполненных: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5687">
                <a:tc rowSpan="3">
                  <a:txBody>
                    <a:bodyPr/>
                    <a:lstStyle/>
                    <a:p>
                      <a:pPr indent="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- по темам, предложенным  </a:t>
                      </a:r>
                    </a:p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  руководителями</a:t>
                      </a:r>
                    </a:p>
                    <a:p>
                      <a:pPr indent="0" algn="l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indent="0" algn="l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66 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- по 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темам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ru-RU" sz="2400" baseline="0" dirty="0" smtClean="0">
                          <a:latin typeface="Times New Roman"/>
                          <a:ea typeface="Times New Roman"/>
                        </a:rPr>
                        <a:t> предложенным</a:t>
                      </a: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  выпускниками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−</a:t>
                      </a:r>
                    </a:p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- по 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темам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, предложенным </a:t>
                      </a:r>
                    </a:p>
                    <a:p>
                      <a:pPr indent="0" algn="l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indent="0" algn="l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  организациями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−</a:t>
                      </a:r>
                    </a:p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41666" marR="41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285860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/>
          </p:cNvSpPr>
          <p:nvPr/>
        </p:nvSpPr>
        <p:spPr bwMode="auto">
          <a:xfrm>
            <a:off x="1673225" y="5700"/>
            <a:ext cx="7470775" cy="1280160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ГИА по специальности Сестринское дело  за 5 учебных лет в %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81360147"/>
              </p:ext>
            </p:extLst>
          </p:nvPr>
        </p:nvGraphicFramePr>
        <p:xfrm>
          <a:off x="179512" y="1700808"/>
          <a:ext cx="8784976" cy="485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55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412776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/>
          </p:cNvSpPr>
          <p:nvPr/>
        </p:nvSpPr>
        <p:spPr bwMode="auto">
          <a:xfrm>
            <a:off x="1673225" y="0"/>
            <a:ext cx="7470775" cy="1412776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результаты подготовки выпускников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521794"/>
              </p:ext>
            </p:extLst>
          </p:nvPr>
        </p:nvGraphicFramePr>
        <p:xfrm>
          <a:off x="179512" y="1556792"/>
          <a:ext cx="8784976" cy="5184576"/>
        </p:xfrm>
        <a:graphic>
          <a:graphicData uri="http://schemas.openxmlformats.org/drawingml/2006/table">
            <a:tbl>
              <a:tblPr/>
              <a:tblGrid>
                <a:gridCol w="699689"/>
                <a:gridCol w="3628640"/>
                <a:gridCol w="2202096"/>
                <a:gridCol w="2254551"/>
              </a:tblGrid>
              <a:tr h="809981">
                <a:tc rowSpan="2"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№</a:t>
                      </a:r>
                    </a:p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Базовый уровень 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подготовки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9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Кол-во всего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и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из 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них 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бюджет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%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всего и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из 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них 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бюджет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660">
                <a:tc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Защищено</a:t>
                      </a:r>
                      <a:r>
                        <a:rPr lang="ru-RU" sz="2400" baseline="0" dirty="0" smtClean="0">
                          <a:latin typeface="Times New Roman"/>
                          <a:ea typeface="Times New Roman"/>
                        </a:rPr>
                        <a:t> ВКР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66/44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100/66,7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987">
                <a:tc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Количество дипломов</a:t>
                      </a:r>
                    </a:p>
                    <a:p>
                      <a:pPr indent="0" algn="l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indent="0" algn="l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с 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«отличием»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14/13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21,2/29,5 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316">
                <a:tc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дипломов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с</a:t>
                      </a:r>
                    </a:p>
                    <a:p>
                      <a:pPr indent="0" algn="l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оценками «отлично»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и</a:t>
                      </a:r>
                    </a:p>
                    <a:p>
                      <a:pPr indent="0" algn="l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«хорошо»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13/8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19,7/18,2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316">
                <a:tc>
                  <a:txBody>
                    <a:bodyPr/>
                    <a:lstStyle/>
                    <a:p>
                      <a:pPr indent="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Количество выданных </a:t>
                      </a: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академических 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справок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−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−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285860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/>
          </p:cNvSpPr>
          <p:nvPr/>
        </p:nvSpPr>
        <p:spPr bwMode="auto">
          <a:xfrm>
            <a:off x="1673225" y="0"/>
            <a:ext cx="7470775" cy="1285860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Процент дипломов с отличием по специальности Сестринское дело за 6 учебных лет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60716863"/>
              </p:ext>
            </p:extLst>
          </p:nvPr>
        </p:nvGraphicFramePr>
        <p:xfrm>
          <a:off x="323528" y="1397000"/>
          <a:ext cx="8568952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61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/>
          </p:cNvSpPr>
          <p:nvPr/>
        </p:nvSpPr>
        <p:spPr bwMode="auto">
          <a:xfrm>
            <a:off x="1496751" y="-6350"/>
            <a:ext cx="7647249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 ГИА</a:t>
            </a:r>
            <a:endParaRPr lang="ru-RU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856050"/>
            <a:ext cx="8643998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«Об образовании в Российской Федерации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273-ФЗ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29.12.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2012 г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./№ 3266-1 от 10.07.1992 г. (с изменениями и дополнениями);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среднего профессионального образования по специальности 34.02.01 Сестринское дело; 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Министерства образования и науки Российской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Федерации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16.08.2013 г.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968 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утверждении Порядка проведения государственной итоговой аттестации по образовательным программам среднего профессионального образования»;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285860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/>
          </p:cNvSpPr>
          <p:nvPr/>
        </p:nvSpPr>
        <p:spPr bwMode="auto">
          <a:xfrm>
            <a:off x="1673225" y="0"/>
            <a:ext cx="7470775" cy="1280160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защиты ВКР по группам в 2019 году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00808"/>
            <a:ext cx="8606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448889"/>
              </p:ext>
            </p:extLst>
          </p:nvPr>
        </p:nvGraphicFramePr>
        <p:xfrm>
          <a:off x="611560" y="1700808"/>
          <a:ext cx="7920880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2304256"/>
                <a:gridCol w="2016224"/>
                <a:gridCol w="2088232"/>
              </a:tblGrid>
              <a:tr h="156836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группы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Качественный показатель, %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дипломов</a:t>
                      </a:r>
                      <a:r>
                        <a:rPr lang="ru-RU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отличием, %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402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311-11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(31,8%)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402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408-9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(25,0%)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402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409-9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(5,0%)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402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(21,2%)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7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285860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/>
          </p:cNvSpPr>
          <p:nvPr/>
        </p:nvSpPr>
        <p:spPr bwMode="auto">
          <a:xfrm>
            <a:off x="1673225" y="0"/>
            <a:ext cx="7470775" cy="1280160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Замечания и предложения ГЭК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00808"/>
            <a:ext cx="860619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комиссия по специальности 34.02.01 Сестринское дело не сделала никаких замечаний к процедуре подготовки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итоговой аттестации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 startAt="2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 в знаниях и умениях не выявлены. </a:t>
            </a:r>
          </a:p>
          <a:p>
            <a:pPr marL="514350" indent="-514350" algn="just">
              <a:buAutoNum type="arabicPeriod" startAt="2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  комиссия сделала замечание ‒ сократить в презентациях текстовое содержание.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 startAt="2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556792"/>
            <a:ext cx="8101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1"/>
            <a:ext cx="91447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 ГИА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95536" y="-1624017"/>
            <a:ext cx="8640960" cy="744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ru-RU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ru-RU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ru-RU" sz="2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ru-RU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ru-RU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ru-RU" sz="2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Список председателей  государственных экзаменационных комиссий на 2020 год, утвержденный Департаментом медицинского образования и кадровой политики в здравоохранении  Минздрава  России  от 15.12.2019 г.;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Стандарт организации СТО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СМК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ФК 7.1.5.02-16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«Управление подготовкой и проведением государственной итоговой аттестации выпускников, осваивающих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программу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подготовки специалистов среднего звена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»;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lang="ru-RU" sz="2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 ГИА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1556792"/>
            <a:ext cx="849694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Приказ руководителя колледжа «О составе государственной экзаменационной комиссии по специальности 34.02.01 Сестринское дело №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ф-орг от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.03.2020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г.;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Программа государственной итоговой аттестации по специальности 34.02.01 Сестринское дело от 2019 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3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государственной итоговой аттестации</a:t>
            </a:r>
            <a:endParaRPr lang="ru-RU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1428736"/>
            <a:ext cx="864396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Установление  уровня подготовки выпускников к выполнению профессиональных задач и соответствие их подготовки требованиям федерального государственного образовательного стандарта среднего профессионального образования.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Формой государственной итоговой аттестации   выпускников специальности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34.02.01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Сестринское дело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выпускная квалификационная работа (ВКР).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 Государственной экзаменационной комиссии</a:t>
            </a:r>
            <a:endParaRPr lang="ru-RU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371223"/>
            <a:ext cx="8534784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председатель ГЭК: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Оленева И.Ю.,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заместитель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главного врача  по работе с сестринским персоналом КГБУЗ «Красноярская межрайонная детская клиническая больница № 1»,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согласно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списка председателей государственных экзаменационных комиссий на 2020 г., утвержденного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Департаментом медицинского образования и кадровой политики в здравоохранении Минздрава России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.12.2019 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еститель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председателя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ГЭК: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Селютина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Г.В., руководитель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Фармацевтического колледжа.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 Государственной экзаменационной комиссии</a:t>
            </a:r>
            <a:endParaRPr lang="ru-RU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15636"/>
            <a:ext cx="8858312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члены ГЭК: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Турчина Ж.Е.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заведующий кафедрой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«Сестринского дела и клинического ухода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КрасГМУ,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кандидат медицинских наук, доцент;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Мудрова Л.А.,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доцент кафедры «Сестринского дела и клинического ухода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КрасГМУ,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кандидат медицинских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наук;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aseline="0" dirty="0" smtClean="0">
                <a:latin typeface="Times New Roman" pitchFamily="18" charset="0"/>
                <a:cs typeface="Times New Roman" pitchFamily="18" charset="0"/>
              </a:rPr>
              <a:t>Шарова О.Я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., доцент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кафедры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Сестринского дела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клинического ухода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КрасГМУ,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кандидат медицинских наук;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Иванов В.Г.,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доцент кафедры «Сестринского дела и клинического ухода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КрасГМУ,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кандидат медицинских наук;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 Государственной экзаменационной комиссии</a:t>
            </a:r>
            <a:endParaRPr lang="ru-RU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351543"/>
            <a:ext cx="8229600" cy="5328592"/>
          </a:xfrm>
        </p:spPr>
        <p:txBody>
          <a:bodyPr>
            <a:normAutofit/>
          </a:bodyPr>
          <a:lstStyle/>
          <a:p>
            <a:pPr mar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Кудрявцева Б.В., заведующий отделением «Сестринское дело» Фармацевтического колледжа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Брюханова И.Я., преподаватель профессионального модуля «Участие в лечебно-диагностическом и реабилитационном процессах» Фармацевтического колледжа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Лопатина Т.Н., преподаватель профессионального модуля  «Оказание доврачебной медицинской помощи при неотложных и экстремальных состояниях» Фармацевтического колледжа;</a:t>
            </a:r>
          </a:p>
          <a:p>
            <a:pPr mar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 Государственной экзаменационной комиссии</a:t>
            </a:r>
            <a:endParaRPr lang="ru-RU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152525"/>
            <a:ext cx="8229600" cy="5527610"/>
          </a:xfrm>
        </p:spPr>
        <p:txBody>
          <a:bodyPr>
            <a:normAutofit/>
          </a:bodyPr>
          <a:lstStyle/>
          <a:p>
            <a:pPr mar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Овчинникова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Т.В., преподаватель профессионального модуля «Участие в лечебно-диагностическом и реабилитационном процессах» Фармацевтического колледжа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Филенкова Н.Л., преподаватель профессионального модуля «Участие в лечебно-диагностическом и реабилитационном процессах» Фармацевтического колледжа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Фукалова Н.В., преподаватель профессионального модуля «Участие в лечебно-диагностическом и реабилитационном процессах» Фармацевтического колледжа;</a:t>
            </a:r>
          </a:p>
          <a:p>
            <a:pPr mar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33339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735f951d5f7d835fe6ff855b9f9a55eb84992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996</Words>
  <Application>Microsoft Office PowerPoint</Application>
  <PresentationFormat>Экран (4:3)</PresentationFormat>
  <Paragraphs>243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Бирюсина Владимировна</dc:creator>
  <cp:lastModifiedBy>Бирюсина</cp:lastModifiedBy>
  <cp:revision>176</cp:revision>
  <cp:lastPrinted>2019-06-27T06:53:28Z</cp:lastPrinted>
  <dcterms:created xsi:type="dcterms:W3CDTF">2015-06-17T03:16:25Z</dcterms:created>
  <dcterms:modified xsi:type="dcterms:W3CDTF">2020-07-05T17:38:00Z</dcterms:modified>
</cp:coreProperties>
</file>