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 horzBarState="maximized">
    <p:restoredLeft sz="18953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presProps" Target="presProps.xml"  /><Relationship Id="rId15" Type="http://schemas.openxmlformats.org/officeDocument/2006/relationships/viewProps" Target="viewProps.xml"  /><Relationship Id="rId16" Type="http://schemas.openxmlformats.org/officeDocument/2006/relationships/theme" Target="theme/theme1.xml"  /><Relationship Id="rId17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85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5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44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1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6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3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46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11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58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7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146619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1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4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image" Target="../media/image5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0"/>
          </p:nvPr>
        </p:nvSpPr>
        <p:spPr>
          <a:xfrm>
            <a:off x="1523999" y="343244"/>
            <a:ext cx="9144000" cy="2267133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ru-RU" sz="2000">
                <a:solidFill>
                  <a:srgbClr val="000000"/>
                </a:solidFill>
                <a:effectLst/>
                <a:latin typeface="Times New Roman"/>
                <a:ea typeface="Times New Roman"/>
                <a:cs typeface="Calibri"/>
              </a:rPr>
              <a:t>Федеральное государственное бюджетное образовательное учреждение</a:t>
            </a:r>
            <a:br>
              <a:rPr lang="ru-RU" sz="2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ru-RU" sz="2000">
                <a:solidFill>
                  <a:srgbClr val="000000"/>
                </a:solidFill>
                <a:effectLst/>
                <a:latin typeface="Times New Roman"/>
                <a:ea typeface="Times New Roman"/>
                <a:cs typeface="Calibri"/>
              </a:rPr>
              <a:t>высшего образования "Красноярский государственный медицинский</a:t>
            </a:r>
            <a:br>
              <a:rPr lang="ru-RU" sz="2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ru-RU" sz="2000">
                <a:solidFill>
                  <a:srgbClr val="000000"/>
                </a:solidFill>
                <a:effectLst/>
                <a:latin typeface="Times New Roman"/>
                <a:ea typeface="Times New Roman"/>
                <a:cs typeface="Calibri"/>
              </a:rPr>
              <a:t>университет имени профессора В.Ф. Войно-Ясенецкого"</a:t>
            </a:r>
            <a:br>
              <a:rPr lang="ru-RU" sz="2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ru-RU" sz="2000">
                <a:solidFill>
                  <a:srgbClr val="000000"/>
                </a:solidFill>
                <a:effectLst/>
                <a:latin typeface="Times New Roman"/>
                <a:ea typeface="Times New Roman"/>
                <a:cs typeface="Calibri"/>
              </a:rPr>
              <a:t>Министерства здравоохранения Российской Федерации</a:t>
            </a:r>
            <a:br>
              <a:rPr lang="ru-RU" sz="2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ru-RU" sz="2000">
                <a:solidFill>
                  <a:srgbClr val="000000"/>
                </a:solidFill>
                <a:effectLst/>
                <a:latin typeface="Times New Roman"/>
                <a:ea typeface="Times New Roman"/>
                <a:cs typeface="Calibri"/>
              </a:rPr>
              <a:t> </a:t>
            </a:r>
            <a:br>
              <a:rPr lang="ru-RU" sz="2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ru-RU" sz="2000">
                <a:solidFill>
                  <a:srgbClr val="000000"/>
                </a:solidFill>
                <a:effectLst/>
                <a:latin typeface="Times New Roman"/>
                <a:ea typeface="Times New Roman"/>
                <a:cs typeface="Calibri"/>
              </a:rPr>
              <a:t>Фармацевтический колледж</a:t>
            </a:r>
            <a:br>
              <a:rPr lang="ru-RU" sz="2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ru-RU" sz="2000">
                <a:solidFill>
                  <a:srgbClr val="000000"/>
                </a:solidFill>
                <a:effectLst/>
                <a:latin typeface="Times New Roman"/>
                <a:ea typeface="Times New Roman"/>
                <a:cs typeface="Calibri"/>
              </a:rPr>
              <a:t> </a:t>
            </a:r>
            <a:br>
              <a:rPr lang="ru-RU" sz="20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endParaRPr lang="ru-RU" sz="2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3810" y="2674215"/>
            <a:ext cx="11004379" cy="4183785"/>
          </a:xfrm>
        </p:spPr>
        <p:txBody>
          <a:bodyPr>
            <a:normAutofit lnSpcReduction="10000"/>
          </a:bodyPr>
          <a:lstStyle/>
          <a:p>
            <a:pPr lvl="0">
              <a:defRPr/>
            </a:pPr>
            <a:endParaRPr lang="ru-RU" sz="3200">
              <a:latin typeface="Times New Roman"/>
              <a:cs typeface="Times New Roman"/>
            </a:endParaRPr>
          </a:p>
          <a:p>
            <a:pPr lvl="0">
              <a:defRPr/>
            </a:pPr>
            <a:r>
              <a:rPr lang="ru-RU" sz="2600">
                <a:latin typeface="Times New Roman"/>
                <a:cs typeface="Times New Roman"/>
              </a:rPr>
              <a:t>Тема : Лицензионные требования </a:t>
            </a:r>
            <a:endParaRPr lang="ru-RU" sz="2600">
              <a:latin typeface="Times New Roman"/>
              <a:cs typeface="Times New Roman"/>
            </a:endParaRPr>
          </a:p>
          <a:p>
            <a:pPr algn="r">
              <a:defRPr/>
            </a:pPr>
            <a:endParaRPr lang="ru-RU" sz="2600">
              <a:latin typeface="Times New Roman"/>
              <a:cs typeface="Times New Roman"/>
            </a:endParaRPr>
          </a:p>
          <a:p>
            <a:pPr algn="r">
              <a:defRPr/>
            </a:pPr>
            <a:endParaRPr lang="ru-RU" sz="2600">
              <a:latin typeface="Times New Roman"/>
              <a:cs typeface="Times New Roman"/>
            </a:endParaRPr>
          </a:p>
          <a:p>
            <a:pPr algn="r">
              <a:defRPr/>
            </a:pPr>
            <a:endParaRPr lang="ru-RU" sz="2600">
              <a:latin typeface="Times New Roman"/>
              <a:cs typeface="Times New Roman"/>
            </a:endParaRPr>
          </a:p>
          <a:p>
            <a:pPr algn="r">
              <a:defRPr/>
            </a:pPr>
            <a:r>
              <a:rPr lang="ru-RU" sz="2600">
                <a:latin typeface="Times New Roman"/>
                <a:cs typeface="Times New Roman"/>
              </a:rPr>
              <a:t>    </a:t>
            </a:r>
            <a:r>
              <a:rPr lang="ru-RU" sz="2200">
                <a:latin typeface="Times New Roman"/>
                <a:cs typeface="Times New Roman"/>
              </a:rPr>
              <a:t>Выполнила: </a:t>
            </a:r>
            <a:r>
              <a:rPr lang="ru-RU" altLang="en-US" sz="2200">
                <a:latin typeface="Times New Roman"/>
                <a:cs typeface="Times New Roman"/>
              </a:rPr>
              <a:t>Ахматкулова Диляфруза Артыкбаевна </a:t>
            </a:r>
            <a:endParaRPr lang="ru-RU" altLang="en-US" sz="2200">
              <a:latin typeface="Times New Roman"/>
              <a:cs typeface="Times New Roman"/>
            </a:endParaRPr>
          </a:p>
          <a:p>
            <a:pPr algn="r">
              <a:defRPr/>
            </a:pPr>
            <a:r>
              <a:rPr lang="ru-RU" sz="2200">
                <a:latin typeface="Times New Roman"/>
                <a:cs typeface="Times New Roman"/>
              </a:rPr>
              <a:t>студентка 3</a:t>
            </a:r>
            <a:r>
              <a:rPr lang="en-US" altLang="ru-RU" sz="2200">
                <a:latin typeface="Times New Roman"/>
                <a:cs typeface="Times New Roman"/>
              </a:rPr>
              <a:t>04</a:t>
            </a:r>
            <a:r>
              <a:rPr lang="ru-RU" altLang="en-US" sz="2200">
                <a:latin typeface="Times New Roman"/>
                <a:cs typeface="Times New Roman"/>
              </a:rPr>
              <a:t> </a:t>
            </a:r>
            <a:r>
              <a:rPr lang="ru-RU" sz="2200">
                <a:latin typeface="Times New Roman"/>
                <a:cs typeface="Times New Roman"/>
              </a:rPr>
              <a:t>гр.</a:t>
            </a:r>
            <a:endParaRPr lang="ru-RU" sz="2200">
              <a:latin typeface="Times New Roman"/>
              <a:cs typeface="Times New Roman"/>
            </a:endParaRPr>
          </a:p>
          <a:p>
            <a:pPr algn="r">
              <a:defRPr/>
            </a:pPr>
            <a:r>
              <a:rPr lang="ru-RU" sz="2200">
                <a:latin typeface="Times New Roman"/>
                <a:cs typeface="Times New Roman"/>
              </a:rPr>
              <a:t>                                                Проверила: </a:t>
            </a:r>
            <a:r>
              <a:rPr lang="ru-RU" altLang="en-US" sz="2200">
                <a:latin typeface="Times New Roman"/>
                <a:cs typeface="Times New Roman"/>
              </a:rPr>
              <a:t>Анишева Лидия Анатольевна</a:t>
            </a:r>
            <a:r>
              <a:rPr lang="ru-RU" sz="2600">
                <a:latin typeface="Times New Roman"/>
                <a:cs typeface="Times New Roman"/>
              </a:rPr>
              <a:t> </a:t>
            </a:r>
            <a:endParaRPr lang="ru-RU" sz="26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46" y="280663"/>
            <a:ext cx="11331767" cy="6279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4185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9903"/>
            <a:ext cx="10515600" cy="61485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лицензии указываются: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182415"/>
            <a:ext cx="10515600" cy="490723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лицензирующего органа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юр. лиц – наименование, форма собственности, юр. адрес и место нахождения предприятия, номер государственной регистрации юр. Лица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физ. лиц – ФИО, паспортные данные, местожительство, адреса места осуществления фармацевтической деятельности, номер записи о государственной регистрации индивидуального предпринимателя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деятельности, на осуществление которой выдается лицензия, с указанием работ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лицензии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 лицензии, дата начала и окончания действия лицензии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69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5956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B2C082-1052-3248-8F00-31D9F9140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418" y="1843213"/>
            <a:ext cx="5351163" cy="4339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239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335" y="0"/>
            <a:ext cx="10515600" cy="2409606"/>
          </a:xfrm>
        </p:spPr>
        <p:txBody>
          <a:bodyPr anchor="t">
            <a:no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sz="2800" dirty="0">
                <a:solidFill>
                  <a:srgbClr val="00000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00000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Лицензирование</a:t>
            </a:r>
            <a:r>
              <a:rPr lang="ru-RU" sz="2800" dirty="0">
                <a:solidFill>
                  <a:srgbClr val="00000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— это одна из форм регулирования государством предпринимательской деятельности, которое выражается в запрете осуществлять ту или иную хозяйственную деятельностью без получения на то лицензии.</a:t>
            </a:r>
            <a:br>
              <a:rPr lang="ru-RU" sz="2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178FFD0-9415-3A48-B308-FDA83A0EF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929715"/>
            <a:ext cx="5105400" cy="3517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7233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01FF6-693D-1449-B3A5-470446EAD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35" y="365125"/>
            <a:ext cx="10598665" cy="3063875"/>
          </a:xfrm>
        </p:spPr>
        <p:txBody>
          <a:bodyPr>
            <a:normAutofit/>
          </a:bodyPr>
          <a:lstStyle/>
          <a:p>
            <a:pPr algn="just"/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требования и условия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совокупностьустановленных положениями о лицензировании конкретных видов деятельности требований и условий, выполнение которых лицензиатом обязательно при осуществлении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лицензируемого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 деятельности;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E374D37-4730-E54C-8218-FC08B4585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927" y="3165218"/>
            <a:ext cx="5460370" cy="3063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2307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681" y="0"/>
            <a:ext cx="10515600" cy="2506717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25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Лицензия на фармацевтическую деятельность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документ, позволяющий оказывать услуги и выполнять работы юридическим лицам в сфере обращения лекарственных средств для медицинского и ветеринарного применения.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83" y="2506717"/>
            <a:ext cx="8219596" cy="368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045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20718"/>
            <a:ext cx="10515600" cy="104052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требования и условия при осуществлении фармацевтической  деятельности: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1580" y="1569166"/>
            <a:ext cx="10515600" cy="462345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300" dirty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соискателя лицензии (лицензиата) принадлежащих ему на праве собственности или на ином законном основании помещений, соответствующих санитарным правилам, а также оснащенных оборудованием, техническими средствами и приборами, необходимыми для осуществления лицензируемойдеятельности; 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требований по технической </a:t>
            </a:r>
            <a:r>
              <a:rPr lang="ru-RU" sz="2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укрепленности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оснащению средствами охранной сигнализации объектов и помещений, используемых для осуществления лицензируемойдеятельности;	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организационно-технических возможностей иматериально-технического оснащения, включая технологическое оборудование, специальные инструменты и техническую документацию, необходимых для осуществлениялицензируемой деятельности;	</a:t>
            </a:r>
          </a:p>
          <a:p>
            <a:pPr marL="457200" indent="-457200">
              <a:buAutoNum type="arabicPeriod"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48752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0BE4A-F2C9-4F40-9E94-5253F4A6D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28" y="380186"/>
            <a:ext cx="10515600" cy="5729543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соблюдение правил хранения и обращения с лекарственными средствами с учетом их физико-химических, фармакологических,токсикологических свойств, а также с лекарственными средствами, обладающими огнеопасными и взрывоопасными свойствами;	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соблюдение правил хранения, учета, изготовления, отпуска, уничтожения и использования в медицинских целях наркотических средств и психотропных веществ с учетом их физико-химических, фармакологических и токсикологических свойств;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6) соблюдение требований, предусмотренных Правилами ведения и хранения специальных журналов регистрации операций, связанных с оборотом наркотических средств и психотропных веществ, и Положением о предоставленииюридическими лицами отчетов о деятельности, связанной с оборотом наркотических средств и психотропных веществ, утвержденными постановлением Правительства РФ от 28.07.00 №577;	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09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3709D-1D61-3F44-A5B8-FED0BBC3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379" y="355620"/>
            <a:ext cx="11546161" cy="5960056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соблюдение требований по использованию оборудования и инструментов, включенных в Перечень инструментов и оборудования, находящихся под специальным контролем и используемых  для производства и изготовлениянаркотических средств, психотропных веществ, утвержденныйпостановлением Правительства РФ от 22.03.01 №221; 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соблюдение лицензиатом, осуществляющим оптовую Торговлю лекарственными средствами, требований ст. 29 ФЗ "О лекарственных средствах" и правил оптовой торговли лекарственными средствами;	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соблюдение лицензиатом, осуществляющим розничную торговлю лекарственными средствами, требований ст. 32 ФЗ«О лекарственных средствах" и правил продажи лекарственных средств, утверждаемых в соответствии со ст. 26 Закона РФ"О защите прав потребителей"; 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соблюдение лицензиатом, осуществляющим изготовлениелекарственных средств, правил изготовления лекарственных средств, утверждаемых в соответствии со ст.17 ФЗ«О лекарственных средствах", и требований к контролю качества лекарственных средств, изготовленных в аптечных учреждениях;	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1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9EEEA6-BBDD-7649-86C7-42B8646C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19" y="343243"/>
            <a:ext cx="11437206" cy="6123459"/>
          </a:xfrm>
        </p:spPr>
        <p:txBody>
          <a:bodyPr>
            <a:no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соблюдение лицензиатом требований о запрещении продажи лекарственных средств, пришедших в негодность, лекарственных средств с истекшим сроком годности,фальсифицированных лекарственных средств и лекарственных средств, являющихся незаконными копиями лекарственных средств, зарегистрированных в РФ, а также об уничтожении таких лекарственных средств в соответствии со ст.31 ФЗ"О лекарственных средствах";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руководители организаций оптовой торговли и аптечных учреждений, работа которых непосредственно связана с приемом, хранением, отпуском, изготовлением и уничтожениемлекарственных средств, должны иметь высшее фармацевтическоеобразование, стаж работы по специальности не менее 3 лет и сертификат специалиста;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специалисты аптечных учреждений, занятые непосредственно изготовлением, хранением, отпуском и продажей лекарственных средств, должны иметь высшее или среднее фармацевтическое образование и  сертификат специалиста; 	</a:t>
            </a:r>
            <a:b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3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0A87A-D09A-1A47-B2A8-0159CAE8D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16" y="0"/>
            <a:ext cx="10969882" cy="5148648"/>
          </a:xfrm>
        </p:spPr>
        <p:txBody>
          <a:bodyPr>
            <a:normAutofit fontScale="90000"/>
          </a:bodyPr>
          <a:lstStyle/>
          <a:p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14) соблюдение требований, предусмотренных Правилами допуска лиц к работе с наркотическими средствами и психотропными веществами, утвержденными постановлениемПравительства РФ от 06.08.98 №892;	</a:t>
            </a:r>
            <a:b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15) специалисты организаций оптовой торговли лекарственными средствами, непосредственно осуществляющие прием, хранение и отпуск лекарственных средств, должны иметь высшее или среднее фармацевтическое  образование и сертификат специалиста;</a:t>
            </a:r>
            <a:b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16) повышение не реже одного раза в 5 лет квалификации работников, осуществляющих фармацевтическую деятельность;	</a:t>
            </a:r>
            <a:b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98852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20"/>
        <a:ea typeface=""/>
        <a:cs typeface=""/>
        <a:font script="Jpan" typeface="Yu Gothic Light"/>
        <a:font script="Hang" typeface="Malgun Gothic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20"/>
        <a:ea typeface=""/>
        <a:cs typeface=""/>
        <a:font script="Jpan" typeface="Yu Gothic"/>
        <a:font script="Hang" typeface="Malgun Gothic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658</ep:Words>
  <ep:PresentationFormat>Широкоэкранный</ep:PresentationFormat>
  <ep:Paragraphs>41</ep:Paragraphs>
  <ep:Slides>12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12</vt:i4>
      </vt:variant>
    </vt:vector>
  </ep:HeadingPairs>
  <ep:TitlesOfParts>
    <vt:vector size="13" baseType="lpstr"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  Фармацевтический колледж</vt:lpstr>
      <vt:lpstr xml:space="preserve"> Лицензирование — это одна из форм регулирования государством предпринимательской деятельности, которое выражается в запрете осуществлять ту или иную хозяйственную деятельностью без получения на то лицензии. </vt:lpstr>
      <vt:lpstr>Лицензионные требования и условия - совокупностьустановленных положениями о лицензировании конкретных видов деятельности требований и условий, выполнение которых лицензиатом обязательно при осуществлении лицензируемого вида деятельности;</vt:lpstr>
      <vt:lpstr xml:space="preserve">Лицензия на фармацевтическую деятельность - документ, позволяющий оказывать услуги и выполнять работы юридическим лицам в сфере обращения лекарственных средств для медицинского и ветеринарного применения. </vt:lpstr>
      <vt:lpstr>Лицензионные требования и условия при осуществлении фармацевтической  деятельности:</vt:lpstr>
      <vt:lpstr xml:space="preserve">4) соблюдение правил хранения и обращения с лекарственными средствами с учетом их физико-химических, фармакологических,токсикологических свойств, а также с лекарственными средствами, обладающими огнеопасными и взрывоопасными свойствами;  5) соблюдение правил хранения, учета, изготовления, отпуска, уничтожения и использования в медицинских целях наркотических средств и психотропных веществ с учетом их физико-химических, фармакологических и токсикологических свойств;  6) соблюдение требований, предусмотренных Правилами ведения и хранения специальных журналов регистрации операций, связанных с оборотом наркотических средств и психотропных веществ, и Положением о предоставленииюридическими лицами отчетов о деятельности, связанной с оборотом наркотических средств и психотропных веществ, утвержденными постановлением Правительства РФ от 28.07.00 №577;  </vt:lpstr>
      <vt:lpstr xml:space="preserve">7) соблюдение требований по использованию оборудования и инструментов, включенных в Перечень инструментов и оборудования, находящихся под специальным контролем и используемых  для производства и изготовлениянаркотических средств, психотропных веществ, утвержденныйпостановлением Правительства РФ от 22.03.01 №221;  8) соблюдение лицензиатом, осуществляющим оптовую Торговлю лекарственными средствами, требований ст. 29 ФЗ "О лекарственных средствах" и правил оптовой торговли лекарственными средствами;  9) соблюдение лицензиатом, осуществляющим розничную торговлю лекарственными средствами, требований ст. 32 ФЗ«О лекарственных средствах" и правил продажи лекарственных средств, утверждаемых в соответствии со ст. 26 Закона РФ"О защите прав потребителей";  10) соблюдение лицензиатом, осуществляющим изготовлениелекарственных средств, правил изготовления лекарственных средств, утверждаемых в соответствии со ст.17 ФЗ«О лекарственных средствах", и требований к контролю качества лекарственных средств, изготовленных в аптечных учреждениях;  </vt:lpstr>
      <vt:lpstr xml:space="preserve">11) соблюдение лицензиатом требований о запрещении продажи лекарственных средств, пришедших в негодность, лекарственных средств с истекшим сроком годности,фальсифицированных лекарственных средств и лекарственных средств, являющихся незаконными копиями лекарственных средств, зарегистрированных в РФ, а также об уничтожении таких лекарственных средств в соответствии со ст.31 ФЗ"О лекарственных средствах";  12) руководители организаций оптовой торговли и аптечных учреждений, работа которых непосредственно связана с приемом, хранением, отпуском, изготовлением и уничтожениемлекарственных средств, должны иметь высшее фармацевтическоеобразование, стаж работы по специальности не менее 3 лет и сертификат специалиста; 13) специалисты аптечных учреждений, занятые непосредственно изготовлением, хранением, отпуском и продажей лекарственных средств, должны иметь высшее или среднее фармацевтическое образование и  сертификат специалиста;   </vt:lpstr>
      <vt:lpstr xml:space="preserve">14) соблюдение требований, предусмотренных Правилами допуска лиц к работе с наркотическими средствами и психотропными веществами, утвержденными постановлениемПравительства РФ от 06.08.98 №892;  15) специалисты организаций оптовой торговли лекарственными средствами, непосредственно осуществляющие прием, хранение и отпуск лекарственных средств, должны иметь высшее или среднее фармацевтическое  образование и сертификат специалиста;   16) повышение не реже одного раза в 5 лет квалификации работников, осуществляющих фармацевтическую деятельность;  </vt:lpstr>
      <vt:lpstr>Презентация PowerPoint</vt:lpstr>
      <vt:lpstr>В лицензии указываются:</vt:lpstr>
      <vt:lpstr>Спасибо за внимание !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2020-05-23T08:19:21.000</dcterms:created>
  <dc:creator>Пользователь</dc:creator>
  <cp:lastModifiedBy>Acer</cp:lastModifiedBy>
  <dcterms:modified xsi:type="dcterms:W3CDTF">2020-06-05T09:47:55.880</dcterms:modified>
  <cp:revision>14</cp:revision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  Фармацевтический колледж</dc:title>
  <cp:version>0906.0100.01</cp:version>
</cp:coreProperties>
</file>