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524" r:id="rId4"/>
    <p:sldId id="571" r:id="rId5"/>
    <p:sldId id="572" r:id="rId6"/>
    <p:sldId id="580" r:id="rId7"/>
    <p:sldId id="526" r:id="rId8"/>
    <p:sldId id="259" r:id="rId9"/>
    <p:sldId id="276" r:id="rId10"/>
    <p:sldId id="277" r:id="rId11"/>
    <p:sldId id="278" r:id="rId12"/>
    <p:sldId id="274" r:id="rId13"/>
    <p:sldId id="275" r:id="rId14"/>
    <p:sldId id="273" r:id="rId15"/>
    <p:sldId id="266" r:id="rId16"/>
    <p:sldId id="269" r:id="rId17"/>
    <p:sldId id="270" r:id="rId18"/>
    <p:sldId id="271" r:id="rId19"/>
    <p:sldId id="267" r:id="rId20"/>
    <p:sldId id="272" r:id="rId21"/>
    <p:sldId id="516" r:id="rId22"/>
    <p:sldId id="517" r:id="rId23"/>
    <p:sldId id="521" r:id="rId24"/>
    <p:sldId id="518" r:id="rId25"/>
    <p:sldId id="519" r:id="rId26"/>
    <p:sldId id="575" r:id="rId27"/>
    <p:sldId id="513" r:id="rId28"/>
    <p:sldId id="522" r:id="rId29"/>
    <p:sldId id="514" r:id="rId30"/>
    <p:sldId id="515" r:id="rId31"/>
    <p:sldId id="542" r:id="rId32"/>
    <p:sldId id="543" r:id="rId33"/>
    <p:sldId id="527" r:id="rId34"/>
    <p:sldId id="573" r:id="rId35"/>
    <p:sldId id="268" r:id="rId36"/>
    <p:sldId id="530" r:id="rId37"/>
    <p:sldId id="531" r:id="rId38"/>
    <p:sldId id="279" r:id="rId39"/>
    <p:sldId id="282" r:id="rId40"/>
    <p:sldId id="283" r:id="rId41"/>
    <p:sldId id="306" r:id="rId42"/>
    <p:sldId id="570" r:id="rId43"/>
    <p:sldId id="533" r:id="rId44"/>
    <p:sldId id="569" r:id="rId45"/>
    <p:sldId id="568" r:id="rId46"/>
    <p:sldId id="534" r:id="rId47"/>
    <p:sldId id="535" r:id="rId48"/>
    <p:sldId id="577" r:id="rId49"/>
    <p:sldId id="536" r:id="rId50"/>
    <p:sldId id="288" r:id="rId51"/>
    <p:sldId id="538" r:id="rId52"/>
    <p:sldId id="539" r:id="rId53"/>
    <p:sldId id="549" r:id="rId54"/>
    <p:sldId id="550" r:id="rId55"/>
    <p:sldId id="578" r:id="rId56"/>
    <p:sldId id="551" r:id="rId57"/>
    <p:sldId id="553" r:id="rId58"/>
    <p:sldId id="554" r:id="rId59"/>
    <p:sldId id="556" r:id="rId60"/>
    <p:sldId id="558" r:id="rId61"/>
    <p:sldId id="560" r:id="rId62"/>
    <p:sldId id="561" r:id="rId63"/>
    <p:sldId id="562" r:id="rId64"/>
    <p:sldId id="537" r:id="rId6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3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356-465C-B7C6-300DF6ED4D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356-465C-B7C6-300DF6ED4DC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Парней</c:v>
                </c:pt>
                <c:pt idx="1">
                  <c:v>Девушек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96</c:v>
                </c:pt>
                <c:pt idx="1">
                  <c:v>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356-465C-B7C6-300DF6ED4D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C5C1A-BE0B-47F3-A535-7C79B2C6FF45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1AF06-C802-412A-BAEB-AB4215A92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57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E46EC-0FB4-4015-B684-0A08CC5DEE9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93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a9e7ab83e330878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6a9e7ab83e330878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8039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237b7e210fdfe33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237b7e210fdfe33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4589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ff7316712563a3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2ff7316712563a3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3929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6a9e7ab83e330878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6a9e7ab83e330878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745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6a9e7ab83e330878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6a9e7ab83e330878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647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6a9e7ab83e330878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6a9e7ab83e330878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05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44336b3326a09e1d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44336b3326a09e1d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0035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a9e7ab83e330878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6a9e7ab83e330878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3926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a40d2251eee627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a40d2251eee627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170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ff7316712563a3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2ff7316712563a3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2845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237b7e210fdfe3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237b7e210fdfe33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0912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4D1101-8B5E-4E1D-BA40-4F1F8F178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13AD6BF-C054-43B4-BA54-5B5033DAB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0076A2F-C51B-4B9F-A57A-DC9298688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3ED2-C0D0-40A1-8BE1-5F0FEBD62CC7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6DD919D-29AD-4BF8-BD85-655810B54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4630EB9-18AC-4059-8CA1-1C6B3150C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507-5385-4F73-A8BC-2F1CEA3FF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7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9AA59D-A757-4CD8-A123-D1A77B8F0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4F13FF1-F531-45C6-8AAF-842677C6D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1DCC1EA-1A2B-4194-9A62-49BDC5FCC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3ED2-C0D0-40A1-8BE1-5F0FEBD62CC7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7C5A4CD-9CC1-4C37-B1D8-6054D720F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C1144B-742C-4953-9680-B6D7A7140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507-5385-4F73-A8BC-2F1CEA3FF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432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964696F8-4606-457C-8D3C-9934C8C9BE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8B848B1-A5A2-417A-8F54-DC15567BA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3823236-0D68-491F-B87B-DEF400289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3ED2-C0D0-40A1-8BE1-5F0FEBD62CC7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8924D37-A661-4EC1-A64D-B1FD072F7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A6A2CB2-0A05-4E2D-A74D-C459597B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507-5385-4F73-A8BC-2F1CEA3FF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30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66362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A3F0FD-AB17-49A6-94E4-5271CF4DA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DD2B021-FAAC-4536-B142-EC59E472B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2DB5FC1-BC3C-4847-B1D5-1B2C06659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3ED2-C0D0-40A1-8BE1-5F0FEBD62CC7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466C9AD-3144-4FEF-9F5C-C54F24BCF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467DB87-4A63-44DC-AC42-9A67FBAF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507-5385-4F73-A8BC-2F1CEA3FF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164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C95194-4547-4F1A-BD10-854603E46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7918C6C-14DE-4045-8B21-356FE84BE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B71D612-21F7-4180-BA29-5AE9367CC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3ED2-C0D0-40A1-8BE1-5F0FEBD62CC7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5253FEC-D399-431F-8635-10AF59456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8E075AF-650E-4BE9-92E6-E9A835935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507-5385-4F73-A8BC-2F1CEA3FF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94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73C6EE-BA01-41AC-BC08-5FE43C86D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1F14826-774B-4967-9827-DFE434F6D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CECFDE0-190C-437F-8291-F5B44C5A5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5D5E52E-18C5-4802-8F73-A7D007967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3ED2-C0D0-40A1-8BE1-5F0FEBD62CC7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9FD6837-6F6F-4A0F-AB47-98C280C35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1334FF4-B4B3-4764-92C4-C37FB7BB2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507-5385-4F73-A8BC-2F1CEA3FF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684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DB1730-2E49-4447-BFBD-A9A2371AA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FFA6001-1C50-405E-9C5C-D77BFA9E6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5B7385D-52EE-4865-BB63-FF83E2151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0AB5FCD-9ED3-44C4-A405-594ACF2FC5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9AD0A533-BC5A-414D-8863-AD2AA2827C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9CD4CED-72A4-44A3-B625-DE4199394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3ED2-C0D0-40A1-8BE1-5F0FEBD62CC7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EC97BC6-D6B2-48F5-8875-021C3A8E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F4376E8-AD6E-45E5-8D6C-AA8D892B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507-5385-4F73-A8BC-2F1CEA3FF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066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5DF0210-4300-45C9-B05A-5525A7017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B95E322-BD15-4145-AEA6-BDAE87BD6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3ED2-C0D0-40A1-8BE1-5F0FEBD62CC7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5DF51C4-F787-4405-8619-07B9A1D25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6128A76-561D-45CB-9563-46DC0EDB9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507-5385-4F73-A8BC-2F1CEA3FF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45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1D34031C-C6F3-484F-988A-D8CEA3BA3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3ED2-C0D0-40A1-8BE1-5F0FEBD62CC7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533D3B3-E8A4-4EEF-A1D6-635A98F5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F276364-F608-4A1A-8A75-42F9E3047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507-5385-4F73-A8BC-2F1CEA3FF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855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7BF1A1-3589-4563-ADB5-F5C9FF216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17D7B64-AB78-4DDB-A14D-E40BAEB1E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D469B01-7A0D-4759-8223-681672D03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2EFD487-0553-4BA9-BB4B-2891E4257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3ED2-C0D0-40A1-8BE1-5F0FEBD62CC7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8E474A5-CE37-43D0-8A31-9AFB3D53C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F3BB7DC-974F-4088-A84C-5DA54994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507-5385-4F73-A8BC-2F1CEA3FF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081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17DCC5B-B850-4DE9-96EF-4E051A454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4930C9FC-4013-44FA-947A-C4316F4EE1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F4FF3DB-9E2E-4FDC-AD39-D1F5022C8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98CBF34-1276-4245-9E41-49BAD79F9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3ED2-C0D0-40A1-8BE1-5F0FEBD62CC7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6B450D9-65F1-486B-B253-6CBEC709E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33DC85A-6485-476E-93C9-F19518B5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0507-5385-4F73-A8BC-2F1CEA3FF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78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B80B49-83B9-4BF6-8C53-F82955323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CE870A8-DCE1-4E4E-B994-AF3E1CFBB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C33833F-B5B9-43E0-BF50-0FAD06C00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63ED2-C0D0-40A1-8BE1-5F0FEBD62CC7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A0C79AF-EAD3-4207-BBA5-752A46044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8D310AE-BB34-43FD-A0C6-054F6ED2A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60507-5385-4F73-A8BC-2F1CEA3FF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0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chart" Target="../charts/chart1.xml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hyperlink" Target="mailto:tartjuchova@mail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7126CA-1C60-4454-803D-8FC60FE12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952" y="1122363"/>
            <a:ext cx="11375136" cy="2387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Воспитательная работа и молодёжная политика в КрасГМУ: итоги и перспективы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BEAD1EE-9803-41FB-B1EA-6D438BB1EF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96854"/>
            <a:ext cx="9144000" cy="1655762"/>
          </a:xfrm>
        </p:spPr>
        <p:txBody>
          <a:bodyPr/>
          <a:lstStyle/>
          <a:p>
            <a:r>
              <a:rPr lang="ru-RU" b="0" i="0" dirty="0">
                <a:solidFill>
                  <a:srgbClr val="363636"/>
                </a:solidFill>
                <a:effectLst/>
                <a:latin typeface="tahoma" panose="020B0604030504040204" pitchFamily="34" charset="0"/>
              </a:rPr>
              <a:t>начальник УВВ и СР</a:t>
            </a:r>
          </a:p>
          <a:p>
            <a:r>
              <a:rPr lang="ru-RU" b="0" i="0" dirty="0">
                <a:solidFill>
                  <a:srgbClr val="363636"/>
                </a:solidFill>
                <a:effectLst/>
                <a:latin typeface="tahoma" panose="020B0604030504040204" pitchFamily="34" charset="0"/>
              </a:rPr>
              <a:t>Моргун Андрей Васильевич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155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1100" y="0"/>
            <a:ext cx="8180832" cy="1325563"/>
          </a:xfrm>
        </p:spPr>
        <p:txBody>
          <a:bodyPr>
            <a:normAutofit/>
          </a:bodyPr>
          <a:lstStyle/>
          <a:p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Внутренние мероприятия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919" y="1435100"/>
            <a:ext cx="5622057" cy="4892548"/>
          </a:xfrm>
        </p:spPr>
        <p:txBody>
          <a:bodyPr>
            <a:normAutofit/>
          </a:bodyPr>
          <a:lstStyle/>
          <a:p>
            <a:r>
              <a:rPr lang="ru-RU" dirty="0"/>
              <a:t>День знаний</a:t>
            </a:r>
          </a:p>
          <a:p>
            <a:r>
              <a:rPr lang="ru-RU" dirty="0"/>
              <a:t>Мероприятия, посвященные празднованию 79-летию Университета</a:t>
            </a:r>
          </a:p>
          <a:p>
            <a:r>
              <a:rPr lang="ru-RU" dirty="0"/>
              <a:t>Кубок первокурсников</a:t>
            </a:r>
          </a:p>
          <a:p>
            <a:r>
              <a:rPr lang="ru-RU" dirty="0"/>
              <a:t>День студента</a:t>
            </a:r>
          </a:p>
          <a:p>
            <a:r>
              <a:rPr lang="ru-RU" dirty="0"/>
              <a:t>Золотая шпора </a:t>
            </a:r>
          </a:p>
          <a:p>
            <a:r>
              <a:rPr lang="ru-RU" dirty="0"/>
              <a:t>Концерт ко Дню Победы</a:t>
            </a:r>
          </a:p>
          <a:p>
            <a:r>
              <a:rPr lang="ru-RU" dirty="0"/>
              <a:t>Отчетный концерт</a:t>
            </a:r>
          </a:p>
          <a:p>
            <a:r>
              <a:rPr lang="ru-RU" dirty="0"/>
              <a:t>Клятва врача России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A672EA7-AF3E-4586-8ABC-DA2CF408F6C8}"/>
              </a:ext>
            </a:extLst>
          </p:cNvPr>
          <p:cNvSpPr txBox="1"/>
          <p:nvPr/>
        </p:nvSpPr>
        <p:spPr>
          <a:xfrm>
            <a:off x="60960" y="6450965"/>
            <a:ext cx="12009120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Сопровождение конференций,  мероприятий, церемоний награждения  волонтерами и наградой группой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1182168-E80F-458D-B50B-B2B3F38E2FA9}"/>
              </a:ext>
            </a:extLst>
          </p:cNvPr>
          <p:cNvSpPr txBox="1"/>
          <p:nvPr/>
        </p:nvSpPr>
        <p:spPr>
          <a:xfrm>
            <a:off x="6181346" y="1163139"/>
            <a:ext cx="588873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-Игра «Ниндзя»</a:t>
            </a:r>
          </a:p>
          <a:p>
            <a:r>
              <a:rPr lang="ru-RU" dirty="0"/>
              <a:t>-Верёвочный квест </a:t>
            </a:r>
          </a:p>
          <a:p>
            <a:r>
              <a:rPr lang="ru-RU" dirty="0"/>
              <a:t>-Игра </a:t>
            </a:r>
            <a:r>
              <a:rPr lang="ru-RU" dirty="0" smtClean="0"/>
              <a:t>«Укус </a:t>
            </a:r>
            <a:r>
              <a:rPr lang="ru-RU" dirty="0"/>
              <a:t>лошади»</a:t>
            </a:r>
          </a:p>
          <a:p>
            <a:r>
              <a:rPr lang="ru-RU" dirty="0" smtClean="0"/>
              <a:t>-Тематическая </a:t>
            </a:r>
            <a:r>
              <a:rPr lang="ru-RU" dirty="0"/>
              <a:t>неделя «Гарри Поттера» </a:t>
            </a:r>
          </a:p>
          <a:p>
            <a:r>
              <a:rPr lang="ru-RU" dirty="0" smtClean="0"/>
              <a:t>-Конкурс </a:t>
            </a:r>
            <a:r>
              <a:rPr lang="ru-RU" dirty="0"/>
              <a:t>на площадке </a:t>
            </a:r>
            <a:r>
              <a:rPr lang="ru-RU" dirty="0" err="1"/>
              <a:t>Инстаграмм</a:t>
            </a:r>
            <a:r>
              <a:rPr lang="ru-RU" dirty="0"/>
              <a:t> к Дню народного единства</a:t>
            </a:r>
          </a:p>
          <a:p>
            <a:r>
              <a:rPr lang="ru-RU" dirty="0"/>
              <a:t>-Мероприятие «Гринч-похититель рождества» в формате интервью со студентами в предновогоднюю неделю</a:t>
            </a:r>
          </a:p>
          <a:p>
            <a:r>
              <a:rPr lang="ru-RU" dirty="0"/>
              <a:t>-«Тайный Санта»</a:t>
            </a:r>
          </a:p>
          <a:p>
            <a:r>
              <a:rPr lang="ru-RU" dirty="0" smtClean="0"/>
              <a:t>-Конкурс </a:t>
            </a:r>
            <a:r>
              <a:rPr lang="ru-RU" dirty="0"/>
              <a:t>«Лучшая пара медицинского»</a:t>
            </a:r>
          </a:p>
          <a:p>
            <a:r>
              <a:rPr lang="ru-RU" dirty="0" smtClean="0"/>
              <a:t>-Станции </a:t>
            </a:r>
            <a:r>
              <a:rPr lang="ru-RU" dirty="0"/>
              <a:t>и викторины в холе к дню защитника отечества, розыгрыш бокса</a:t>
            </a:r>
          </a:p>
          <a:p>
            <a:r>
              <a:rPr lang="ru-RU" dirty="0" smtClean="0"/>
              <a:t>-Фотозона </a:t>
            </a:r>
            <a:r>
              <a:rPr lang="ru-RU" dirty="0"/>
              <a:t>к 8 марта с раздачей Тюльпанов </a:t>
            </a:r>
          </a:p>
          <a:p>
            <a:r>
              <a:rPr lang="ru-RU" dirty="0" smtClean="0"/>
              <a:t>-Конкурс </a:t>
            </a:r>
            <a:r>
              <a:rPr lang="ru-RU" dirty="0"/>
              <a:t>«</a:t>
            </a:r>
            <a:r>
              <a:rPr lang="ru-RU" dirty="0" err="1"/>
              <a:t>ПрофЛеди</a:t>
            </a:r>
            <a:r>
              <a:rPr lang="ru-RU" dirty="0"/>
              <a:t>»</a:t>
            </a:r>
          </a:p>
          <a:p>
            <a:r>
              <a:rPr lang="ru-RU" dirty="0"/>
              <a:t>-</a:t>
            </a:r>
            <a:r>
              <a:rPr lang="ru-RU" dirty="0" err="1" smtClean="0"/>
              <a:t>КрасГМУФЕСТ</a:t>
            </a:r>
            <a:endParaRPr lang="ru-RU" dirty="0"/>
          </a:p>
          <a:p>
            <a:r>
              <a:rPr lang="ru-RU" dirty="0" smtClean="0"/>
              <a:t>-Военно-патриотическое </a:t>
            </a:r>
            <a:r>
              <a:rPr lang="ru-RU" dirty="0"/>
              <a:t>мероприятие </a:t>
            </a:r>
            <a:r>
              <a:rPr lang="ru-RU" dirty="0" smtClean="0"/>
              <a:t>«Зарница</a:t>
            </a:r>
            <a:r>
              <a:rPr lang="ru-RU" dirty="0"/>
              <a:t>»</a:t>
            </a:r>
          </a:p>
          <a:p>
            <a:r>
              <a:rPr lang="ru-RU" dirty="0" smtClean="0"/>
              <a:t>-Конкурс </a:t>
            </a:r>
            <a:r>
              <a:rPr lang="ru-RU" dirty="0"/>
              <a:t>профсоюзного плаката в честь дня профсоюзной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179523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31" y="164638"/>
            <a:ext cx="12088969" cy="1325563"/>
          </a:xfrm>
        </p:spPr>
        <p:txBody>
          <a:bodyPr>
            <a:noAutofit/>
          </a:bodyPr>
          <a:lstStyle/>
          <a:p>
            <a:pPr algn="ctr"/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Студент года – 2021: Красноярский край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92011" y="1825625"/>
            <a:ext cx="5161789" cy="4867737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Ирина Щербакова – лауреат номинации «Общественник года»</a:t>
            </a:r>
          </a:p>
          <a:p>
            <a:pPr algn="just"/>
            <a:r>
              <a:rPr lang="ru-RU" dirty="0"/>
              <a:t>Алексей </a:t>
            </a:r>
            <a:r>
              <a:rPr lang="ru-RU" dirty="0" err="1"/>
              <a:t>Никитевич</a:t>
            </a:r>
            <a:r>
              <a:rPr lang="ru-RU" dirty="0"/>
              <a:t> – лауреат номинации «Творческая личность года»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AB8CF353-4289-48B7-8A45-93A7228F7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381" y="1892830"/>
            <a:ext cx="5529179" cy="422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16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149" y="74441"/>
            <a:ext cx="11619702" cy="1325563"/>
          </a:xfrm>
        </p:spPr>
        <p:txBody>
          <a:bodyPr>
            <a:normAutofit/>
          </a:bodyPr>
          <a:lstStyle/>
          <a:p>
            <a:pPr algn="ctr"/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Движение КВН КрасГМУ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9349" y="2114759"/>
            <a:ext cx="3168352" cy="124813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33" dirty="0">
                <a:solidFill>
                  <a:srgbClr val="002060"/>
                </a:solidFill>
                <a:latin typeface="+mj-lt"/>
              </a:rPr>
              <a:t>Кубок первокурсников 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КрасГМУ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70220" y="2110791"/>
            <a:ext cx="3360373" cy="124813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+mj-lt"/>
              </a:rPr>
              <a:t>Кубок первокурсников </a:t>
            </a:r>
            <a:r>
              <a:rPr lang="ru-RU" sz="2667" dirty="0">
                <a:solidFill>
                  <a:srgbClr val="002060"/>
                </a:solidFill>
                <a:latin typeface="+mj-lt"/>
              </a:rPr>
              <a:t>Красноярска 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690700" y="2110791"/>
            <a:ext cx="3168352" cy="378845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+mj-lt"/>
              </a:rPr>
              <a:t>Лиги города и края</a:t>
            </a:r>
          </a:p>
          <a:p>
            <a:pPr algn="ctr"/>
            <a:endParaRPr lang="ru-RU" sz="2400" dirty="0">
              <a:solidFill>
                <a:srgbClr val="002060"/>
              </a:solidFill>
              <a:latin typeface="+mj-lt"/>
            </a:endParaRPr>
          </a:p>
          <a:p>
            <a:pPr marL="228594" indent="-228594" algn="ctr">
              <a:buFont typeface="Arial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Лига «Новая»</a:t>
            </a:r>
          </a:p>
          <a:p>
            <a:pPr marL="228594" indent="-228594" algn="ctr">
              <a:buFont typeface="Arial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Лига СФУ</a:t>
            </a:r>
          </a:p>
          <a:p>
            <a:pPr marL="228594" indent="-228594" algn="ctr">
              <a:buFont typeface="Arial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Лига «На Енисее» </a:t>
            </a:r>
            <a:r>
              <a:rPr lang="ru-RU" sz="1600" u="sng" dirty="0">
                <a:solidFill>
                  <a:srgbClr val="002060"/>
                </a:solidFill>
              </a:rPr>
              <a:t>(официальная лига МС КВН)</a:t>
            </a:r>
          </a:p>
          <a:p>
            <a:pPr marL="228594" indent="-228594" algn="ctr">
              <a:buFont typeface="Arial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Лига «Азия» </a:t>
            </a:r>
            <a:r>
              <a:rPr lang="ru-RU" sz="1600" u="sng" dirty="0">
                <a:solidFill>
                  <a:srgbClr val="002060"/>
                </a:solidFill>
              </a:rPr>
              <a:t>(центральная лига МС КВН)</a:t>
            </a:r>
          </a:p>
          <a:p>
            <a:pPr algn="ctr"/>
            <a:endParaRPr lang="ru-RU" sz="2400" dirty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+mj-lt"/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3506124" y="2634882"/>
            <a:ext cx="768085" cy="19202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3" name="Стрелка вправо 12"/>
          <p:cNvSpPr/>
          <p:nvPr/>
        </p:nvSpPr>
        <p:spPr>
          <a:xfrm>
            <a:off x="7826604" y="2664790"/>
            <a:ext cx="768085" cy="19202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466231" y="4843127"/>
            <a:ext cx="3168352" cy="89857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33" dirty="0">
                <a:solidFill>
                  <a:srgbClr val="002060"/>
                </a:solidFill>
                <a:latin typeface="+mj-lt"/>
              </a:rPr>
              <a:t>Фестиваль команд КВН г. Сочи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7733007" y="4939138"/>
            <a:ext cx="768085" cy="19202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Стрелка вправо 16"/>
          <p:cNvSpPr/>
          <p:nvPr/>
        </p:nvSpPr>
        <p:spPr>
          <a:xfrm>
            <a:off x="7730594" y="4555095"/>
            <a:ext cx="768085" cy="19202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466231" y="3883020"/>
            <a:ext cx="3168352" cy="8640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33" dirty="0">
                <a:solidFill>
                  <a:srgbClr val="002060"/>
                </a:solidFill>
                <a:latin typeface="+mj-lt"/>
              </a:rPr>
              <a:t>Школы КВН города и края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2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348" y="55491"/>
            <a:ext cx="11569156" cy="1325563"/>
          </a:xfrm>
        </p:spPr>
        <p:txBody>
          <a:bodyPr>
            <a:normAutofit/>
          </a:bodyPr>
          <a:lstStyle/>
          <a:p>
            <a:pPr algn="ctr"/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Официальная лига МС КВН «На Енисее»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4032" y="1988840"/>
            <a:ext cx="5807968" cy="47533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+mj-lt"/>
              </a:rPr>
              <a:t>Сезон 2021 года: </a:t>
            </a:r>
          </a:p>
          <a:p>
            <a:r>
              <a:rPr lang="ru-RU" dirty="0"/>
              <a:t>команда КВН «Я хочу» - </a:t>
            </a:r>
            <a:r>
              <a:rPr lang="ru-RU" u="sng" dirty="0"/>
              <a:t>3 место.</a:t>
            </a:r>
          </a:p>
          <a:p>
            <a:endParaRPr lang="ru-RU" dirty="0">
              <a:latin typeface="+mj-lt"/>
            </a:endParaRPr>
          </a:p>
          <a:p>
            <a:endParaRPr lang="ru-RU" dirty="0">
              <a:latin typeface="+mj-lt"/>
            </a:endParaRPr>
          </a:p>
          <a:p>
            <a:endParaRPr lang="ru-RU" dirty="0">
              <a:latin typeface="+mj-lt"/>
            </a:endParaRPr>
          </a:p>
          <a:p>
            <a:pPr marL="0" indent="0" algn="ctr">
              <a:buNone/>
            </a:pPr>
            <a:r>
              <a:rPr lang="ru-RU" dirty="0">
                <a:latin typeface="+mj-lt"/>
              </a:rPr>
              <a:t>Сезон 2022 года: </a:t>
            </a:r>
          </a:p>
          <a:p>
            <a:pPr marL="0" indent="0">
              <a:buNone/>
            </a:pPr>
            <a:r>
              <a:rPr lang="ru-RU" dirty="0"/>
              <a:t>команды КВН «Кинза» и «Я хочу» - участники ½ финала (октябрь 2022г.)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3832DD13-136F-438F-88D0-69B4133BA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96" y="1460781"/>
            <a:ext cx="389142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A54535D9-5677-4FEE-B89F-9D6D48189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228" y="4218288"/>
            <a:ext cx="3788748" cy="25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3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777" y="3388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Российская студенческая весна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5083" y="2276872"/>
            <a:ext cx="3002619" cy="124813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+mj-lt"/>
              </a:rPr>
              <a:t>Школы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67808" y="2276872"/>
            <a:ext cx="3360373" cy="124813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+mj-lt"/>
              </a:rPr>
              <a:t>Региональный этап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688288" y="2276872"/>
            <a:ext cx="3168352" cy="124813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+mj-lt"/>
              </a:rPr>
              <a:t>Всероссийский этап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1871531" y="3624312"/>
            <a:ext cx="192021" cy="86409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3392" y="4721176"/>
            <a:ext cx="2688299" cy="14401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+mj-lt"/>
              </a:rPr>
              <a:t>Медиа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+mj-lt"/>
              </a:rPr>
              <a:t>Театр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+mj-lt"/>
              </a:rPr>
              <a:t>Вокал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+mj-lt"/>
              </a:rPr>
              <a:t>Хореография 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3503712" y="2800963"/>
            <a:ext cx="768085" cy="19202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3" name="Стрелка вправо 12"/>
          <p:cNvSpPr/>
          <p:nvPr/>
        </p:nvSpPr>
        <p:spPr>
          <a:xfrm>
            <a:off x="7824192" y="2830871"/>
            <a:ext cx="768085" cy="19202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328297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0864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Российская студенческая весна: </a:t>
            </a:r>
            <a:b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Красноярский край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52287" y="1508787"/>
            <a:ext cx="6164128" cy="52455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b="1" u="sng" dirty="0"/>
              <a:t>ВОКАЛЬНОЕ НАПРАВЛЕНИЕ</a:t>
            </a:r>
          </a:p>
          <a:p>
            <a:r>
              <a:rPr lang="ru-RU" sz="1600" dirty="0"/>
              <a:t>Алена Сироткина - лауреат 1 степени, номинация «Народный вокал, соло» </a:t>
            </a:r>
          </a:p>
          <a:p>
            <a:r>
              <a:rPr lang="ru-RU" sz="1600" dirty="0"/>
              <a:t>Полина </a:t>
            </a:r>
            <a:r>
              <a:rPr lang="ru-RU" sz="1600" dirty="0" err="1"/>
              <a:t>Пузанкова</a:t>
            </a:r>
            <a:r>
              <a:rPr lang="ru-RU" sz="1600" dirty="0"/>
              <a:t> - лауреат 1 степени, номинация «Эстрадный вокал, соло» </a:t>
            </a:r>
          </a:p>
          <a:p>
            <a:r>
              <a:rPr lang="ru-RU" sz="1600" dirty="0"/>
              <a:t>Ансамбль народной песни «Здравица» - лауреат 1 степени, номинация «Народный вокал, коллективы» </a:t>
            </a:r>
          </a:p>
          <a:p>
            <a:r>
              <a:rPr lang="ru-RU" sz="1600" dirty="0"/>
              <a:t>Яна </a:t>
            </a:r>
            <a:r>
              <a:rPr lang="ru-RU" sz="1600" dirty="0" err="1"/>
              <a:t>Комракова</a:t>
            </a:r>
            <a:r>
              <a:rPr lang="ru-RU" sz="1600" dirty="0"/>
              <a:t> - лауреат 2 степени, номинация «Эстрадный вокал, соло» </a:t>
            </a:r>
          </a:p>
          <a:p>
            <a:r>
              <a:rPr lang="ru-RU" sz="1600" dirty="0"/>
              <a:t>Вокальный ансамбль «</a:t>
            </a:r>
            <a:r>
              <a:rPr lang="ru-RU" sz="1600" dirty="0" err="1"/>
              <a:t>Фриссон</a:t>
            </a:r>
            <a:r>
              <a:rPr lang="ru-RU" sz="1600" dirty="0"/>
              <a:t>» - лауреат 2 степени, номинация «Эстрадный вокал, коллективы»</a:t>
            </a:r>
          </a:p>
          <a:p>
            <a:r>
              <a:rPr lang="ru-RU" sz="1600" dirty="0"/>
              <a:t>Мария </a:t>
            </a:r>
            <a:r>
              <a:rPr lang="ru-RU" sz="1600" dirty="0" err="1"/>
              <a:t>Зеленюк</a:t>
            </a:r>
            <a:r>
              <a:rPr lang="ru-RU" sz="1600" dirty="0"/>
              <a:t> - лауреат 3 степени, номинация «Джазовый вокал, соло»</a:t>
            </a:r>
          </a:p>
          <a:p>
            <a:pPr marL="0" indent="0" algn="ctr">
              <a:buNone/>
            </a:pPr>
            <a:r>
              <a:rPr lang="ru-RU" sz="1600" b="1" u="sng" dirty="0"/>
              <a:t>ВОКАЛЬНО-ИНСТРУМЕНТАЛЬНОЕ НАПРАВЛЕНИЕ</a:t>
            </a:r>
          </a:p>
          <a:p>
            <a:r>
              <a:rPr lang="ru-RU" sz="1600" dirty="0"/>
              <a:t>Алексей </a:t>
            </a:r>
            <a:r>
              <a:rPr lang="ru-RU" sz="1600" dirty="0" err="1"/>
              <a:t>Никитевич</a:t>
            </a:r>
            <a:r>
              <a:rPr lang="ru-RU" sz="1600" dirty="0"/>
              <a:t> - лауреат 2 степени, номинация «Классические инструменты, соло»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30A59226-DF8C-4AE9-A4AB-7E0AEF171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586" y="2031362"/>
            <a:ext cx="3167733" cy="211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D92097EC-885D-4610-AD81-EF1BFF23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586" y="4389106"/>
            <a:ext cx="3169589" cy="211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B8DE9223-7D25-4DF6-85FD-F039B9057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4002" y="2031362"/>
            <a:ext cx="1743653" cy="211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5F7685FE-95AD-40D4-A183-EE17E1F2D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4002" y="4389105"/>
            <a:ext cx="1769457" cy="211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16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8626"/>
            <a:ext cx="12286445" cy="1325563"/>
          </a:xfrm>
        </p:spPr>
        <p:txBody>
          <a:bodyPr>
            <a:noAutofit/>
          </a:bodyPr>
          <a:lstStyle/>
          <a:p>
            <a:pPr algn="ctr"/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Российская студенческая весна: </a:t>
            </a:r>
            <a:b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Красноярский край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2011" y="1892828"/>
            <a:ext cx="5999989" cy="496517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u="sng" dirty="0"/>
              <a:t>ТАНЦЕВАЛЬНОЕ НАПРАВЛЕНИЕ</a:t>
            </a:r>
          </a:p>
          <a:p>
            <a:r>
              <a:rPr lang="ru-RU" sz="1800" dirty="0"/>
              <a:t>Ансамбль спортивного бального танца «</a:t>
            </a:r>
            <a:r>
              <a:rPr lang="ru-RU" sz="1800" dirty="0" err="1"/>
              <a:t>DanceLine</a:t>
            </a:r>
            <a:r>
              <a:rPr lang="ru-RU" sz="1800" dirty="0"/>
              <a:t>» - лауреат 2 степени, номинация «</a:t>
            </a:r>
            <a:r>
              <a:rPr lang="ru-RU" sz="1800" dirty="0" err="1"/>
              <a:t>Бально</a:t>
            </a:r>
            <a:r>
              <a:rPr lang="ru-RU" sz="1800" dirty="0"/>
              <a:t>-спортивный танец, коллективы» </a:t>
            </a:r>
          </a:p>
          <a:p>
            <a:r>
              <a:rPr lang="ru-RU" sz="1800" dirty="0"/>
              <a:t>Ансамбль народного танца «Красный Яр» - лауреат 3 степени, номинация «Народный танец, малая форма» </a:t>
            </a:r>
          </a:p>
          <a:p>
            <a:r>
              <a:rPr lang="ru-RU" sz="1800" dirty="0"/>
              <a:t>Алина Запольских и Илья Запал - солисты студии спортивного бального танца «</a:t>
            </a:r>
            <a:r>
              <a:rPr lang="ru-RU" sz="1800" dirty="0" err="1"/>
              <a:t>DanceLine</a:t>
            </a:r>
            <a:r>
              <a:rPr lang="ru-RU" sz="1800" dirty="0"/>
              <a:t>» - лауреаты 3 степени, номинация «</a:t>
            </a:r>
            <a:r>
              <a:rPr lang="ru-RU" sz="1800" dirty="0" err="1"/>
              <a:t>Бально</a:t>
            </a:r>
            <a:r>
              <a:rPr lang="ru-RU" sz="1800" dirty="0"/>
              <a:t>-спортивный танец, малая форма» </a:t>
            </a:r>
          </a:p>
          <a:p>
            <a:endParaRPr lang="ru-RU" sz="1800" dirty="0"/>
          </a:p>
          <a:p>
            <a:pPr marL="0" indent="0" algn="ctr">
              <a:buNone/>
            </a:pPr>
            <a:r>
              <a:rPr lang="ru-RU" sz="1800" u="sng" dirty="0"/>
              <a:t>ТЕАТРАЛЬНОЕ НАПРАВЛЕНИЕ</a:t>
            </a:r>
          </a:p>
          <a:p>
            <a:r>
              <a:rPr lang="ru-RU" sz="1800" dirty="0"/>
              <a:t>Дуэт-театр «Двое против ветра» - Амир Хафизов и Надежда Новожилова - лауреат 1 степени, номинация «Театр малых форм»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74DFDEAD-6385-4D69-B7C6-03CC088A9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1372" y="1975669"/>
            <a:ext cx="2998939" cy="215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E9B4C78D-F58D-4082-B3D3-87834CF55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8270" y="4197085"/>
            <a:ext cx="2992913" cy="18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EF8E0423-B300-435B-BA46-B2749A317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373" y="4037501"/>
            <a:ext cx="2998937" cy="198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BD3D061C-70E6-4C82-8F36-EA3EAF0F5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0310" y="1975669"/>
            <a:ext cx="2590873" cy="222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08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Российская студенческая весна: </a:t>
            </a:r>
            <a:b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Красноярский край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04365" y="1929924"/>
            <a:ext cx="5525500" cy="45714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u="sng" dirty="0">
                <a:latin typeface="+mj-lt"/>
              </a:rPr>
              <a:t>ВУЗОВСКАЯ КОНЦЕРТНАЯ ПРОГРАММА </a:t>
            </a:r>
            <a:r>
              <a:rPr lang="ru-RU" sz="2400" u="sng" dirty="0" smtClean="0">
                <a:latin typeface="+mj-lt"/>
              </a:rPr>
              <a:t> </a:t>
            </a:r>
            <a:r>
              <a:rPr lang="ru-RU" sz="2400" u="sng" dirty="0">
                <a:latin typeface="+mj-lt"/>
              </a:rPr>
              <a:t>«Пока смерть не разлучит нас»</a:t>
            </a:r>
          </a:p>
          <a:p>
            <a:pPr marL="0" indent="0" algn="ctr">
              <a:buNone/>
            </a:pPr>
            <a:r>
              <a:rPr lang="ru-RU" sz="2400" u="sng" dirty="0">
                <a:latin typeface="+mj-lt"/>
              </a:rPr>
              <a:t>лауреат 1 степени</a:t>
            </a:r>
          </a:p>
          <a:p>
            <a:pPr marL="0" indent="0" algn="ctr">
              <a:buNone/>
            </a:pPr>
            <a:endParaRPr lang="ru-RU" sz="1467" dirty="0">
              <a:latin typeface="+mj-lt"/>
            </a:endParaRPr>
          </a:p>
          <a:p>
            <a:pPr marL="0" indent="0" algn="ctr">
              <a:buNone/>
            </a:pPr>
            <a:r>
              <a:rPr lang="ru-RU" sz="1867" dirty="0">
                <a:latin typeface="+mj-lt"/>
              </a:rPr>
              <a:t>Участники – все коллективы и творческие студенты (основные составы) – </a:t>
            </a:r>
          </a:p>
          <a:p>
            <a:pPr marL="0" indent="0" algn="ctr">
              <a:buNone/>
            </a:pPr>
            <a:r>
              <a:rPr lang="ru-RU" sz="1867" u="sng" dirty="0">
                <a:latin typeface="+mj-lt"/>
              </a:rPr>
              <a:t>около 80 человек</a:t>
            </a:r>
          </a:p>
          <a:p>
            <a:pPr marL="0" indent="0">
              <a:buNone/>
            </a:pPr>
            <a:endParaRPr lang="ru-RU" sz="1467" dirty="0">
              <a:latin typeface="+mj-lt"/>
            </a:endParaRPr>
          </a:p>
          <a:p>
            <a:pPr marL="0" indent="0">
              <a:buNone/>
            </a:pPr>
            <a:r>
              <a:rPr lang="ru-RU" sz="1467" dirty="0">
                <a:latin typeface="+mj-lt"/>
              </a:rPr>
              <a:t>Режиссеры – Василий Нейман и Ирина Щербакова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03393BA5-7EF4-4C45-BCD1-53E967FC9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60" y="1913249"/>
            <a:ext cx="3134115" cy="208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2793F424-A6BF-4369-9B27-14B020677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7471" y="1913248"/>
            <a:ext cx="3146893" cy="208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B2AEA3F7-6FC1-494D-9F3D-F9576D826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359" y="3970588"/>
            <a:ext cx="2761871" cy="230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E5583566-7190-4148-ABC1-C55F92FA7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97231" y="4003066"/>
            <a:ext cx="3307133" cy="230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98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11461"/>
          </a:xfrm>
        </p:spPr>
        <p:txBody>
          <a:bodyPr>
            <a:noAutofit/>
          </a:bodyPr>
          <a:lstStyle/>
          <a:p>
            <a:pPr algn="ctr"/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Российская студенческая весна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78880" y="1892829"/>
            <a:ext cx="5913120" cy="4808160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latin typeface="+mj-lt"/>
              </a:rPr>
              <a:t>2 место, вокальное направление, конкурс ансамблей народной песни – ансамбль "Здравица", руководитель </a:t>
            </a:r>
            <a:r>
              <a:rPr lang="ru-RU" sz="2000" dirty="0" err="1">
                <a:latin typeface="+mj-lt"/>
              </a:rPr>
              <a:t>Бочарова</a:t>
            </a:r>
            <a:r>
              <a:rPr lang="ru-RU" sz="2000" dirty="0">
                <a:latin typeface="+mj-lt"/>
              </a:rPr>
              <a:t> Наталья Анатольевна.</a:t>
            </a:r>
          </a:p>
          <a:p>
            <a:pPr algn="just"/>
            <a:r>
              <a:rPr lang="ru-RU" sz="2000" dirty="0">
                <a:latin typeface="+mj-lt"/>
              </a:rPr>
              <a:t>3 место, инструментальное направление, соло – </a:t>
            </a:r>
            <a:r>
              <a:rPr lang="ru-RU" sz="2000" dirty="0" err="1">
                <a:latin typeface="+mj-lt"/>
              </a:rPr>
              <a:t>Никитевич</a:t>
            </a:r>
            <a:r>
              <a:rPr lang="ru-RU" sz="2000" dirty="0">
                <a:latin typeface="+mj-lt"/>
              </a:rPr>
              <a:t>, руководитель Баранова Юлия Васильевна;</a:t>
            </a:r>
          </a:p>
          <a:p>
            <a:pPr algn="just"/>
            <a:r>
              <a:rPr lang="ru-RU" sz="2000" dirty="0">
                <a:latin typeface="+mj-lt"/>
              </a:rPr>
              <a:t>3 место, вокальное направление, эстрадный вокал, соло – </a:t>
            </a:r>
            <a:r>
              <a:rPr lang="ru-RU" sz="2000" dirty="0" err="1">
                <a:latin typeface="+mj-lt"/>
              </a:rPr>
              <a:t>Пузанкова</a:t>
            </a:r>
            <a:r>
              <a:rPr lang="ru-RU" sz="2000" dirty="0">
                <a:latin typeface="+mj-lt"/>
              </a:rPr>
              <a:t> Полина, руководитель </a:t>
            </a:r>
            <a:r>
              <a:rPr lang="ru-RU" sz="2000" dirty="0" err="1">
                <a:latin typeface="+mj-lt"/>
              </a:rPr>
              <a:t>Сандул</a:t>
            </a:r>
            <a:r>
              <a:rPr lang="ru-RU" sz="2000" dirty="0">
                <a:latin typeface="+mj-lt"/>
              </a:rPr>
              <a:t> Алла Валерьевна;</a:t>
            </a:r>
          </a:p>
          <a:p>
            <a:pPr marL="0" indent="0" algn="just">
              <a:buNone/>
            </a:pPr>
            <a:endParaRPr lang="ru-RU" sz="2000" u="sng" dirty="0">
              <a:latin typeface="+mj-lt"/>
            </a:endParaRPr>
          </a:p>
          <a:p>
            <a:pPr marL="0" indent="0" algn="just">
              <a:buNone/>
            </a:pPr>
            <a:r>
              <a:rPr lang="ru-RU" sz="2000" u="sng" dirty="0">
                <a:latin typeface="+mj-lt"/>
              </a:rPr>
              <a:t>По итогам фестиваля, сборная Красноярского края заняла 1 место в общем зачете</a:t>
            </a:r>
            <a:r>
              <a:rPr lang="ru-RU" sz="1867" u="sng" dirty="0">
                <a:latin typeface="+mj-lt"/>
              </a:rPr>
              <a:t>!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A30A4998-1B4C-4016-81DC-4DAD07D6A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971" y="1927231"/>
            <a:ext cx="6029229" cy="451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8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Дельфийские игры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10944" y="1700808"/>
            <a:ext cx="6366400" cy="51571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u="sng" dirty="0">
                <a:latin typeface="+mj-lt"/>
              </a:rPr>
              <a:t>Золото XXI Всероссийских Дельфийских игр в номинации «Эпидемиология и </a:t>
            </a:r>
            <a:r>
              <a:rPr lang="ru-RU" sz="2000" u="sng" dirty="0" err="1">
                <a:latin typeface="+mj-lt"/>
              </a:rPr>
              <a:t>биоинформатика</a:t>
            </a:r>
            <a:r>
              <a:rPr lang="ru-RU" sz="2000" u="sng" dirty="0">
                <a:latin typeface="+mj-lt"/>
              </a:rPr>
              <a:t>»</a:t>
            </a:r>
          </a:p>
          <a:p>
            <a:r>
              <a:rPr lang="ru-RU" sz="2000" b="1" dirty="0" err="1"/>
              <a:t>Астанин</a:t>
            </a:r>
            <a:r>
              <a:rPr lang="ru-RU" sz="2000" b="1" dirty="0"/>
              <a:t> Павел Андреевич, 601 группа, Медицинская кибернетика;</a:t>
            </a:r>
          </a:p>
          <a:p>
            <a:r>
              <a:rPr lang="ru-RU" sz="2000" b="1" dirty="0" err="1"/>
              <a:t>Перевертов</a:t>
            </a:r>
            <a:r>
              <a:rPr lang="ru-RU" sz="2000" b="1" dirty="0"/>
              <a:t> Тимофей Андреевич, 301 группа, Медицинская </a:t>
            </a:r>
            <a:r>
              <a:rPr lang="ru-RU" sz="2000" b="1" dirty="0" smtClean="0"/>
              <a:t>кибернетика;</a:t>
            </a:r>
            <a:endParaRPr lang="ru-RU" sz="2000" dirty="0" smtClean="0"/>
          </a:p>
          <a:p>
            <a:pPr marL="0" indent="0" algn="ctr">
              <a:buNone/>
            </a:pPr>
            <a:r>
              <a:rPr lang="ru-RU" sz="2000" dirty="0" smtClean="0">
                <a:latin typeface="+mj-lt"/>
              </a:rPr>
              <a:t>Специальный диплом XXI Всероссийских Дельфийских     игр в номинации «Эпидемиология и </a:t>
            </a:r>
            <a:r>
              <a:rPr lang="ru-RU" sz="2000" dirty="0" err="1" smtClean="0">
                <a:latin typeface="+mj-lt"/>
              </a:rPr>
              <a:t>биоинформатика</a:t>
            </a:r>
            <a:r>
              <a:rPr lang="ru-RU" sz="2000" dirty="0" smtClean="0">
                <a:latin typeface="+mj-lt"/>
              </a:rPr>
              <a:t>» </a:t>
            </a:r>
          </a:p>
          <a:p>
            <a:r>
              <a:rPr lang="ru-RU" sz="2000" b="1" dirty="0" smtClean="0"/>
              <a:t>Костромина </a:t>
            </a:r>
            <a:r>
              <a:rPr lang="ru-RU" sz="2000" b="1" dirty="0"/>
              <a:t>Регина Андреевна, 506 группа, Лечебное дело. </a:t>
            </a:r>
          </a:p>
          <a:p>
            <a:pPr marL="0" indent="0" algn="ctr">
              <a:buNone/>
            </a:pPr>
            <a:r>
              <a:rPr lang="ru-RU" sz="2000" dirty="0">
                <a:latin typeface="+mj-lt"/>
              </a:rPr>
              <a:t>Специальный диплом XXI Всероссийских Дельфийских игр в номинации «Вокальный коллектив, 17-25 лет»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Вокальный </a:t>
            </a:r>
            <a:r>
              <a:rPr lang="ru-RU" sz="2000" b="1" dirty="0"/>
              <a:t>ансамбль «</a:t>
            </a:r>
            <a:r>
              <a:rPr lang="ru-RU" sz="2000" b="1" dirty="0" err="1"/>
              <a:t>Фриссон</a:t>
            </a:r>
            <a:r>
              <a:rPr lang="ru-RU" sz="2000" b="1" dirty="0"/>
              <a:t>»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B7F35C21-2526-4ED7-B757-231A780A7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006" y="2288780"/>
            <a:ext cx="5546679" cy="307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49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CF1C9E-35D1-4762-A9A4-E2DE83CDA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119"/>
            <a:ext cx="10515600" cy="914082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Схема управления воспитательной, внеучебной, социальной работой и молодежной политикой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9274BDB-B43F-451E-9A67-3ED6C6D62811}"/>
              </a:ext>
            </a:extLst>
          </p:cNvPr>
          <p:cNvSpPr/>
          <p:nvPr/>
        </p:nvSpPr>
        <p:spPr>
          <a:xfrm>
            <a:off x="4791434" y="5556910"/>
            <a:ext cx="2066545" cy="11833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</a:rPr>
              <a:t>Отдел по внеучебной работе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7E67B75-956B-460D-87E7-5FDEF9E2F6D5}"/>
              </a:ext>
            </a:extLst>
          </p:cNvPr>
          <p:cNvSpPr/>
          <p:nvPr/>
        </p:nvSpPr>
        <p:spPr>
          <a:xfrm>
            <a:off x="2471912" y="5516509"/>
            <a:ext cx="2066545" cy="11833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</a:rPr>
              <a:t>Спортивный клуб Медик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8876B20-28A0-4006-B103-4A3526A07FB6}"/>
              </a:ext>
            </a:extLst>
          </p:cNvPr>
          <p:cNvSpPr/>
          <p:nvPr/>
        </p:nvSpPr>
        <p:spPr>
          <a:xfrm>
            <a:off x="158473" y="4738299"/>
            <a:ext cx="2066545" cy="12427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</a:rPr>
              <a:t>Мемориальный зал Валентина Феликсовича Войно-Ясенецкого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1737AD2-DCA0-4DBE-AAB6-1EE95A9BC97E}"/>
              </a:ext>
            </a:extLst>
          </p:cNvPr>
          <p:cNvSpPr/>
          <p:nvPr/>
        </p:nvSpPr>
        <p:spPr>
          <a:xfrm>
            <a:off x="7303014" y="5535167"/>
            <a:ext cx="2066545" cy="11833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</a:rPr>
              <a:t>Отдел по воспитательной работе и молодежной политике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6B52EDAF-BD14-4BD0-9B8B-B0B40C14D307}"/>
              </a:ext>
            </a:extLst>
          </p:cNvPr>
          <p:cNvSpPr/>
          <p:nvPr/>
        </p:nvSpPr>
        <p:spPr>
          <a:xfrm>
            <a:off x="9515865" y="4523232"/>
            <a:ext cx="2676135" cy="15849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</a:rPr>
              <a:t>Центр тестирования по выполнению нормативов Всероссийского физкультурно-спортивного комплекса </a:t>
            </a:r>
          </a:p>
          <a:p>
            <a:pPr algn="ctr"/>
            <a:r>
              <a:rPr lang="ru-RU" sz="1600" dirty="0">
                <a:ln w="0"/>
                <a:solidFill>
                  <a:schemeClr val="tx1"/>
                </a:solidFill>
              </a:rPr>
              <a:t>«Готов к труду и обороне»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5B3F5849-3EF9-4087-9955-96B6ED539F07}"/>
              </a:ext>
            </a:extLst>
          </p:cNvPr>
          <p:cNvSpPr/>
          <p:nvPr/>
        </p:nvSpPr>
        <p:spPr>
          <a:xfrm>
            <a:off x="4142223" y="4380753"/>
            <a:ext cx="3352800" cy="7126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0" i="0" dirty="0">
                <a:solidFill>
                  <a:srgbClr val="363636"/>
                </a:solidFill>
                <a:effectLst/>
                <a:latin typeface="tahoma" panose="020B0604030504040204" pitchFamily="34" charset="0"/>
              </a:rPr>
              <a:t>Управление по воспитательной, внеучебной и социальной работе</a:t>
            </a:r>
            <a:endParaRPr lang="ru-RU" sz="1600" dirty="0">
              <a:ln w="0"/>
              <a:solidFill>
                <a:schemeClr val="tx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167B18F6-6B60-42E3-A2E4-4BB7FF605FB6}"/>
              </a:ext>
            </a:extLst>
          </p:cNvPr>
          <p:cNvSpPr/>
          <p:nvPr/>
        </p:nvSpPr>
        <p:spPr>
          <a:xfrm>
            <a:off x="4486660" y="3173340"/>
            <a:ext cx="2764557" cy="9140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0" i="0" dirty="0">
                <a:solidFill>
                  <a:srgbClr val="363636"/>
                </a:solidFill>
                <a:effectLst/>
                <a:latin typeface="tahoma" panose="020B0604030504040204" pitchFamily="34" charset="0"/>
              </a:rPr>
              <a:t>Проректор по учебной, воспитательной работе и молодежной политике</a:t>
            </a:r>
            <a:endParaRPr lang="ru-RU" sz="1600" dirty="0">
              <a:ln w="0"/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67F69A33-38C2-4AC1-8064-99359465FBB8}"/>
              </a:ext>
            </a:extLst>
          </p:cNvPr>
          <p:cNvSpPr/>
          <p:nvPr/>
        </p:nvSpPr>
        <p:spPr>
          <a:xfrm>
            <a:off x="4788385" y="2100516"/>
            <a:ext cx="2014749" cy="9140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0" i="0" dirty="0">
                <a:solidFill>
                  <a:srgbClr val="363636"/>
                </a:solidFill>
                <a:effectLst/>
                <a:latin typeface="tahoma" panose="020B0604030504040204" pitchFamily="34" charset="0"/>
              </a:rPr>
              <a:t>Ректор</a:t>
            </a:r>
            <a:endParaRPr lang="ru-RU" sz="1600" dirty="0">
              <a:ln w="0"/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EB7A7AE5-95F6-44A0-8149-9C84410C5E3D}"/>
              </a:ext>
            </a:extLst>
          </p:cNvPr>
          <p:cNvSpPr/>
          <p:nvPr/>
        </p:nvSpPr>
        <p:spPr>
          <a:xfrm>
            <a:off x="5161774" y="997498"/>
            <a:ext cx="1267969" cy="9140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0" i="0" dirty="0">
                <a:solidFill>
                  <a:srgbClr val="363636"/>
                </a:solidFill>
                <a:effectLst/>
                <a:latin typeface="tahoma" panose="020B0604030504040204" pitchFamily="34" charset="0"/>
              </a:rPr>
              <a:t>Ученый совет</a:t>
            </a:r>
            <a:endParaRPr lang="ru-RU" sz="1600" dirty="0">
              <a:ln w="0"/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1521D6ED-965B-4677-A754-F0A11EA04ADF}"/>
              </a:ext>
            </a:extLst>
          </p:cNvPr>
          <p:cNvSpPr/>
          <p:nvPr/>
        </p:nvSpPr>
        <p:spPr>
          <a:xfrm>
            <a:off x="591305" y="3954037"/>
            <a:ext cx="2066546" cy="5171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</a:rPr>
              <a:t>Совет кураторов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AC29A214-AFEC-4CE2-A80A-B4A1DD04B4B0}"/>
              </a:ext>
            </a:extLst>
          </p:cNvPr>
          <p:cNvSpPr/>
          <p:nvPr/>
        </p:nvSpPr>
        <p:spPr>
          <a:xfrm>
            <a:off x="8787386" y="3695481"/>
            <a:ext cx="2066546" cy="5171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</a:rPr>
              <a:t>Молодежные объединения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1849C00E-A073-46DA-A1DB-9C684A656818}"/>
              </a:ext>
            </a:extLst>
          </p:cNvPr>
          <p:cNvCxnSpPr>
            <a:stCxn id="10" idx="1"/>
            <a:endCxn id="17" idx="3"/>
          </p:cNvCxnSpPr>
          <p:nvPr/>
        </p:nvCxnSpPr>
        <p:spPr>
          <a:xfrm flipH="1" flipV="1">
            <a:off x="2657851" y="4212595"/>
            <a:ext cx="1484372" cy="5244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C36D3300-23C0-4F88-970F-441AD8EE3791}"/>
              </a:ext>
            </a:extLst>
          </p:cNvPr>
          <p:cNvCxnSpPr>
            <a:cxnSpLocks/>
            <a:stCxn id="10" idx="1"/>
            <a:endCxn id="7" idx="3"/>
          </p:cNvCxnSpPr>
          <p:nvPr/>
        </p:nvCxnSpPr>
        <p:spPr>
          <a:xfrm flipH="1">
            <a:off x="2225018" y="4737073"/>
            <a:ext cx="1917205" cy="6225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72EAA74E-61EF-4F1F-841D-EAB00C6D7B95}"/>
              </a:ext>
            </a:extLst>
          </p:cNvPr>
          <p:cNvCxnSpPr>
            <a:cxnSpLocks/>
            <a:stCxn id="10" idx="3"/>
            <a:endCxn id="18" idx="1"/>
          </p:cNvCxnSpPr>
          <p:nvPr/>
        </p:nvCxnSpPr>
        <p:spPr>
          <a:xfrm flipV="1">
            <a:off x="7495023" y="3954039"/>
            <a:ext cx="1292363" cy="7830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="" xmlns:a16="http://schemas.microsoft.com/office/drawing/2014/main" id="{1D7B0644-58B7-402C-8798-00898BB84269}"/>
              </a:ext>
            </a:extLst>
          </p:cNvPr>
          <p:cNvCxnSpPr>
            <a:cxnSpLocks/>
            <a:stCxn id="10" idx="3"/>
            <a:endCxn id="9" idx="1"/>
          </p:cNvCxnSpPr>
          <p:nvPr/>
        </p:nvCxnSpPr>
        <p:spPr>
          <a:xfrm>
            <a:off x="7495023" y="4737073"/>
            <a:ext cx="2020842" cy="578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7DCCA98D-A4ED-4FEE-98C6-003BD32FCAC5}"/>
              </a:ext>
            </a:extLst>
          </p:cNvPr>
          <p:cNvCxnSpPr>
            <a:cxnSpLocks/>
            <a:stCxn id="10" idx="2"/>
            <a:endCxn id="8" idx="0"/>
          </p:cNvCxnSpPr>
          <p:nvPr/>
        </p:nvCxnSpPr>
        <p:spPr>
          <a:xfrm>
            <a:off x="5818623" y="5093393"/>
            <a:ext cx="2517664" cy="4417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009872C0-D842-4EC0-833B-5AFCA628A5DC}"/>
              </a:ext>
            </a:extLst>
          </p:cNvPr>
          <p:cNvCxnSpPr>
            <a:cxnSpLocks/>
            <a:stCxn id="10" idx="2"/>
            <a:endCxn id="5" idx="0"/>
          </p:cNvCxnSpPr>
          <p:nvPr/>
        </p:nvCxnSpPr>
        <p:spPr>
          <a:xfrm>
            <a:off x="5818623" y="5093393"/>
            <a:ext cx="6084" cy="463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="" xmlns:a16="http://schemas.microsoft.com/office/drawing/2014/main" id="{C34721E3-9E83-401D-8CAE-E306A2FE8325}"/>
              </a:ext>
            </a:extLst>
          </p:cNvPr>
          <p:cNvCxnSpPr>
            <a:cxnSpLocks/>
            <a:stCxn id="10" idx="2"/>
            <a:endCxn id="6" idx="0"/>
          </p:cNvCxnSpPr>
          <p:nvPr/>
        </p:nvCxnSpPr>
        <p:spPr>
          <a:xfrm flipH="1">
            <a:off x="3505185" y="5093393"/>
            <a:ext cx="2313438" cy="423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72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Территория инициативной молодежи «Бирюса»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8022" y="1892830"/>
            <a:ext cx="5161789" cy="466817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ru-RU" sz="1867" b="1" dirty="0"/>
              <a:t>Вавельченко Валерия и Лалетина Екатерина </a:t>
            </a:r>
            <a:endParaRPr lang="ru-RU" sz="1867" b="1" dirty="0" smtClean="0"/>
          </a:p>
          <a:p>
            <a:pPr marL="0" indent="0" algn="just">
              <a:lnSpc>
                <a:spcPct val="170000"/>
              </a:lnSpc>
              <a:buNone/>
            </a:pPr>
            <a:r>
              <a:rPr lang="ru-RU" sz="1867" b="1" dirty="0" smtClean="0"/>
              <a:t>на </a:t>
            </a:r>
            <a:r>
              <a:rPr lang="ru-RU" sz="1867" b="1" dirty="0"/>
              <a:t>Территории инициативной молодёжи «Бирюса» участвовали в конкурсе молодежного кадрового резерва молодёжной политики Красного края и прошли, получив дипломы от руководителя </a:t>
            </a:r>
            <a:r>
              <a:rPr lang="ru-RU" sz="1867" b="1" dirty="0" smtClean="0"/>
              <a:t>агентства </a:t>
            </a:r>
            <a:r>
              <a:rPr lang="ru-RU" sz="1867" b="1" dirty="0"/>
              <a:t>молодёжной политики Красноярского края.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965" y="2119902"/>
            <a:ext cx="5454539" cy="363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873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F5AF59E-1EAE-4339-8234-7CE141DDA990}"/>
              </a:ext>
            </a:extLst>
          </p:cNvPr>
          <p:cNvSpPr/>
          <p:nvPr/>
        </p:nvSpPr>
        <p:spPr>
          <a:xfrm>
            <a:off x="2072640" y="1949071"/>
            <a:ext cx="82501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0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клуб </a:t>
            </a:r>
          </a:p>
          <a:p>
            <a:pPr algn="ctr">
              <a:defRPr/>
            </a:pPr>
            <a:r>
              <a:rPr lang="ru-RU" sz="60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«Медик»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AB00CBC-154D-4E71-9F8C-560B441E857A}"/>
              </a:ext>
            </a:extLst>
          </p:cNvPr>
          <p:cNvSpPr/>
          <p:nvPr/>
        </p:nvSpPr>
        <p:spPr>
          <a:xfrm>
            <a:off x="0" y="152639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44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</a:t>
            </a:r>
            <a:endParaRPr lang="ru-RU" sz="4400" b="1" i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97676E8-3164-40A4-A457-EC14B6B7A9E9}"/>
              </a:ext>
            </a:extLst>
          </p:cNvPr>
          <p:cNvSpPr/>
          <p:nvPr/>
        </p:nvSpPr>
        <p:spPr>
          <a:xfrm>
            <a:off x="646176" y="982662"/>
            <a:ext cx="1111910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32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Собственные базы: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ru-RU" altLang="ru-RU" sz="32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Стадион «Университетский»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ru-RU" altLang="ru-RU" sz="32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Лыжная база КрасГМУ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ru-RU" altLang="ru-RU" sz="32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Спортивный зал КрасГМУ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ru-RU" altLang="ru-RU" sz="32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Бассейн «</a:t>
            </a:r>
            <a:r>
              <a:rPr lang="ru-RU" altLang="ru-RU" sz="32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МедУЗа</a:t>
            </a:r>
            <a:r>
              <a:rPr lang="ru-RU" altLang="ru-RU" sz="32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»</a:t>
            </a:r>
          </a:p>
          <a:p>
            <a:pPr>
              <a:defRPr/>
            </a:pPr>
            <a:r>
              <a:rPr lang="ru-RU" altLang="ru-RU" sz="32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Тренажерные залы: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ru-RU" altLang="ru-RU" sz="32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Общежития № 2, 3, 4, 5, 6 КрасГМУ 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ru-RU" altLang="ru-RU" sz="32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Теннис </a:t>
            </a:r>
            <a:r>
              <a:rPr lang="ru-RU" altLang="ru-RU" sz="32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холл в главном корпусе </a:t>
            </a:r>
            <a:r>
              <a:rPr lang="ru-RU" altLang="ru-RU" sz="32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КрасГМУ </a:t>
            </a:r>
          </a:p>
          <a:p>
            <a:pPr>
              <a:defRPr/>
            </a:pPr>
            <a:r>
              <a:rPr lang="ru-RU" altLang="ru-RU" sz="32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Арендуемые базы: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ru-RU" altLang="ru-RU" sz="32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Легкоатлетический манеж «Атлетика» г. Красноярска </a:t>
            </a:r>
            <a:endParaRPr lang="ru-RU" altLang="ru-RU" sz="2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9A4F172-A84E-45F4-A356-F9A61AB5BA66}"/>
              </a:ext>
            </a:extLst>
          </p:cNvPr>
          <p:cNvSpPr/>
          <p:nvPr/>
        </p:nvSpPr>
        <p:spPr>
          <a:xfrm>
            <a:off x="0" y="115889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44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в КрасГМУ обучаются</a:t>
            </a:r>
            <a:endParaRPr lang="ru-RU" sz="4400" b="1" i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F337158-FAD9-43CB-A7F1-F8DACD63859D}"/>
              </a:ext>
            </a:extLst>
          </p:cNvPr>
          <p:cNvSpPr/>
          <p:nvPr/>
        </p:nvSpPr>
        <p:spPr>
          <a:xfrm>
            <a:off x="280416" y="1268414"/>
            <a:ext cx="117287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17 мастеров спорта: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плавание,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подводное плавание,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настольный теннис,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художественная гимнастика,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самбо,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вольная борьба,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акробатика.</a:t>
            </a:r>
            <a:br>
              <a:rPr lang="ru-RU" altLang="ru-RU" sz="24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</a:br>
            <a:endParaRPr lang="ru-RU" altLang="ru-RU" sz="2400" b="1" dirty="0">
              <a:solidFill>
                <a:prstClr val="black"/>
              </a:solidFill>
              <a:latin typeface="Calibri"/>
              <a:ea typeface="+mj-ea"/>
              <a:cs typeface="+mj-cs"/>
            </a:endParaRPr>
          </a:p>
          <a:p>
            <a:pPr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37 кандидатов в мастера спорта.</a:t>
            </a:r>
          </a:p>
          <a:p>
            <a:pPr>
              <a:defRPr/>
            </a:pPr>
            <a:endParaRPr lang="ru-RU" altLang="ru-RU" sz="2400" b="1" dirty="0">
              <a:solidFill>
                <a:prstClr val="black"/>
              </a:solidFill>
              <a:latin typeface="Calibri"/>
              <a:ea typeface="+mj-ea"/>
              <a:cs typeface="+mj-cs"/>
            </a:endParaRPr>
          </a:p>
          <a:p>
            <a:pPr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40 перворазрядников.</a:t>
            </a:r>
            <a:endParaRPr lang="ru-RU" dirty="0">
              <a:cs typeface="Arial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="" xmlns:a16="http://schemas.microsoft.com/office/drawing/2014/main" id="{6587B840-B00F-4D8E-9039-0684C61E5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7691" y="1375720"/>
            <a:ext cx="6323893" cy="421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E183696-9A17-490E-980A-2B1B90961613}"/>
              </a:ext>
            </a:extLst>
          </p:cNvPr>
          <p:cNvSpPr/>
          <p:nvPr/>
        </p:nvSpPr>
        <p:spPr>
          <a:xfrm>
            <a:off x="141668" y="86912"/>
            <a:ext cx="120503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44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Занимаются более 270 обучающихся</a:t>
            </a:r>
            <a:endParaRPr lang="ru-RU" sz="4400" b="1" i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8" name="Прямоугольник 3">
            <a:extLst>
              <a:ext uri="{FF2B5EF4-FFF2-40B4-BE49-F238E27FC236}">
                <a16:creationId xmlns="" xmlns:a16="http://schemas.microsoft.com/office/drawing/2014/main" id="{4C11B109-2595-4710-BA69-E7929D941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183" y="6063202"/>
            <a:ext cx="97170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</a:rPr>
              <a:t>24 вида спорта в ежегодной Универсиаде Красноярского края и города Красноярска среди высших учебных заведений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840B638-A746-4B3F-A59E-6FF3CA06A5A1}"/>
              </a:ext>
            </a:extLst>
          </p:cNvPr>
          <p:cNvSpPr txBox="1"/>
          <p:nvPr/>
        </p:nvSpPr>
        <p:spPr>
          <a:xfrm>
            <a:off x="0" y="1671350"/>
            <a:ext cx="4599243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 (муж.)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 (жен.)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 (муж.) 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 (жен.)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Конькобежный спорт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Легкая атлетика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 теннис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ориентирование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Плавание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туризм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Футбол (муж.)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Футбол (жен.) Лыжные гонки </a:t>
            </a:r>
          </a:p>
          <a:p>
            <a:pPr eaLnBrk="1" hangingPunct="1">
              <a:spcBef>
                <a:spcPct val="0"/>
              </a:spcBef>
            </a:pPr>
            <a:endParaRPr lang="ru-RU" alt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181F3A4-197C-4B8F-BAF1-92A2D5E680AF}"/>
              </a:ext>
            </a:extLst>
          </p:cNvPr>
          <p:cNvSpPr txBox="1"/>
          <p:nvPr/>
        </p:nvSpPr>
        <p:spPr>
          <a:xfrm>
            <a:off x="2299621" y="1302018"/>
            <a:ext cx="12582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26 секций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5C02958-D182-40FA-BBE6-F7C5305C6082}"/>
              </a:ext>
            </a:extLst>
          </p:cNvPr>
          <p:cNvSpPr txBox="1"/>
          <p:nvPr/>
        </p:nvSpPr>
        <p:spPr>
          <a:xfrm>
            <a:off x="4031088" y="1761502"/>
            <a:ext cx="264016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Шахматы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Гиревой спорт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Пауэрлифтинг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Чирлидинг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Фудакан</a:t>
            </a:r>
            <a: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-карате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борьбы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Бадминтон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Дартс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Дзюдо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Кёрлинг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Юкигассен</a:t>
            </a:r>
            <a: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Регби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Скалолазание</a:t>
            </a:r>
          </a:p>
        </p:txBody>
      </p:sp>
      <p:pic>
        <p:nvPicPr>
          <p:cNvPr id="7" name="Picture 6" descr="C:\Users\vesnina\Desktop\ФФото\IMG-20210406-WA0015.jpg">
            <a:extLst>
              <a:ext uri="{FF2B5EF4-FFF2-40B4-BE49-F238E27FC236}">
                <a16:creationId xmlns="" xmlns:a16="http://schemas.microsoft.com/office/drawing/2014/main" id="{27C239F9-D94C-434F-A1CC-6E5CC2356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8518" y="1393415"/>
            <a:ext cx="13493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vesnina\Desktop\ФФото\IMG-20210519-WA0031.jpg">
            <a:extLst>
              <a:ext uri="{FF2B5EF4-FFF2-40B4-BE49-F238E27FC236}">
                <a16:creationId xmlns="" xmlns:a16="http://schemas.microsoft.com/office/drawing/2014/main" id="{1DFF96E2-AC36-49BA-A00A-D3EF44454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8518" y="3521048"/>
            <a:ext cx="13493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vesnina\Desktop\ФФото\767220f6b20ebcad3aad9667124cbc89.jpg">
            <a:extLst>
              <a:ext uri="{FF2B5EF4-FFF2-40B4-BE49-F238E27FC236}">
                <a16:creationId xmlns="" xmlns:a16="http://schemas.microsoft.com/office/drawing/2014/main" id="{2C969A5F-B249-45FD-B233-1497C42DE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174" y="3608161"/>
            <a:ext cx="25114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vesnina\Desktop\ФФото\_kum57Fr22E.jpg">
            <a:extLst>
              <a:ext uri="{FF2B5EF4-FFF2-40B4-BE49-F238E27FC236}">
                <a16:creationId xmlns="" xmlns:a16="http://schemas.microsoft.com/office/drawing/2014/main" id="{8C57300A-8830-4760-B7FE-CB0F6311F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173" y="1402181"/>
            <a:ext cx="2511425" cy="188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675F609-337A-454A-82C4-756D81632A9E}"/>
              </a:ext>
            </a:extLst>
          </p:cNvPr>
          <p:cNvSpPr/>
          <p:nvPr/>
        </p:nvSpPr>
        <p:spPr>
          <a:xfrm>
            <a:off x="144526" y="188913"/>
            <a:ext cx="12047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44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Спартакиады КрасГМУ</a:t>
            </a:r>
            <a:endParaRPr lang="ru-RU" sz="4400" b="1" i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F5A6DD0-4068-406D-BB49-337684998DBE}"/>
              </a:ext>
            </a:extLst>
          </p:cNvPr>
          <p:cNvSpPr/>
          <p:nvPr/>
        </p:nvSpPr>
        <p:spPr>
          <a:xfrm>
            <a:off x="144526" y="2070239"/>
            <a:ext cx="11852402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Первокурсников, по 8 видам спорта </a:t>
            </a: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(более 200 человек), с сентября по октябрь.</a:t>
            </a:r>
          </a:p>
          <a:p>
            <a:pPr lvl="1">
              <a:spcBef>
                <a:spcPct val="20000"/>
              </a:spcBef>
              <a:defRPr/>
            </a:pPr>
            <a:endParaRPr lang="ru-RU" alt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20000"/>
              </a:spcBef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Специальностей, по 14 видам спорта </a:t>
            </a: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(более 220 человек), с октября по апрель.</a:t>
            </a:r>
          </a:p>
          <a:p>
            <a:pPr lvl="1">
              <a:spcBef>
                <a:spcPct val="20000"/>
              </a:spcBef>
              <a:defRPr/>
            </a:pPr>
            <a:endParaRPr lang="ru-RU" alt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20000"/>
              </a:spcBef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Общежитий, по 9 видам спорта </a:t>
            </a: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(более 100 человек), с марта по май.</a:t>
            </a:r>
          </a:p>
          <a:p>
            <a:pPr lvl="1">
              <a:spcBef>
                <a:spcPct val="20000"/>
              </a:spcBef>
              <a:defRPr/>
            </a:pPr>
            <a:endParaRPr lang="ru-RU" alt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20000"/>
              </a:spcBef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Спартакиада среди ППС и сотрудников КрасГМУ, по 15 видам спорта </a:t>
            </a:r>
            <a:r>
              <a:rPr lang="ru-RU" alt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(более 150 человек), проходит в каникулярное время.</a:t>
            </a:r>
          </a:p>
          <a:p>
            <a:pPr marL="0" lvl="1">
              <a:spcBef>
                <a:spcPct val="20000"/>
              </a:spcBef>
              <a:defRPr/>
            </a:pPr>
            <a:endParaRPr lang="ru-RU" alt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317257"/>
            <a:ext cx="4736757" cy="688861"/>
          </a:xfrm>
          <a:prstGeom prst="rect">
            <a:avLst/>
          </a:prstGeom>
          <a:solidFill>
            <a:srgbClr val="FF3737"/>
          </a:solidFill>
          <a:ln>
            <a:solidFill>
              <a:srgbClr val="C0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38" y="4649529"/>
            <a:ext cx="2935705" cy="22017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02" y="1341189"/>
            <a:ext cx="2562729" cy="17078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338" y="2785978"/>
            <a:ext cx="2761779" cy="4145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321" y="467300"/>
            <a:ext cx="3946358" cy="62622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n-lt"/>
              </a:rPr>
              <a:t>АССК.чемп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77543" y="316155"/>
            <a:ext cx="4769771" cy="3589421"/>
          </a:xfrm>
        </p:spPr>
        <p:txBody>
          <a:bodyPr>
            <a:normAutofit/>
          </a:bodyPr>
          <a:lstStyle/>
          <a:p>
            <a:pPr algn="l"/>
            <a:r>
              <a:rPr lang="ru-RU" sz="1800" dirty="0"/>
              <a:t>Были проведены </a:t>
            </a:r>
            <a:r>
              <a:rPr lang="ru-RU" sz="1800" dirty="0" err="1"/>
              <a:t>внутривузовские</a:t>
            </a:r>
            <a:r>
              <a:rPr lang="ru-RU" sz="1800" dirty="0"/>
              <a:t> </a:t>
            </a:r>
            <a:r>
              <a:rPr lang="ru-RU" sz="1800" dirty="0" smtClean="0"/>
              <a:t>турниры:</a:t>
            </a:r>
            <a:endParaRPr lang="ru-RU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800" dirty="0"/>
              <a:t>мужской футбол </a:t>
            </a:r>
            <a:r>
              <a:rPr lang="ru-RU" sz="1800" b="1" dirty="0"/>
              <a:t>(43 участника)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800" dirty="0"/>
              <a:t>женский футбол </a:t>
            </a:r>
            <a:r>
              <a:rPr lang="ru-RU" sz="1800" b="1" dirty="0"/>
              <a:t>(16 участников)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800" dirty="0"/>
              <a:t>мужской волейбол </a:t>
            </a:r>
            <a:r>
              <a:rPr lang="ru-RU" sz="1800" b="1" dirty="0"/>
              <a:t>(24 участника)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800" dirty="0"/>
              <a:t>женский волейбол </a:t>
            </a:r>
            <a:r>
              <a:rPr lang="ru-RU" sz="1800" b="1" dirty="0"/>
              <a:t>(24 участника)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800" dirty="0"/>
              <a:t>мужской баскетбол </a:t>
            </a:r>
            <a:r>
              <a:rPr lang="ru-RU" sz="1800" b="1" dirty="0"/>
              <a:t>(13 участников)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800" dirty="0"/>
              <a:t>женский баскетбол </a:t>
            </a:r>
            <a:r>
              <a:rPr lang="ru-RU" sz="1800" b="1" dirty="0"/>
              <a:t>(18 участников)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800" dirty="0"/>
              <a:t>теннис </a:t>
            </a:r>
            <a:r>
              <a:rPr lang="ru-RU" sz="1800" b="1" dirty="0"/>
              <a:t>(18 участников)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800" dirty="0"/>
              <a:t>шахматы </a:t>
            </a:r>
            <a:r>
              <a:rPr lang="ru-RU" sz="1800" b="1" dirty="0"/>
              <a:t>(8 участников)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5547"/>
            <a:ext cx="4068679" cy="27124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855" y="2885572"/>
            <a:ext cx="2959769" cy="19731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948" y="4390415"/>
            <a:ext cx="1480782" cy="22227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3" y="2110866"/>
            <a:ext cx="1692442" cy="25386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585" y="4872789"/>
            <a:ext cx="2977816" cy="19852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6" name="Диаграмма 15"/>
          <p:cNvGraphicFramePr/>
          <p:nvPr/>
        </p:nvGraphicFramePr>
        <p:xfrm>
          <a:off x="9182378" y="316155"/>
          <a:ext cx="3345698" cy="240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54657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ъект 2">
            <a:extLst>
              <a:ext uri="{FF2B5EF4-FFF2-40B4-BE49-F238E27FC236}">
                <a16:creationId xmlns="" xmlns:a16="http://schemas.microsoft.com/office/drawing/2014/main" id="{5C47054B-779B-4693-836C-FC1B1C9E6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94" y="1519968"/>
            <a:ext cx="6286438" cy="346415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ru-RU" sz="2400" dirty="0">
                <a:cs typeface="Times New Roman" panose="02020603050405020304" pitchFamily="18" charset="0"/>
              </a:rPr>
              <a:t>I </a:t>
            </a:r>
            <a:r>
              <a:rPr lang="ru-RU" altLang="ru-RU" sz="2400" dirty="0">
                <a:cs typeface="Times New Roman" panose="02020603050405020304" pitchFamily="18" charset="0"/>
              </a:rPr>
              <a:t>место в клубном турнире </a:t>
            </a:r>
            <a:r>
              <a:rPr lang="ru-RU" sz="2400" i="0" dirty="0">
                <a:effectLst/>
              </a:rPr>
              <a:t>(кроссфит, волейбол, плавание, перетягивание каната и баскетбол 3х3)</a:t>
            </a:r>
            <a:endParaRPr lang="ru-RU" altLang="ru-RU" sz="2400" dirty="0"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altLang="ru-RU" sz="24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ru-RU" sz="2400" dirty="0"/>
              <a:t>I </a:t>
            </a:r>
            <a:r>
              <a:rPr lang="ru-RU" altLang="ru-RU" sz="2400" dirty="0"/>
              <a:t>место</a:t>
            </a:r>
            <a:r>
              <a:rPr lang="ru-RU" sz="2400" dirty="0"/>
              <a:t> по отдельным видам спорта: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altLang="ru-RU" sz="2400" dirty="0"/>
              <a:t>Настольный теннис,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altLang="ru-RU" sz="2400" dirty="0"/>
              <a:t>Дартс,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altLang="ru-RU" sz="24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ru-RU" sz="2400" dirty="0"/>
              <a:t>II</a:t>
            </a:r>
            <a:r>
              <a:rPr lang="ru-RU" altLang="ru-RU" sz="2400" dirty="0"/>
              <a:t> место по шахматам.</a:t>
            </a:r>
          </a:p>
        </p:txBody>
      </p:sp>
      <p:pic>
        <p:nvPicPr>
          <p:cNvPr id="9219" name="Picture 8" descr="E:\Форум\IMG-20210412-WA0005.jpg">
            <a:extLst>
              <a:ext uri="{FF2B5EF4-FFF2-40B4-BE49-F238E27FC236}">
                <a16:creationId xmlns="" xmlns:a16="http://schemas.microsoft.com/office/drawing/2014/main" id="{38690D53-7752-4CFF-BB37-326951621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6050" y="4211371"/>
            <a:ext cx="2096605" cy="209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0" descr="E:\Форум\SHCqKMZ_iAE.jpg">
            <a:extLst>
              <a:ext uri="{FF2B5EF4-FFF2-40B4-BE49-F238E27FC236}">
                <a16:creationId xmlns="" xmlns:a16="http://schemas.microsoft.com/office/drawing/2014/main" id="{32C91CD4-DFE6-46F9-82C6-151F22155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6330" y="4211373"/>
            <a:ext cx="3147219" cy="209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2">
            <a:extLst>
              <a:ext uri="{FF2B5EF4-FFF2-40B4-BE49-F238E27FC236}">
                <a16:creationId xmlns="" xmlns:a16="http://schemas.microsoft.com/office/drawing/2014/main" id="{6F536025-3B5D-4DFD-918F-2E8DFB8A7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96331" y="1628775"/>
            <a:ext cx="3076575" cy="18002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>
            <a:extLst>
              <a:ext uri="{FF2B5EF4-FFF2-40B4-BE49-F238E27FC236}">
                <a16:creationId xmlns="" xmlns:a16="http://schemas.microsoft.com/office/drawing/2014/main" id="{8D1CC633-A7A4-495A-80F7-8F9D62C49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7572" y="1854557"/>
            <a:ext cx="2197477" cy="16426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021BA79D-BA77-4DB9-ACDF-366D0F01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9" y="251854"/>
            <a:ext cx="12192000" cy="1325563"/>
          </a:xfrm>
        </p:spPr>
        <p:txBody>
          <a:bodyPr>
            <a:noAutofit/>
          </a:bodyPr>
          <a:lstStyle/>
          <a:p>
            <a:pPr indent="0" algn="ctr">
              <a:lnSpc>
                <a:spcPct val="100000"/>
              </a:lnSpc>
              <a:buNone/>
              <a:defRPr/>
            </a:pPr>
            <a:r>
              <a:rPr lang="ru-RU" alt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Форум студенческих спортивных клубов Красноярского края «КРАСГМУФЕСТ»</a:t>
            </a:r>
            <a:br>
              <a:rPr lang="ru-RU" alt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altLang="ru-RU" b="1" i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3F31C69-1CE1-4865-B96E-BB8509EC64FB}"/>
              </a:ext>
            </a:extLst>
          </p:cNvPr>
          <p:cNvSpPr txBox="1"/>
          <p:nvPr/>
        </p:nvSpPr>
        <p:spPr>
          <a:xfrm>
            <a:off x="147671" y="5226784"/>
            <a:ext cx="6096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altLang="ru-RU" sz="3200" b="1" dirty="0">
                <a:solidFill>
                  <a:srgbClr val="C00000"/>
                </a:solidFill>
                <a:latin typeface="Calibri"/>
                <a:ea typeface="+mj-ea"/>
                <a:cs typeface="+mj-cs"/>
              </a:rPr>
              <a:t>Финал Всероссийского клубного турнира АССК России, Казань</a:t>
            </a:r>
            <a:endParaRPr lang="ru-RU" altLang="ru-RU" sz="2400" b="1" dirty="0">
              <a:solidFill>
                <a:srgbClr val="C00000"/>
              </a:solidFill>
              <a:latin typeface="Calibri"/>
              <a:ea typeface="+mj-ea"/>
              <a:cs typeface="+mj-cs"/>
            </a:endParaRPr>
          </a:p>
          <a:p>
            <a:pPr marL="0" indent="0" algn="ctr">
              <a:spcAft>
                <a:spcPts val="1000"/>
              </a:spcAft>
              <a:buNone/>
            </a:pPr>
            <a:r>
              <a:rPr lang="en-US" alt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II</a:t>
            </a:r>
            <a:r>
              <a:rPr lang="ru-RU" alt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общекомандное место.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>
            <a:extLst>
              <a:ext uri="{FF2B5EF4-FFF2-40B4-BE49-F238E27FC236}">
                <a16:creationId xmlns="" xmlns:a16="http://schemas.microsoft.com/office/drawing/2014/main" id="{CA683B79-5CD2-41A8-9EB5-0ADC5920590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5120640" y="4252406"/>
            <a:ext cx="7071360" cy="24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Aft>
                <a:spcPts val="1000"/>
              </a:spcAft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Фестиваль спорта среди студентов медицинских и фармацевтических вузов СФО</a:t>
            </a:r>
            <a:r>
              <a:rPr lang="en-US" altLang="ru-RU" sz="2400" b="1" dirty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ru-RU" altLang="ru-RU" sz="2400" b="1" dirty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- 2022 г.</a:t>
            </a:r>
            <a:endParaRPr lang="en-US" altLang="ru-RU" sz="2400" b="1" dirty="0">
              <a:solidFill>
                <a:srgbClr val="C00000"/>
              </a:solidFill>
              <a:latin typeface="+mn-lt"/>
              <a:ea typeface="+mj-ea"/>
              <a:cs typeface="+mj-cs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solidFill>
                  <a:srgbClr val="000000"/>
                </a:solidFill>
                <a:latin typeface="+mn-lt"/>
              </a:rPr>
              <a:t>Баскетбол (мужчины, женщины) </a:t>
            </a:r>
            <a:r>
              <a:rPr lang="ru-RU" altLang="ru-RU" sz="1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– 1</a:t>
            </a:r>
            <a:r>
              <a:rPr lang="en-US" altLang="ru-RU" sz="1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ru-RU" sz="1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место;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Настольный теннис – 1 место;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Плавание – 1 место;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Футбол – 2</a:t>
            </a:r>
            <a:r>
              <a:rPr lang="en-US" altLang="ru-RU" sz="1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ru-RU" sz="1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место;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Бадминтон – 4</a:t>
            </a:r>
            <a:r>
              <a:rPr lang="en-US" altLang="ru-RU" sz="1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ru-RU" sz="1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место; </a:t>
            </a:r>
            <a:endParaRPr lang="en-US" altLang="ru-RU" sz="1800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spcAft>
                <a:spcPts val="1000"/>
              </a:spcAft>
              <a:buNone/>
            </a:pPr>
            <a:endParaRPr lang="en-US" alt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3" name="Прямоугольник 2">
            <a:extLst>
              <a:ext uri="{FF2B5EF4-FFF2-40B4-BE49-F238E27FC236}">
                <a16:creationId xmlns="" xmlns:a16="http://schemas.microsoft.com/office/drawing/2014/main" id="{148EA3FF-8FAB-4EC9-9696-3A2CCDEB0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" y="115889"/>
            <a:ext cx="1210665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Всероссийский зимний фестиваль массового спорта Ассоциации студенческих спортивных клубов России</a:t>
            </a:r>
          </a:p>
        </p:txBody>
      </p:sp>
      <p:pic>
        <p:nvPicPr>
          <p:cNvPr id="10244" name="Picture 2" descr="E:\АССК зимний Фестиваль 2022\Зима АССК.jpg">
            <a:extLst>
              <a:ext uri="{FF2B5EF4-FFF2-40B4-BE49-F238E27FC236}">
                <a16:creationId xmlns="" xmlns:a16="http://schemas.microsoft.com/office/drawing/2014/main" id="{BAB7E127-85D9-4BC3-A839-503DC63A8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08" y="4670501"/>
            <a:ext cx="3107415" cy="207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Прямоугольник 3">
            <a:extLst>
              <a:ext uri="{FF2B5EF4-FFF2-40B4-BE49-F238E27FC236}">
                <a16:creationId xmlns="" xmlns:a16="http://schemas.microsoft.com/office/drawing/2014/main" id="{03D96203-1830-407D-B16B-8314F3474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608" y="1494689"/>
            <a:ext cx="609600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1 место среди медицинских ВУЗов России!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latin typeface="+mn-lt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+mn-lt"/>
                <a:cs typeface="Times New Roman" panose="02020603050405020304" pitchFamily="18" charset="0"/>
              </a:rPr>
              <a:t>В фестивале приняли участие более 600 студентов из 14 регионов Российской Федерации.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+mn-lt"/>
                <a:cs typeface="Times New Roman" panose="02020603050405020304" pitchFamily="18" charset="0"/>
              </a:rPr>
              <a:t>Шесть видов спорта: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+mn-lt"/>
                <a:cs typeface="Times New Roman" panose="02020603050405020304" pitchFamily="18" charset="0"/>
              </a:rPr>
              <a:t>- кёрлинг,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+mn-lt"/>
                <a:cs typeface="Times New Roman" panose="02020603050405020304" pitchFamily="18" charset="0"/>
              </a:rPr>
              <a:t>- лыжные гонки,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+mn-lt"/>
                <a:cs typeface="Times New Roman" panose="02020603050405020304" pitchFamily="18" charset="0"/>
              </a:rPr>
              <a:t>- сноуборд,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+mn-lt"/>
                <a:cs typeface="Times New Roman" panose="02020603050405020304" pitchFamily="18" charset="0"/>
              </a:rPr>
              <a:t>- регби на снегу (муж.),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+mn-lt"/>
                <a:cs typeface="Times New Roman" panose="02020603050405020304" pitchFamily="18" charset="0"/>
              </a:rPr>
              <a:t>- регби на снегу (жен.),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ru-RU" altLang="ru-RU" sz="1800" dirty="0" err="1">
                <a:latin typeface="+mn-lt"/>
                <a:cs typeface="Times New Roman" panose="02020603050405020304" pitchFamily="18" charset="0"/>
              </a:rPr>
              <a:t>юкигассен</a:t>
            </a:r>
            <a:r>
              <a:rPr lang="ru-RU" altLang="ru-RU" sz="1800" dirty="0">
                <a:latin typeface="+mn-lt"/>
                <a:cs typeface="Times New Roman" panose="02020603050405020304" pitchFamily="18" charset="0"/>
              </a:rPr>
              <a:t> (снежки).</a:t>
            </a:r>
            <a:endParaRPr lang="en-US" altLang="ru-RU" sz="18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AB1617A-9DB5-4D0D-9E14-AFCA6E4EA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32632" y="1681805"/>
            <a:ext cx="2768958" cy="206594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359F5A4-AD2E-46A3-85F8-2E1311A17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1941005"/>
            <a:ext cx="11423904" cy="4525962"/>
          </a:xfrm>
        </p:spPr>
        <p:txBody>
          <a:bodyPr rtlCol="0">
            <a:normAutofit/>
          </a:bodyPr>
          <a:lstStyle/>
          <a:p>
            <a:pPr marL="0" indent="0" algn="ctr">
              <a:buNone/>
              <a:defRPr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 (девушки) –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</a:p>
          <a:p>
            <a:pPr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 (девушки) –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</a:p>
          <a:p>
            <a:pPr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 теннис –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</a:p>
          <a:p>
            <a:pPr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Мини-футбол (девушки) –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2EBCEFEE-3F66-476E-8C25-5AD770B0E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130429"/>
            <a:ext cx="11551730" cy="1325563"/>
          </a:xfrm>
        </p:spPr>
        <p:txBody>
          <a:bodyPr>
            <a:noAutofit/>
          </a:bodyPr>
          <a:lstStyle/>
          <a:p>
            <a:pPr indent="0" algn="ctr">
              <a:defRPr/>
            </a:pPr>
            <a:r>
              <a:rPr lang="ru-RU" sz="36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Краевая «Универсиада - 2022» среди высших заведений города Красноярска и Красноярского края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C0A6E07-7605-4B67-83D4-6565F70C8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1936"/>
          </a:xfrm>
        </p:spPr>
        <p:txBody>
          <a:bodyPr/>
          <a:lstStyle/>
          <a:p>
            <a:pPr algn="ctr"/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Выполненная работа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D9BC315-9A43-42EF-8751-73B5314BB081}"/>
              </a:ext>
            </a:extLst>
          </p:cNvPr>
          <p:cNvSpPr txBox="1"/>
          <p:nvPr/>
        </p:nvSpPr>
        <p:spPr>
          <a:xfrm>
            <a:off x="0" y="962996"/>
            <a:ext cx="5845629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indent="-450850" algn="just">
              <a:buFont typeface="+mj-lt"/>
              <a:buAutoNum type="arabicPeriod"/>
            </a:pPr>
            <a:r>
              <a:rPr lang="ru-RU" sz="2000" dirty="0"/>
              <a:t>Утверждено Положение об управлении по воспитательной, внеучебной и социальной работе.</a:t>
            </a:r>
          </a:p>
          <a:p>
            <a:pPr marL="450850" indent="-450850" algn="just">
              <a:buFont typeface="+mj-lt"/>
              <a:buAutoNum type="arabicPeriod"/>
            </a:pPr>
            <a:r>
              <a:rPr lang="ru-RU" sz="2000" dirty="0"/>
              <a:t>Реорганизована структура Управления.</a:t>
            </a:r>
          </a:p>
          <a:p>
            <a:pPr marL="450850" indent="-450850" algn="just">
              <a:buFont typeface="+mj-lt"/>
              <a:buAutoNum type="arabicPeriod"/>
            </a:pPr>
            <a:r>
              <a:rPr lang="ru-RU" sz="2000" dirty="0"/>
              <a:t>Состоялся третий трудовой семестр. </a:t>
            </a:r>
          </a:p>
          <a:p>
            <a:pPr marL="450850" indent="-450850" algn="just">
              <a:buFont typeface="+mj-lt"/>
              <a:buAutoNum type="arabicPeriod"/>
            </a:pPr>
            <a:r>
              <a:rPr lang="ru-RU" sz="2000" dirty="0"/>
              <a:t>Выданы справки волонтерам (реестр отправлен в Минздрав РФ).</a:t>
            </a:r>
          </a:p>
          <a:p>
            <a:pPr marL="450850" indent="-450850" algn="just">
              <a:buFont typeface="+mj-lt"/>
              <a:buAutoNum type="arabicPeriod"/>
            </a:pPr>
            <a:r>
              <a:rPr lang="ru-RU" sz="2000" dirty="0"/>
              <a:t>Разработана система планирования и отчета кафедр по воспитательной работе в электронном режиме.</a:t>
            </a:r>
          </a:p>
          <a:p>
            <a:pPr marL="450850" indent="-450850" algn="just">
              <a:buFont typeface="+mj-lt"/>
              <a:buAutoNum type="arabicPeriod"/>
            </a:pPr>
            <a:r>
              <a:rPr lang="ru-RU" sz="2000" dirty="0"/>
              <a:t>Подготовлены рабочие программы воспитания по всем реализуемым КрасГМУ образовательным программам</a:t>
            </a:r>
            <a:r>
              <a:rPr lang="ru-RU" sz="2000" b="1" dirty="0"/>
              <a:t>.</a:t>
            </a:r>
          </a:p>
          <a:p>
            <a:pPr marL="450850" indent="-450850" algn="just"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Проведены мероприятия городского, регионального и федерального уровней.</a:t>
            </a:r>
          </a:p>
          <a:p>
            <a:pPr marL="450850" indent="-450850" algn="just"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Увеличена работа по профилактике экстремизма и терроризма.</a:t>
            </a:r>
          </a:p>
          <a:p>
            <a:pPr marL="450850" indent="-450850" algn="just"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Открыт пункт сбора гуманитарной помощи.</a:t>
            </a:r>
          </a:p>
          <a:p>
            <a:pPr marL="514350" indent="-514350" algn="just">
              <a:buFont typeface="+mj-lt"/>
              <a:buAutoNum type="arabicPeriod"/>
            </a:pP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307BA49-5CCD-49D2-8437-BE3DD7914106}"/>
              </a:ext>
            </a:extLst>
          </p:cNvPr>
          <p:cNvSpPr txBox="1"/>
          <p:nvPr/>
        </p:nvSpPr>
        <p:spPr>
          <a:xfrm>
            <a:off x="6117336" y="1011937"/>
            <a:ext cx="6074664" cy="4134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2" indent="-180975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Культурно-массовые мероприятия  – </a:t>
            </a: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62,</a:t>
            </a:r>
          </a:p>
          <a:p>
            <a:pPr marL="180975" lvl="2" indent="-180975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Спортивно-оздоровительные мероприятия 			      – </a:t>
            </a: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10.</a:t>
            </a:r>
          </a:p>
          <a:p>
            <a:pPr algn="ctr">
              <a:lnSpc>
                <a:spcPct val="100000"/>
              </a:lnSpc>
              <a:spcAft>
                <a:spcPts val="800"/>
              </a:spcAft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мероприятиях:</a:t>
            </a:r>
          </a:p>
          <a:p>
            <a:pPr algn="just">
              <a:spcAft>
                <a:spcPts val="800"/>
              </a:spcAft>
            </a:pPr>
            <a:r>
              <a:rPr lang="ru-RU" b="1" dirty="0"/>
              <a:t>Деятели спорта – </a:t>
            </a:r>
            <a:r>
              <a:rPr lang="ru-RU" b="1" dirty="0" smtClean="0"/>
              <a:t>14;</a:t>
            </a:r>
            <a:endParaRPr lang="ru-RU" b="1" dirty="0"/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ru-RU" b="1" dirty="0"/>
              <a:t>Представители общественных организаций – </a:t>
            </a:r>
            <a:r>
              <a:rPr lang="ru-RU" b="1" dirty="0" smtClean="0"/>
              <a:t>4;</a:t>
            </a:r>
            <a:endParaRPr lang="ru-RU" b="1" dirty="0"/>
          </a:p>
          <a:p>
            <a:pPr algn="just">
              <a:spcAft>
                <a:spcPts val="800"/>
              </a:spcAft>
            </a:pPr>
            <a:r>
              <a:rPr lang="ru-RU" b="1" dirty="0"/>
              <a:t>Представители органов государственной власти – </a:t>
            </a:r>
            <a:r>
              <a:rPr lang="ru-RU" b="1" dirty="0" smtClean="0"/>
              <a:t>3;</a:t>
            </a:r>
            <a:endParaRPr lang="ru-RU" b="1" dirty="0"/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ru-RU" b="1" dirty="0"/>
              <a:t>Представителей правоохранительных органов – </a:t>
            </a:r>
            <a:r>
              <a:rPr lang="ru-RU" b="1" dirty="0" smtClean="0"/>
              <a:t>2;</a:t>
            </a:r>
            <a:endParaRPr lang="ru-RU" b="1" dirty="0"/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ru-RU" b="1" dirty="0"/>
              <a:t>Представители органов местного самоуправления – </a:t>
            </a:r>
            <a:r>
              <a:rPr lang="ru-RU" b="1" dirty="0" smtClean="0"/>
              <a:t>1;</a:t>
            </a:r>
            <a:endParaRPr lang="ru-RU" b="1" dirty="0"/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ru-RU" b="1" dirty="0"/>
              <a:t>Представители общественных организаций – 1.</a:t>
            </a:r>
          </a:p>
        </p:txBody>
      </p:sp>
    </p:spTree>
    <p:extLst>
      <p:ext uri="{BB962C8B-B14F-4D97-AF65-F5344CB8AC3E}">
        <p14:creationId xmlns:p14="http://schemas.microsoft.com/office/powerpoint/2010/main" val="159270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94FDC44-98E1-4ADA-9ADE-AE7E52CD2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1025525"/>
            <a:ext cx="11551730" cy="3948811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ru-RU" sz="24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 место в Спартакиаде работников Здравоохранения Красноярского края (финал). </a:t>
            </a:r>
          </a:p>
          <a:p>
            <a:pPr>
              <a:lnSpc>
                <a:spcPct val="150000"/>
              </a:lnSpc>
              <a:defRPr/>
            </a:pPr>
            <a:r>
              <a:rPr lang="en-US" altLang="ru-RU" sz="2400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 место в Спартакиаде среди предприятий и организаций Советского района. </a:t>
            </a:r>
          </a:p>
          <a:p>
            <a:pPr>
              <a:lnSpc>
                <a:spcPct val="150000"/>
              </a:lnSpc>
              <a:defRPr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Спартакиада среди ППС и сотрудников КрасГМУ. </a:t>
            </a:r>
          </a:p>
          <a:p>
            <a:pPr>
              <a:defRPr/>
            </a:pP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2" descr="C:\Users\tech\Desktop\IMG_20210609_174611.jpg">
            <a:extLst>
              <a:ext uri="{FF2B5EF4-FFF2-40B4-BE49-F238E27FC236}">
                <a16:creationId xmlns="" xmlns:a16="http://schemas.microsoft.com/office/drawing/2014/main" id="{05D0307C-41D4-4118-9EDF-2A5D25B48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758" y="3313113"/>
            <a:ext cx="20161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 descr="C:\Users\tech\Desktop\IMG_20210607_003822_415.jpg">
            <a:extLst>
              <a:ext uri="{FF2B5EF4-FFF2-40B4-BE49-F238E27FC236}">
                <a16:creationId xmlns="" xmlns:a16="http://schemas.microsoft.com/office/drawing/2014/main" id="{3BEA14FD-3EB6-4398-B425-50C6D079D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200" y="3313113"/>
            <a:ext cx="26416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 descr="C:\Users\tech\Desktop\IMG_20210609_175500.jpg">
            <a:extLst>
              <a:ext uri="{FF2B5EF4-FFF2-40B4-BE49-F238E27FC236}">
                <a16:creationId xmlns="" xmlns:a16="http://schemas.microsoft.com/office/drawing/2014/main" id="{948E61F4-B9A5-4478-97AB-6BFFC3F91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9867" y="3313113"/>
            <a:ext cx="274637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AD028999-9D0E-4E51-9433-132C71B7B156}"/>
              </a:ext>
            </a:extLst>
          </p:cNvPr>
          <p:cNvSpPr txBox="1">
            <a:spLocks/>
          </p:cNvSpPr>
          <p:nvPr/>
        </p:nvSpPr>
        <p:spPr>
          <a:xfrm>
            <a:off x="219456" y="0"/>
            <a:ext cx="115517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Спортивная жизнь сотрудников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>
            <a:extLst>
              <a:ext uri="{FF2B5EF4-FFF2-40B4-BE49-F238E27FC236}">
                <a16:creationId xmlns="" xmlns:a16="http://schemas.microsoft.com/office/drawing/2014/main" id="{BDCDBB65-EC8E-4E6A-B5D7-2269B1CC1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19" y="1078627"/>
            <a:ext cx="1019968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Лыжные гонки, </a:t>
            </a:r>
          </a:p>
          <a:p>
            <a:pPr eaLnBrk="1" hangingPunct="1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Жим гири, </a:t>
            </a:r>
          </a:p>
          <a:p>
            <a:pPr eaLnBrk="1" hangingPunct="1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Жонглирование футбольным мячом, </a:t>
            </a:r>
          </a:p>
          <a:p>
            <a:pPr eaLnBrk="1" hangingPunct="1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Дартс, </a:t>
            </a:r>
          </a:p>
          <a:p>
            <a:pPr eaLnBrk="1" hangingPunct="1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Развлекательный квест, </a:t>
            </a:r>
          </a:p>
          <a:p>
            <a:pPr eaLnBrk="1" hangingPunct="1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Перетягивание каната.</a:t>
            </a:r>
          </a:p>
        </p:txBody>
      </p:sp>
      <p:pic>
        <p:nvPicPr>
          <p:cNvPr id="15363" name="Picture 2" descr="https://krasgmu.ru/index.php?page%5bcommon%5d=download&amp;md=7fdd43d939bd22e13690c3eea0bdcdac&amp;cid=11&amp;oid=212580">
            <a:extLst>
              <a:ext uri="{FF2B5EF4-FFF2-40B4-BE49-F238E27FC236}">
                <a16:creationId xmlns="" xmlns:a16="http://schemas.microsoft.com/office/drawing/2014/main" id="{D5AB260A-9FA9-42AB-AD71-1CD9D3DE4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456" y="3814693"/>
            <a:ext cx="50847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https://krasgmu.ru/index.php?page%5bcommon%5d=download&amp;md=cde076633e7f5ef7ae7d0b3d9e4196e0&amp;cid=11&amp;oid=212580">
            <a:extLst>
              <a:ext uri="{FF2B5EF4-FFF2-40B4-BE49-F238E27FC236}">
                <a16:creationId xmlns="" xmlns:a16="http://schemas.microsoft.com/office/drawing/2014/main" id="{CBE82137-81AE-4EDC-A48D-519FDBBFA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0810" y="3814693"/>
            <a:ext cx="333851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909EDB4F-6990-4AA1-8B12-3C628CBF0106}"/>
              </a:ext>
            </a:extLst>
          </p:cNvPr>
          <p:cNvSpPr txBox="1">
            <a:spLocks/>
          </p:cNvSpPr>
          <p:nvPr/>
        </p:nvSpPr>
        <p:spPr>
          <a:xfrm>
            <a:off x="219456" y="0"/>
            <a:ext cx="115517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День здорового образа жизни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ED301A7-B064-4E5B-9D8A-3E25960F0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537" y="1146856"/>
            <a:ext cx="2794786" cy="18948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DB74990-2EED-4954-AAB1-B0A9003399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741" y="3814693"/>
            <a:ext cx="2723634" cy="2519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03A33DB-FD31-4703-BB05-4EF2069F4684}"/>
              </a:ext>
            </a:extLst>
          </p:cNvPr>
          <p:cNvSpPr/>
          <p:nvPr/>
        </p:nvSpPr>
        <p:spPr>
          <a:xfrm>
            <a:off x="3935413" y="260350"/>
            <a:ext cx="3651250" cy="13111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44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гордость</a:t>
            </a:r>
            <a:endParaRPr lang="ru-RU" sz="4400" b="1" i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8">
            <a:extLst>
              <a:ext uri="{FF2B5EF4-FFF2-40B4-BE49-F238E27FC236}">
                <a16:creationId xmlns="" xmlns:a16="http://schemas.microsoft.com/office/drawing/2014/main" id="{7D81D032-B21F-48F6-B0AC-34F451DEF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43" y="836612"/>
            <a:ext cx="1697562" cy="250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17412" name="Прямоугольник 2">
            <a:extLst>
              <a:ext uri="{FF2B5EF4-FFF2-40B4-BE49-F238E27FC236}">
                <a16:creationId xmlns="" xmlns:a16="http://schemas.microsoft.com/office/drawing/2014/main" id="{B8521DF5-691C-4697-AFE2-EEC4BD1DF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721" y="1268414"/>
            <a:ext cx="8202454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</a:pPr>
            <a:r>
              <a:rPr lang="ru-RU" alt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Бовтюк</a:t>
            </a:r>
            <a:r>
              <a:rPr lang="ru-RU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Дарья </a:t>
            </a:r>
          </a:p>
          <a:p>
            <a:pPr>
              <a:lnSpc>
                <a:spcPct val="115000"/>
              </a:lnSpc>
              <a:spcBef>
                <a:spcPct val="20000"/>
              </a:spcBef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студентка 412 группы специальности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Лечебное 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дело</a:t>
            </a:r>
          </a:p>
          <a:p>
            <a:pPr>
              <a:lnSpc>
                <a:spcPct val="115000"/>
              </a:lnSpc>
              <a:spcBef>
                <a:spcPct val="20000"/>
              </a:spcBef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Черный пояс – 1 дан, МС по каратэ </a:t>
            </a:r>
            <a:r>
              <a:rPr lang="en-US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WKF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5000"/>
              </a:lnSpc>
              <a:spcBef>
                <a:spcPct val="20000"/>
              </a:spcBef>
            </a:pPr>
            <a:r>
              <a:rPr lang="en-US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место на Всероссийских соревнованиях по каратэ в дисциплине 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кумитэ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категории девушки 18+</a:t>
            </a:r>
          </a:p>
        </p:txBody>
      </p:sp>
      <p:pic>
        <p:nvPicPr>
          <p:cNvPr id="17413" name="Picture 3">
            <a:extLst>
              <a:ext uri="{FF2B5EF4-FFF2-40B4-BE49-F238E27FC236}">
                <a16:creationId xmlns="" xmlns:a16="http://schemas.microsoft.com/office/drawing/2014/main" id="{E7AC3700-59F1-466F-927A-6B8EC1EF7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630" y="3671824"/>
            <a:ext cx="1707975" cy="281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17414" name="Прямоугольник 4">
            <a:extLst>
              <a:ext uri="{FF2B5EF4-FFF2-40B4-BE49-F238E27FC236}">
                <a16:creationId xmlns="" xmlns:a16="http://schemas.microsoft.com/office/drawing/2014/main" id="{44D4EDCB-330A-4048-8383-4E80A7CEADA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214721" y="4292408"/>
            <a:ext cx="70926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</a:pPr>
            <a:r>
              <a:rPr lang="ru-RU" altLang="ru-RU" sz="2000" b="1" dirty="0">
                <a:solidFill>
                  <a:srgbClr val="3636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Хакимов </a:t>
            </a:r>
            <a:r>
              <a:rPr lang="ru-RU" altLang="ru-RU" sz="2000" b="1" dirty="0" err="1">
                <a:solidFill>
                  <a:srgbClr val="3636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Зокиржон</a:t>
            </a:r>
            <a:r>
              <a:rPr lang="ru-RU" altLang="ru-RU" sz="2000" b="1" dirty="0">
                <a:solidFill>
                  <a:srgbClr val="3636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Bef>
                <a:spcPct val="20000"/>
              </a:spcBef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 305 группы специальности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Педиатрия                        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КМС по регби, Чемпион России в составе молодежной сборной Красноярского края.</a:t>
            </a:r>
            <a:endParaRPr lang="ru-RU" altLang="ru-RU" sz="20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9473DA-9587-4144-8262-0BA7466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363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Молодежные объединения</a:t>
            </a:r>
          </a:p>
        </p:txBody>
      </p:sp>
      <p:pic>
        <p:nvPicPr>
          <p:cNvPr id="4" name="Google Shape;100;p17">
            <a:extLst>
              <a:ext uri="{FF2B5EF4-FFF2-40B4-BE49-F238E27FC236}">
                <a16:creationId xmlns="" xmlns:a16="http://schemas.microsoft.com/office/drawing/2014/main" id="{12FC0F26-77B2-42B8-AAD1-DD42DD8D365F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90699" y="1498600"/>
            <a:ext cx="8103923" cy="5253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98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365125"/>
            <a:ext cx="11201400" cy="1325563"/>
          </a:xfrm>
        </p:spPr>
        <p:txBody>
          <a:bodyPr>
            <a:noAutofit/>
          </a:bodyPr>
          <a:lstStyle/>
          <a:p>
            <a:pPr algn="ctr">
              <a:tabLst>
                <a:tab pos="812800" algn="l"/>
              </a:tabLst>
              <a:defRPr/>
            </a:pPr>
            <a:r>
              <a:rPr lang="ru-RU" sz="36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Пилотный спецпроект поддержки первокурсников «Жизнь после поступления в Красноярский мед»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1825624"/>
            <a:ext cx="8049626" cy="5032375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4500" dirty="0"/>
              <a:t>Проект адаптации первокурсников , позволит погрузиться в студенческую культуру, адаптироваться, освоить учебные дисциплины, наладить коммуникацию и стать частью Семьи КрасГМУ.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4500" dirty="0"/>
              <a:t>Более 150 студентов старших курсов в оргкомитете, более 900 первокурсников из 22 стран на всех факультетах.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4500" dirty="0"/>
              <a:t>Запланировано 3 сезона, более 100 мероприятий.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4500" dirty="0"/>
              <a:t>По итогам будут определены Первые на первом – самые активные первокурсники в личном, командном и факультетском зачете.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2268" y="1774114"/>
            <a:ext cx="3335242" cy="250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2268" y="4600316"/>
            <a:ext cx="3314337" cy="186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33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822433" y="2296901"/>
            <a:ext cx="5839133" cy="144788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ru" sz="4000" b="1" dirty="0">
                <a:latin typeface="Montserrat"/>
                <a:ea typeface="Montserrat"/>
                <a:cs typeface="Montserrat"/>
                <a:sym typeface="Montserrat"/>
              </a:rPr>
              <a:t>Бардовские вечера</a:t>
            </a:r>
            <a:endParaRPr sz="4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4" name="Google Shape;194;p25"/>
          <p:cNvCxnSpPr/>
          <p:nvPr/>
        </p:nvCxnSpPr>
        <p:spPr>
          <a:xfrm>
            <a:off x="-7416" y="5890967"/>
            <a:ext cx="4724000" cy="4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25"/>
          <p:cNvCxnSpPr/>
          <p:nvPr/>
        </p:nvCxnSpPr>
        <p:spPr>
          <a:xfrm>
            <a:off x="-7416" y="1566200"/>
            <a:ext cx="4724000" cy="4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40B117AB-B792-4D56-B196-72593F6CC007}"/>
              </a:ext>
            </a:extLst>
          </p:cNvPr>
          <p:cNvSpPr txBox="1">
            <a:spLocks/>
          </p:cNvSpPr>
          <p:nvPr/>
        </p:nvSpPr>
        <p:spPr>
          <a:xfrm>
            <a:off x="320135" y="-42741"/>
            <a:ext cx="115517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Мероприятия на постоянной основе</a:t>
            </a:r>
          </a:p>
        </p:txBody>
      </p:sp>
      <p:pic>
        <p:nvPicPr>
          <p:cNvPr id="13" name="Google Shape;187;p25">
            <a:extLst>
              <a:ext uri="{FF2B5EF4-FFF2-40B4-BE49-F238E27FC236}">
                <a16:creationId xmlns="" xmlns:a16="http://schemas.microsoft.com/office/drawing/2014/main" id="{3CE965DE-06DE-4D7F-9CAD-A9D43C6564B5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5553" y="1447217"/>
            <a:ext cx="3337515" cy="2499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8;p25">
            <a:extLst>
              <a:ext uri="{FF2B5EF4-FFF2-40B4-BE49-F238E27FC236}">
                <a16:creationId xmlns="" xmlns:a16="http://schemas.microsoft.com/office/drawing/2014/main" id="{473BE146-B084-4113-AB7F-510DD0E26D7B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16"/>
          <a:stretch/>
        </p:blipFill>
        <p:spPr>
          <a:xfrm>
            <a:off x="799169" y="3429000"/>
            <a:ext cx="2136246" cy="3080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9;p25">
            <a:extLst>
              <a:ext uri="{FF2B5EF4-FFF2-40B4-BE49-F238E27FC236}">
                <a16:creationId xmlns="" xmlns:a16="http://schemas.microsoft.com/office/drawing/2014/main" id="{00C56C8A-7CEB-402A-A7BD-D046AC40ACA9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6845" y="3475637"/>
            <a:ext cx="2849292" cy="3080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90;p25">
            <a:extLst>
              <a:ext uri="{FF2B5EF4-FFF2-40B4-BE49-F238E27FC236}">
                <a16:creationId xmlns="" xmlns:a16="http://schemas.microsoft.com/office/drawing/2014/main" id="{660E8216-BEC7-4E2D-9346-3D565A1843AB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5578" y="4110885"/>
            <a:ext cx="3337490" cy="23986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685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>
            <a:spLocks noGrp="1"/>
          </p:cNvSpPr>
          <p:nvPr>
            <p:ph type="title"/>
          </p:nvPr>
        </p:nvSpPr>
        <p:spPr>
          <a:xfrm>
            <a:off x="423000" y="56556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buSzPts val="990"/>
            </a:pPr>
            <a:r>
              <a:rPr lang="ru" sz="4027" b="1" dirty="0">
                <a:latin typeface="Montserrat"/>
                <a:ea typeface="Montserrat"/>
                <a:cs typeface="Montserrat"/>
                <a:sym typeface="Montserrat"/>
              </a:rPr>
              <a:t>Поэтические вечера</a:t>
            </a:r>
            <a:endParaRPr sz="4027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3" name="Google Shape;213;p2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4680" y="2230828"/>
            <a:ext cx="4750232" cy="3166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230833"/>
            <a:ext cx="4044700" cy="31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7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4711" y="2230834"/>
            <a:ext cx="3359960" cy="31667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9" name="Google Shape;219;p27"/>
          <p:cNvCxnSpPr/>
          <p:nvPr/>
        </p:nvCxnSpPr>
        <p:spPr>
          <a:xfrm>
            <a:off x="0" y="5655633"/>
            <a:ext cx="1220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" name="Google Shape;220;p27"/>
          <p:cNvCxnSpPr/>
          <p:nvPr/>
        </p:nvCxnSpPr>
        <p:spPr>
          <a:xfrm>
            <a:off x="-7400" y="1972333"/>
            <a:ext cx="1220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3281E558-5E5E-4F73-A572-84802C6112D4}"/>
              </a:ext>
            </a:extLst>
          </p:cNvPr>
          <p:cNvSpPr txBox="1">
            <a:spLocks/>
          </p:cNvSpPr>
          <p:nvPr/>
        </p:nvSpPr>
        <p:spPr>
          <a:xfrm>
            <a:off x="478466" y="112986"/>
            <a:ext cx="104924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Мероприятия на постоянной основе</a:t>
            </a:r>
          </a:p>
        </p:txBody>
      </p:sp>
    </p:spTree>
    <p:extLst>
      <p:ext uri="{BB962C8B-B14F-4D97-AF65-F5344CB8AC3E}">
        <p14:creationId xmlns:p14="http://schemas.microsoft.com/office/powerpoint/2010/main" val="377720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"/>
          <p:cNvSpPr txBox="1">
            <a:spLocks noGrp="1"/>
          </p:cNvSpPr>
          <p:nvPr>
            <p:ph type="title"/>
          </p:nvPr>
        </p:nvSpPr>
        <p:spPr>
          <a:xfrm>
            <a:off x="137967" y="1928500"/>
            <a:ext cx="5668800" cy="75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buSzPts val="990"/>
            </a:pPr>
            <a:r>
              <a:rPr lang="ru" sz="3600" b="1" dirty="0">
                <a:latin typeface="Montserrat"/>
                <a:ea typeface="Montserrat"/>
                <a:cs typeface="Montserrat"/>
                <a:sym typeface="Montserrat"/>
              </a:rPr>
              <a:t>Дискуссионный</a:t>
            </a:r>
            <a:endParaRPr sz="36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6" name="Google Shape;236;p2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411"/>
          <a:stretch/>
        </p:blipFill>
        <p:spPr>
          <a:xfrm>
            <a:off x="6048834" y="1"/>
            <a:ext cx="3416401" cy="398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09" b="-948"/>
          <a:stretch/>
        </p:blipFill>
        <p:spPr>
          <a:xfrm>
            <a:off x="8910634" y="0"/>
            <a:ext cx="3281367" cy="4023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9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86900"/>
            <a:ext cx="5584504" cy="3171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" name="Google Shape;242;p29"/>
          <p:cNvCxnSpPr/>
          <p:nvPr/>
        </p:nvCxnSpPr>
        <p:spPr>
          <a:xfrm>
            <a:off x="5878967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3" name="Google Shape;243;p29"/>
          <p:cNvSpPr txBox="1"/>
          <p:nvPr/>
        </p:nvSpPr>
        <p:spPr>
          <a:xfrm>
            <a:off x="6890067" y="5029167"/>
            <a:ext cx="40000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ru" sz="3600" b="1" dirty="0">
                <a:latin typeface="Montserrat"/>
                <a:ea typeface="Montserrat"/>
                <a:cs typeface="Montserrat"/>
                <a:sym typeface="Montserrat"/>
              </a:rPr>
              <a:t>клуб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407475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6"/>
          <p:cNvSpPr txBox="1">
            <a:spLocks noGrp="1"/>
          </p:cNvSpPr>
          <p:nvPr>
            <p:ph type="title"/>
          </p:nvPr>
        </p:nvSpPr>
        <p:spPr>
          <a:xfrm>
            <a:off x="634541" y="1468799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ru" sz="4027" b="1" dirty="0">
                <a:latin typeface="Montserrat"/>
                <a:ea typeface="Montserrat"/>
                <a:cs typeface="Montserrat"/>
                <a:sym typeface="Montserrat"/>
              </a:rPr>
              <a:t>Курс по созданию и сведению музыки</a:t>
            </a:r>
            <a:endParaRPr sz="4027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0" name="Google Shape;320;p3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917" y="2414701"/>
            <a:ext cx="5775633" cy="407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352" y="2414705"/>
            <a:ext cx="2719747" cy="4079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9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9"/>
          <p:cNvSpPr txBox="1">
            <a:spLocks noGrp="1"/>
          </p:cNvSpPr>
          <p:nvPr>
            <p:ph type="title"/>
          </p:nvPr>
        </p:nvSpPr>
        <p:spPr>
          <a:xfrm>
            <a:off x="1064167" y="1803233"/>
            <a:ext cx="4840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r">
              <a:buSzPts val="990"/>
            </a:pPr>
            <a:r>
              <a:rPr lang="ru-RU" sz="4000" b="1" dirty="0">
                <a:latin typeface="Montserrat"/>
                <a:ea typeface="Montserrat"/>
                <a:cs typeface="Montserrat"/>
                <a:sym typeface="Montserrat"/>
              </a:rPr>
              <a:t>Чайная</a:t>
            </a:r>
          </a:p>
        </p:txBody>
      </p:sp>
      <p:sp>
        <p:nvSpPr>
          <p:cNvPr id="357" name="Google Shape;357;p39"/>
          <p:cNvSpPr txBox="1">
            <a:spLocks noGrp="1"/>
          </p:cNvSpPr>
          <p:nvPr>
            <p:ph type="body" idx="1"/>
          </p:nvPr>
        </p:nvSpPr>
        <p:spPr>
          <a:xfrm>
            <a:off x="6287433" y="4217933"/>
            <a:ext cx="4156000" cy="103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ts val="990"/>
              <a:buNone/>
            </a:pPr>
            <a:r>
              <a:rPr lang="ru-RU" sz="4000" b="1" dirty="0">
                <a:latin typeface="Montserrat"/>
                <a:ea typeface="Montserrat"/>
                <a:cs typeface="Montserrat"/>
                <a:sym typeface="Montserrat"/>
              </a:rPr>
              <a:t>церемония</a:t>
            </a:r>
            <a:endParaRPr lang="ru-RU" sz="4000" dirty="0"/>
          </a:p>
        </p:txBody>
      </p:sp>
      <p:pic>
        <p:nvPicPr>
          <p:cNvPr id="358" name="Google Shape;358;p3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921634"/>
            <a:ext cx="5904569" cy="3936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7434" y="0"/>
            <a:ext cx="5904569" cy="3936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196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Внешние связи и мероприятия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063" y="1325564"/>
            <a:ext cx="11704773" cy="5405436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Правительство Красноярского края, Агентство молодёжной политики и реализации программ общественного развития Красноярского края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Администрация Советского района, Свердловского района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Российский Красный Крест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Военкомат Советского района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ВОД «Волонтеры-медики»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dirty="0" err="1"/>
              <a:t>СибЮИ</a:t>
            </a:r>
            <a:r>
              <a:rPr lang="ru-RU" dirty="0"/>
              <a:t> МВД России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ГУ МВД России по Красноярскому краю Межмуниципальное управление МВД РФ «Красноярское», отдел полиции №1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молодежное автономное учреждение «Молодежный центр «Свое дело»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Социальные службы города Красноярска</a:t>
            </a:r>
          </a:p>
        </p:txBody>
      </p:sp>
    </p:spTree>
    <p:extLst>
      <p:ext uri="{BB962C8B-B14F-4D97-AF65-F5344CB8AC3E}">
        <p14:creationId xmlns:p14="http://schemas.microsoft.com/office/powerpoint/2010/main" val="54111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0"/>
          <p:cNvSpPr txBox="1">
            <a:spLocks noGrp="1"/>
          </p:cNvSpPr>
          <p:nvPr>
            <p:ph type="title"/>
          </p:nvPr>
        </p:nvSpPr>
        <p:spPr>
          <a:xfrm>
            <a:off x="151191" y="1111733"/>
            <a:ext cx="1190956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-RU" sz="4000" b="1" dirty="0">
                <a:latin typeface="Montserrat"/>
                <a:ea typeface="Montserrat"/>
                <a:cs typeface="Montserrat"/>
                <a:sym typeface="Montserrat"/>
              </a:rPr>
              <a:t>Игровые вечера</a:t>
            </a:r>
          </a:p>
        </p:txBody>
      </p:sp>
      <p:pic>
        <p:nvPicPr>
          <p:cNvPr id="368" name="Google Shape;368;p4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132" y="2188967"/>
            <a:ext cx="3034699" cy="4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66" y="2188967"/>
            <a:ext cx="3034703" cy="455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333" y="2188967"/>
            <a:ext cx="3034703" cy="45552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4" name="Google Shape;374;p40"/>
          <p:cNvCxnSpPr/>
          <p:nvPr/>
        </p:nvCxnSpPr>
        <p:spPr>
          <a:xfrm rot="10800000" flipH="1">
            <a:off x="4175084" y="2458800"/>
            <a:ext cx="11200" cy="4446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5" name="Google Shape;375;p40"/>
          <p:cNvCxnSpPr/>
          <p:nvPr/>
        </p:nvCxnSpPr>
        <p:spPr>
          <a:xfrm rot="10800000" flipH="1">
            <a:off x="7991317" y="2559000"/>
            <a:ext cx="25600" cy="4355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6203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63"/>
          <p:cNvSpPr txBox="1">
            <a:spLocks noGrp="1"/>
          </p:cNvSpPr>
          <p:nvPr>
            <p:ph type="title"/>
          </p:nvPr>
        </p:nvSpPr>
        <p:spPr>
          <a:xfrm>
            <a:off x="0" y="10480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buSzPts val="990"/>
            </a:pPr>
            <a:r>
              <a:rPr lang="ru" sz="4027" dirty="0">
                <a:latin typeface="Montserrat SemiBold"/>
                <a:ea typeface="Montserrat SemiBold"/>
                <a:cs typeface="Montserrat SemiBold"/>
                <a:sym typeface="Montserrat SemiBold"/>
              </a:rPr>
              <a:t>   Воспитание</a:t>
            </a:r>
            <a:endParaRPr sz="4027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38" name="Google Shape;638;p6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132602"/>
            <a:ext cx="6530599" cy="4353732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63"/>
          <p:cNvSpPr txBox="1"/>
          <p:nvPr/>
        </p:nvSpPr>
        <p:spPr>
          <a:xfrm>
            <a:off x="6912008" y="2104253"/>
            <a:ext cx="5280000" cy="466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" sz="2400" dirty="0">
                <a:latin typeface="Montserrat"/>
                <a:ea typeface="Montserrat"/>
                <a:cs typeface="Montserrat"/>
                <a:sym typeface="Montserrat"/>
              </a:rPr>
              <a:t>1. Открытие и реализация гитарного клуба;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1600"/>
              </a:spcBef>
            </a:pPr>
            <a:r>
              <a:rPr lang="ru" sz="2400" dirty="0">
                <a:latin typeface="Montserrat"/>
                <a:ea typeface="Montserrat"/>
                <a:cs typeface="Montserrat"/>
                <a:sym typeface="Montserrat"/>
              </a:rPr>
              <a:t>2. Открытие проекта «Арт- терапия»;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1600"/>
              </a:spcBef>
              <a:buClr>
                <a:schemeClr val="dk1"/>
              </a:buClr>
              <a:buSzPts val="1100"/>
            </a:pPr>
            <a:r>
              <a:rPr lang="ru" sz="2400" dirty="0">
                <a:latin typeface="Montserrat"/>
                <a:ea typeface="Montserrat"/>
                <a:cs typeface="Montserrat"/>
                <a:sym typeface="Montserrat"/>
              </a:rPr>
              <a:t>3. Флешмоб с «Миру по нотке»; 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1600"/>
              </a:spcBef>
              <a:buClr>
                <a:schemeClr val="dk1"/>
              </a:buClr>
              <a:buSzPts val="1100"/>
            </a:pPr>
            <a:r>
              <a:rPr lang="ru" sz="2400" dirty="0">
                <a:latin typeface="Montserrat"/>
                <a:ea typeface="Montserrat"/>
                <a:cs typeface="Montserrat"/>
                <a:sym typeface="Montserrat"/>
              </a:rPr>
              <a:t>4. Видеоролик к 8 марта;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</a:pPr>
            <a:r>
              <a:rPr lang="ru" sz="2400" dirty="0">
                <a:latin typeface="Montserrat"/>
                <a:ea typeface="Montserrat"/>
                <a:cs typeface="Montserrat"/>
                <a:sym typeface="Montserrat"/>
              </a:rPr>
              <a:t> 5. Юбилейный гитарный вечер красГМУ 80.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3" name="Google Shape;643;p63"/>
          <p:cNvSpPr txBox="1"/>
          <p:nvPr/>
        </p:nvSpPr>
        <p:spPr>
          <a:xfrm>
            <a:off x="460967" y="2478400"/>
            <a:ext cx="4851200" cy="899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</a:pPr>
            <a:endParaRPr sz="2533" b="1"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644" name="Google Shape;644;p63"/>
          <p:cNvCxnSpPr/>
          <p:nvPr/>
        </p:nvCxnSpPr>
        <p:spPr>
          <a:xfrm rot="10800000" flipH="1">
            <a:off x="-40600" y="1882433"/>
            <a:ext cx="12273200" cy="34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8764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8CE0D06-5679-428B-B45C-072F947942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602" y="3767763"/>
            <a:ext cx="3305167" cy="19266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8EB2F3-116B-40DC-8D84-C804E9533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742" y="5068068"/>
            <a:ext cx="3033713" cy="1656920"/>
          </a:xfrm>
          <a:prstGeom prst="rect">
            <a:avLst/>
          </a:prstGeom>
        </p:spPr>
      </p:pic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ru" sz="4027" dirty="0">
                <a:latin typeface="Montserrat SemiBold"/>
              </a:rPr>
              <a:t>Серии фильмов</a:t>
            </a:r>
            <a:endParaRPr sz="4027" dirty="0">
              <a:latin typeface="Montserrat SemiBold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85" y="2984259"/>
            <a:ext cx="3547856" cy="2782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05" y="1584960"/>
            <a:ext cx="3163295" cy="24774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F9FA435-AF45-4AA3-A54F-667DF7A7C567}"/>
              </a:ext>
            </a:extLst>
          </p:cNvPr>
          <p:cNvSpPr txBox="1"/>
          <p:nvPr/>
        </p:nvSpPr>
        <p:spPr>
          <a:xfrm>
            <a:off x="5105137" y="1163580"/>
            <a:ext cx="723435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indent="-457189">
              <a:buSzPts val="1800"/>
              <a:buChar char="-"/>
            </a:pPr>
            <a:r>
              <a:rPr lang="ru-RU" sz="2400" dirty="0"/>
              <a:t>Все свои;</a:t>
            </a:r>
          </a:p>
          <a:p>
            <a:pPr marL="609585" indent="-457189">
              <a:buSzPts val="1800"/>
              <a:buChar char="-"/>
            </a:pPr>
            <a:r>
              <a:rPr lang="ru-RU" sz="2400" dirty="0"/>
              <a:t>Исторические фильмы; </a:t>
            </a:r>
          </a:p>
          <a:p>
            <a:pPr marL="609585" indent="-457189">
              <a:buSzPts val="1800"/>
              <a:buChar char="-"/>
            </a:pPr>
            <a:r>
              <a:rPr lang="ru-RU" sz="2400" dirty="0" err="1"/>
              <a:t>Хакатон</a:t>
            </a:r>
            <a:r>
              <a:rPr lang="ru-RU" sz="2400" dirty="0"/>
              <a:t> студенческих решений для кампуса Университета «</a:t>
            </a:r>
            <a:r>
              <a:rPr lang="ru-RU" sz="2400" dirty="0" err="1"/>
              <a:t>МойКрасГМУ</a:t>
            </a:r>
            <a:r>
              <a:rPr lang="ru-RU" sz="2400" dirty="0"/>
              <a:t>»;</a:t>
            </a:r>
          </a:p>
          <a:p>
            <a:pPr marL="609585" indent="-457189">
              <a:buSzPts val="1800"/>
              <a:buChar char="-"/>
            </a:pPr>
            <a:r>
              <a:rPr lang="ru-RU" sz="2400" dirty="0"/>
              <a:t>Поздравления к дню 8 Марта, 23 Февраля;</a:t>
            </a:r>
          </a:p>
          <a:p>
            <a:pPr marL="609585" indent="-457189">
              <a:buSzPts val="1800"/>
              <a:buChar char="-"/>
            </a:pPr>
            <a:r>
              <a:rPr lang="ru-RU" sz="2400" dirty="0"/>
              <a:t>Правила поведения при захвате заложников.</a:t>
            </a:r>
          </a:p>
          <a:p>
            <a:pPr marL="609585" indent="-457189">
              <a:buSzPts val="1800"/>
              <a:buChar char="-"/>
            </a:pP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0842B65-544E-4D06-93C7-9510563018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24" y="4875209"/>
            <a:ext cx="3461085" cy="195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>
            <a:spLocks noGrp="1"/>
          </p:cNvSpPr>
          <p:nvPr>
            <p:ph type="title"/>
          </p:nvPr>
        </p:nvSpPr>
        <p:spPr>
          <a:xfrm>
            <a:off x="109968" y="819052"/>
            <a:ext cx="6912624" cy="300923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ru" sz="3200" b="1" dirty="0">
                <a:latin typeface="Montserrat"/>
                <a:ea typeface="Montserrat"/>
                <a:cs typeface="Montserrat"/>
                <a:sym typeface="Montserrat"/>
              </a:rPr>
              <a:t>Коммуникация с командой Росмолодежи</a:t>
            </a:r>
            <a:br>
              <a:rPr lang="ru" sz="3200" b="1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3200" b="1" dirty="0">
                <a:latin typeface="Montserrat"/>
                <a:ea typeface="Montserrat"/>
                <a:cs typeface="Montserrat"/>
                <a:sym typeface="Montserrat"/>
              </a:rPr>
              <a:t>          </a:t>
            </a:r>
            <a:r>
              <a:rPr lang="ru" sz="3200" dirty="0">
                <a:latin typeface="Montserrat"/>
                <a:ea typeface="Montserrat"/>
                <a:cs typeface="Montserrat"/>
                <a:sym typeface="Montserrat"/>
              </a:rPr>
              <a:t>«</a:t>
            </a:r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Твой ход»</a:t>
            </a:r>
            <a:b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Белова Елизавета (амбассадор);</a:t>
            </a:r>
            <a:b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Бекузарова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Амага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b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Лалетина Екатерина;</a:t>
            </a:r>
            <a:b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Павловская Алина.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32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1" name="Google Shape;201;p2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5648" y="891576"/>
            <a:ext cx="2400752" cy="2809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8269" y="891577"/>
            <a:ext cx="2297130" cy="280972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67188314-CDFC-4986-A7DC-74FAA4D4BE06}"/>
              </a:ext>
            </a:extLst>
          </p:cNvPr>
          <p:cNvSpPr txBox="1">
            <a:spLocks/>
          </p:cNvSpPr>
          <p:nvPr/>
        </p:nvSpPr>
        <p:spPr>
          <a:xfrm>
            <a:off x="415600" y="55452"/>
            <a:ext cx="11360800" cy="76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Эксклюзивные мероприятия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FC65356-419D-41D4-A2CC-1ED28E5107B1}"/>
              </a:ext>
            </a:extLst>
          </p:cNvPr>
          <p:cNvSpPr txBox="1"/>
          <p:nvPr/>
        </p:nvSpPr>
        <p:spPr>
          <a:xfrm>
            <a:off x="327260" y="4591888"/>
            <a:ext cx="47009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Montserrat"/>
                <a:ea typeface="Montserrat"/>
                <a:cs typeface="Montserrat"/>
                <a:sym typeface="Montserrat"/>
              </a:rPr>
              <a:t>Хакатон</a:t>
            </a:r>
            <a:r>
              <a:rPr lang="ru-RU" sz="2400" b="1" dirty="0">
                <a:latin typeface="Montserrat"/>
                <a:ea typeface="Montserrat"/>
                <a:cs typeface="Montserrat"/>
                <a:sym typeface="Montserrat"/>
              </a:rPr>
              <a:t> студенческих решений для кампуса Университета «</a:t>
            </a:r>
            <a:r>
              <a:rPr lang="ru-RU" sz="2400" b="1" dirty="0" err="1">
                <a:latin typeface="Montserrat"/>
                <a:ea typeface="Montserrat"/>
                <a:cs typeface="Montserrat"/>
                <a:sym typeface="Montserrat"/>
              </a:rPr>
              <a:t>МойКрасГМУ</a:t>
            </a:r>
            <a:r>
              <a:rPr lang="ru-RU" sz="2400" b="1" dirty="0">
                <a:latin typeface="Montserrat"/>
                <a:ea typeface="Montserrat"/>
                <a:cs typeface="Montserrat"/>
                <a:sym typeface="Montserrat"/>
              </a:rPr>
              <a:t>»</a:t>
            </a:r>
            <a:endParaRPr lang="ru-RU" sz="2400" dirty="0"/>
          </a:p>
        </p:txBody>
      </p:sp>
      <p:pic>
        <p:nvPicPr>
          <p:cNvPr id="13" name="Google Shape;273;p32">
            <a:extLst>
              <a:ext uri="{FF2B5EF4-FFF2-40B4-BE49-F238E27FC236}">
                <a16:creationId xmlns="" xmlns:a16="http://schemas.microsoft.com/office/drawing/2014/main" id="{29588F7C-2206-44C1-9A0F-7DAEA3CBFE09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373" y="4053317"/>
            <a:ext cx="3057831" cy="2273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74;p32">
            <a:extLst>
              <a:ext uri="{FF2B5EF4-FFF2-40B4-BE49-F238E27FC236}">
                <a16:creationId xmlns="" xmlns:a16="http://schemas.microsoft.com/office/drawing/2014/main" id="{A0AC4F33-5A52-4568-AF1C-063F91A68960}"/>
              </a:ext>
            </a:extLst>
          </p:cNvPr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4885" y="4053317"/>
            <a:ext cx="3299662" cy="2273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049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415600" y="130071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Росмолодежь гранты</a:t>
            </a:r>
            <a:endParaRPr b="1" i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182879" y="1536633"/>
            <a:ext cx="8042535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10000"/>
          </a:bodyPr>
          <a:lstStyle/>
          <a:p>
            <a:pPr marL="269875" indent="-269875" algn="just">
              <a:lnSpc>
                <a:spcPct val="100000"/>
              </a:lnSpc>
            </a:pPr>
            <a:r>
              <a:rPr lang="ru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Всероссийский конкурс молодежных проектов среди физических лиц в 2022 году - участие в двух сезонах, подана 21 заявка.</a:t>
            </a:r>
          </a:p>
          <a:p>
            <a:pPr marL="269875" indent="-269875" algn="just">
              <a:lnSpc>
                <a:spcPct val="100000"/>
              </a:lnSpc>
            </a:pP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875" indent="-269875" algn="just">
              <a:lnSpc>
                <a:spcPct val="100000"/>
              </a:lnSpc>
            </a:pPr>
            <a:r>
              <a:rPr lang="ru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Минигранты - подано 5 заявок, результат еще не известен.</a:t>
            </a:r>
          </a:p>
          <a:p>
            <a:pPr marL="269875" indent="-269875" algn="just">
              <a:lnSpc>
                <a:spcPct val="100000"/>
              </a:lnSpc>
            </a:pP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875" indent="-269875" algn="just">
              <a:lnSpc>
                <a:spcPct val="100000"/>
              </a:lnSpc>
            </a:pPr>
            <a:r>
              <a:rPr lang="ru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Участие в онлайн форуме Машук.</a:t>
            </a:r>
          </a:p>
          <a:p>
            <a:pPr algn="just"/>
            <a:endParaRPr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har char="-"/>
            </a:pPr>
            <a:endParaRPr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5415" y="1147577"/>
            <a:ext cx="3461663" cy="4555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63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B81F6B-9DDF-471B-9D27-C5A0C1202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69210"/>
            <a:ext cx="11360800" cy="763600"/>
          </a:xfrm>
        </p:spPr>
        <p:txBody>
          <a:bodyPr>
            <a:normAutofit fontScale="9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Волонтёрский центр</a:t>
            </a:r>
            <a:endParaRPr lang="ru-RU" b="1" i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41CBD2D-320D-4320-9ECF-70FB8C7DA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7460432" cy="4555200"/>
          </a:xfrm>
        </p:spPr>
        <p:txBody>
          <a:bodyPr/>
          <a:lstStyle/>
          <a:p>
            <a:pPr marL="0" lvl="0" indent="0" algn="just" rtl="0">
              <a:lnSpc>
                <a:spcPct val="100000"/>
              </a:lnSpc>
              <a:buNone/>
            </a:pPr>
            <a:r>
              <a:rPr lang="ru-RU" sz="3200" dirty="0"/>
              <a:t>Работа в детском центре Радуга; </a:t>
            </a:r>
          </a:p>
          <a:p>
            <a:pPr marL="0" lvl="0" indent="0" algn="just" rtl="0">
              <a:lnSpc>
                <a:spcPct val="100000"/>
              </a:lnSpc>
              <a:buNone/>
            </a:pPr>
            <a:r>
              <a:rPr lang="ru-RU" sz="3200" dirty="0"/>
              <a:t>Регистрация на портале </a:t>
            </a:r>
            <a:r>
              <a:rPr lang="ru-RU" sz="3200" dirty="0" err="1"/>
              <a:t>Добро.ру</a:t>
            </a:r>
            <a:endParaRPr lang="ru-RU" sz="3200" dirty="0"/>
          </a:p>
          <a:p>
            <a:pPr marL="0" lvl="0" indent="0" algn="just" rtl="0">
              <a:lnSpc>
                <a:spcPct val="100000"/>
              </a:lnSpc>
              <a:buNone/>
            </a:pPr>
            <a:r>
              <a:rPr lang="ru-RU" sz="3200" dirty="0"/>
              <a:t>Участие в конкурсе МЫВМЕСТЕ;</a:t>
            </a:r>
          </a:p>
          <a:p>
            <a:pPr marL="0" lvl="0" indent="0" algn="just" rtl="0">
              <a:lnSpc>
                <a:spcPct val="100000"/>
              </a:lnSpc>
              <a:buNone/>
            </a:pPr>
            <a:r>
              <a:rPr lang="ru-RU" sz="3200" dirty="0"/>
              <a:t>Обеспечение внутренних мероприятий КрасГМУ.</a:t>
            </a:r>
          </a:p>
          <a:p>
            <a:pPr marL="0" lvl="0" indent="0" algn="just" rtl="0">
              <a:lnSpc>
                <a:spcPct val="100000"/>
              </a:lnSpc>
              <a:buNone/>
            </a:pPr>
            <a:endParaRPr lang="ru-RU" sz="3200" dirty="0"/>
          </a:p>
          <a:p>
            <a:pPr marL="0" lvl="0" indent="0" algn="just" rtl="0">
              <a:lnSpc>
                <a:spcPct val="100000"/>
              </a:lnSpc>
              <a:buNone/>
            </a:pPr>
            <a:r>
              <a:rPr lang="ru" sz="3200" dirty="0"/>
              <a:t>Победа в конкурсе «Идея».</a:t>
            </a:r>
            <a:endParaRPr lang="ru-RU" sz="3200" dirty="0"/>
          </a:p>
          <a:p>
            <a:endParaRPr lang="ru-RU" dirty="0"/>
          </a:p>
        </p:txBody>
      </p:sp>
      <p:pic>
        <p:nvPicPr>
          <p:cNvPr id="4" name="Google Shape;95;p19">
            <a:extLst>
              <a:ext uri="{FF2B5EF4-FFF2-40B4-BE49-F238E27FC236}">
                <a16:creationId xmlns="" xmlns:a16="http://schemas.microsoft.com/office/drawing/2014/main" id="{B0CABE1F-DA52-478F-B9DB-2205C4C0C194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032" y="1200751"/>
            <a:ext cx="4129554" cy="2944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2;p20">
            <a:extLst>
              <a:ext uri="{FF2B5EF4-FFF2-40B4-BE49-F238E27FC236}">
                <a16:creationId xmlns="" xmlns:a16="http://schemas.microsoft.com/office/drawing/2014/main" id="{9F1037DD-1543-4460-8810-393C7FB0C510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483" y="3863952"/>
            <a:ext cx="4235103" cy="2994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49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5;p34">
            <a:extLst>
              <a:ext uri="{FF2B5EF4-FFF2-40B4-BE49-F238E27FC236}">
                <a16:creationId xmlns="" xmlns:a16="http://schemas.microsoft.com/office/drawing/2014/main" id="{3E7030A2-C566-4A48-BA45-34120CB780BE}"/>
              </a:ext>
            </a:extLst>
          </p:cNvPr>
          <p:cNvSpPr txBox="1">
            <a:spLocks/>
          </p:cNvSpPr>
          <p:nvPr/>
        </p:nvSpPr>
        <p:spPr>
          <a:xfrm>
            <a:off x="77055" y="2181484"/>
            <a:ext cx="6526996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>
              <a:buSzPts val="990"/>
            </a:pPr>
            <a:r>
              <a:rPr lang="ru-RU" sz="3020" b="1" dirty="0">
                <a:latin typeface="Montserrat"/>
                <a:ea typeface="Montserrat"/>
                <a:cs typeface="Montserrat"/>
                <a:sym typeface="Montserrat"/>
              </a:rPr>
              <a:t>Прямая линия с ректором</a:t>
            </a:r>
          </a:p>
        </p:txBody>
      </p:sp>
      <p:pic>
        <p:nvPicPr>
          <p:cNvPr id="5" name="Google Shape;296;p34">
            <a:extLst>
              <a:ext uri="{FF2B5EF4-FFF2-40B4-BE49-F238E27FC236}">
                <a16:creationId xmlns="" xmlns:a16="http://schemas.microsoft.com/office/drawing/2014/main" id="{A876A1D5-E515-47D0-A97E-B95205137187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5" y="3924925"/>
            <a:ext cx="3688587" cy="259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97;p34">
            <a:extLst>
              <a:ext uri="{FF2B5EF4-FFF2-40B4-BE49-F238E27FC236}">
                <a16:creationId xmlns="" xmlns:a16="http://schemas.microsoft.com/office/drawing/2014/main" id="{823A9A17-8009-453F-8404-EFF51A159F9B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196" y="2903786"/>
            <a:ext cx="2492155" cy="36155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716678A0-5FD3-4AD4-9537-69CFFB2536DA}"/>
              </a:ext>
            </a:extLst>
          </p:cNvPr>
          <p:cNvSpPr txBox="1">
            <a:spLocks/>
          </p:cNvSpPr>
          <p:nvPr/>
        </p:nvSpPr>
        <p:spPr>
          <a:xfrm>
            <a:off x="257577" y="121248"/>
            <a:ext cx="11857368" cy="76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32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Эксклюзивные мероприятия совместно с отделом проектов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32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развития регионального здравоохранения</a:t>
            </a:r>
          </a:p>
        </p:txBody>
      </p:sp>
      <p:sp>
        <p:nvSpPr>
          <p:cNvPr id="8" name="Google Shape;401;p43">
            <a:extLst>
              <a:ext uri="{FF2B5EF4-FFF2-40B4-BE49-F238E27FC236}">
                <a16:creationId xmlns="" xmlns:a16="http://schemas.microsoft.com/office/drawing/2014/main" id="{F145A92B-0841-45E8-8CB0-4CE7F0991C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10938" y="2181484"/>
            <a:ext cx="484691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 dirty="0">
                <a:latin typeface="Montserrat"/>
                <a:ea typeface="Montserrat"/>
                <a:cs typeface="Montserrat"/>
                <a:sym typeface="Montserrat"/>
              </a:rPr>
              <a:t>Мечты сбываются</a:t>
            </a:r>
          </a:p>
        </p:txBody>
      </p:sp>
      <p:pic>
        <p:nvPicPr>
          <p:cNvPr id="9" name="Google Shape;402;p43">
            <a:extLst>
              <a:ext uri="{FF2B5EF4-FFF2-40B4-BE49-F238E27FC236}">
                <a16:creationId xmlns="" xmlns:a16="http://schemas.microsoft.com/office/drawing/2014/main" id="{91F2A137-9055-458F-A2BE-C583EA391568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896" y="3041378"/>
            <a:ext cx="2317049" cy="34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04;p43">
            <a:extLst>
              <a:ext uri="{FF2B5EF4-FFF2-40B4-BE49-F238E27FC236}">
                <a16:creationId xmlns="" xmlns:a16="http://schemas.microsoft.com/office/drawing/2014/main" id="{5D500752-96C0-441D-94BC-87F664EB8EFF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938" y="3041351"/>
            <a:ext cx="2317049" cy="3478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27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6;p35">
            <a:extLst>
              <a:ext uri="{FF2B5EF4-FFF2-40B4-BE49-F238E27FC236}">
                <a16:creationId xmlns="" xmlns:a16="http://schemas.microsoft.com/office/drawing/2014/main" id="{F0CB36BE-862C-4C12-ABE4-A5CDEFA8A39E}"/>
              </a:ext>
            </a:extLst>
          </p:cNvPr>
          <p:cNvSpPr txBox="1">
            <a:spLocks/>
          </p:cNvSpPr>
          <p:nvPr/>
        </p:nvSpPr>
        <p:spPr>
          <a:xfrm>
            <a:off x="3162823" y="2226789"/>
            <a:ext cx="41964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>
              <a:buSzPts val="990"/>
            </a:pPr>
            <a:endParaRPr lang="ru-RU" sz="282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Google Shape;307;p35">
            <a:extLst>
              <a:ext uri="{FF2B5EF4-FFF2-40B4-BE49-F238E27FC236}">
                <a16:creationId xmlns="" xmlns:a16="http://schemas.microsoft.com/office/drawing/2014/main" id="{D3316385-B738-4ECB-A589-28B1753EB04D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58" y="3901945"/>
            <a:ext cx="4101145" cy="2814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08;p35">
            <a:extLst>
              <a:ext uri="{FF2B5EF4-FFF2-40B4-BE49-F238E27FC236}">
                <a16:creationId xmlns="" xmlns:a16="http://schemas.microsoft.com/office/drawing/2014/main" id="{83A7FC6C-BEFB-4C4E-A950-D6C44DF72968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425" y="3901945"/>
            <a:ext cx="4304985" cy="281441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12;p35">
            <a:extLst>
              <a:ext uri="{FF2B5EF4-FFF2-40B4-BE49-F238E27FC236}">
                <a16:creationId xmlns="" xmlns:a16="http://schemas.microsoft.com/office/drawing/2014/main" id="{857BD196-F946-4A73-809A-6A78C2B85098}"/>
              </a:ext>
            </a:extLst>
          </p:cNvPr>
          <p:cNvSpPr txBox="1"/>
          <p:nvPr/>
        </p:nvSpPr>
        <p:spPr>
          <a:xfrm>
            <a:off x="0" y="2226789"/>
            <a:ext cx="12192000" cy="87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indent="0" algn="ctr">
              <a:lnSpc>
                <a:spcPct val="90000"/>
              </a:lnSpc>
              <a:buSzPts val="990"/>
            </a:pPr>
            <a:r>
              <a:rPr lang="ru-RU" sz="3020" b="1" dirty="0">
                <a:latin typeface="Montserrat"/>
                <a:sym typeface="Montserrat"/>
              </a:rPr>
              <a:t>День самоуправления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2FFB0159-86EF-48DB-A7C3-69CF101C12B4}"/>
              </a:ext>
            </a:extLst>
          </p:cNvPr>
          <p:cNvSpPr txBox="1">
            <a:spLocks/>
          </p:cNvSpPr>
          <p:nvPr/>
        </p:nvSpPr>
        <p:spPr>
          <a:xfrm>
            <a:off x="257577" y="121248"/>
            <a:ext cx="11857368" cy="76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32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Эксклюзивные мероприятия совместно с отделом проектов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32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развития регионального здравоохранения</a:t>
            </a:r>
          </a:p>
        </p:txBody>
      </p:sp>
    </p:spTree>
    <p:extLst>
      <p:ext uri="{BB962C8B-B14F-4D97-AF65-F5344CB8AC3E}">
        <p14:creationId xmlns:p14="http://schemas.microsoft.com/office/powerpoint/2010/main" val="102457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6;p35">
            <a:extLst>
              <a:ext uri="{FF2B5EF4-FFF2-40B4-BE49-F238E27FC236}">
                <a16:creationId xmlns="" xmlns:a16="http://schemas.microsoft.com/office/drawing/2014/main" id="{F0CB36BE-862C-4C12-ABE4-A5CDEFA8A39E}"/>
              </a:ext>
            </a:extLst>
          </p:cNvPr>
          <p:cNvSpPr txBox="1">
            <a:spLocks/>
          </p:cNvSpPr>
          <p:nvPr/>
        </p:nvSpPr>
        <p:spPr>
          <a:xfrm>
            <a:off x="3162823" y="2226789"/>
            <a:ext cx="41964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>
              <a:buSzPts val="990"/>
            </a:pPr>
            <a:endParaRPr lang="ru-RU" sz="282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D7A9626E-92CD-4D56-8B75-674CCD015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63" y="193308"/>
            <a:ext cx="11360800" cy="763600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Эксклюзивные мероприятия</a:t>
            </a:r>
          </a:p>
        </p:txBody>
      </p:sp>
      <p:sp>
        <p:nvSpPr>
          <p:cNvPr id="9" name="Google Shape;330;p37">
            <a:extLst>
              <a:ext uri="{FF2B5EF4-FFF2-40B4-BE49-F238E27FC236}">
                <a16:creationId xmlns="" xmlns:a16="http://schemas.microsoft.com/office/drawing/2014/main" id="{27EB7316-A782-4D1E-8881-71287BB0772F}"/>
              </a:ext>
            </a:extLst>
          </p:cNvPr>
          <p:cNvSpPr txBox="1">
            <a:spLocks/>
          </p:cNvSpPr>
          <p:nvPr/>
        </p:nvSpPr>
        <p:spPr>
          <a:xfrm>
            <a:off x="239498" y="1654089"/>
            <a:ext cx="113608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>
              <a:buSzPts val="990"/>
            </a:pPr>
            <a:r>
              <a:rPr lang="ru-RU" sz="3020" b="1" dirty="0">
                <a:latin typeface="Montserrat"/>
                <a:ea typeface="Montserrat"/>
                <a:cs typeface="Montserrat"/>
                <a:sym typeface="Montserrat"/>
              </a:rPr>
              <a:t>Донорские акции и день борьбы со СПИДом!</a:t>
            </a:r>
          </a:p>
        </p:txBody>
      </p:sp>
      <p:pic>
        <p:nvPicPr>
          <p:cNvPr id="10" name="Google Shape;331;p37">
            <a:extLst>
              <a:ext uri="{FF2B5EF4-FFF2-40B4-BE49-F238E27FC236}">
                <a16:creationId xmlns="" xmlns:a16="http://schemas.microsoft.com/office/drawing/2014/main" id="{186B6C37-244D-4529-AF36-0EEC64B33C75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2490" y="2513138"/>
            <a:ext cx="2319676" cy="330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32;p37">
            <a:extLst>
              <a:ext uri="{FF2B5EF4-FFF2-40B4-BE49-F238E27FC236}">
                <a16:creationId xmlns="" xmlns:a16="http://schemas.microsoft.com/office/drawing/2014/main" id="{6624D465-CA00-454C-B3BA-5CE92B6C7F69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98" y="2492940"/>
            <a:ext cx="2319676" cy="330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33;p37">
            <a:extLst>
              <a:ext uri="{FF2B5EF4-FFF2-40B4-BE49-F238E27FC236}">
                <a16:creationId xmlns="" xmlns:a16="http://schemas.microsoft.com/office/drawing/2014/main" id="{7F7E9482-E033-49F8-95D1-6DFE9B69ECCF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671" y="2513137"/>
            <a:ext cx="2102496" cy="328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34;p37">
            <a:extLst>
              <a:ext uri="{FF2B5EF4-FFF2-40B4-BE49-F238E27FC236}">
                <a16:creationId xmlns="" xmlns:a16="http://schemas.microsoft.com/office/drawing/2014/main" id="{935C885D-97A1-40ED-9C21-4366E89407E4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703" y="2492939"/>
            <a:ext cx="2102496" cy="328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35;p37">
            <a:extLst>
              <a:ext uri="{FF2B5EF4-FFF2-40B4-BE49-F238E27FC236}">
                <a16:creationId xmlns="" xmlns:a16="http://schemas.microsoft.com/office/drawing/2014/main" id="{CEB753DE-2CB5-468F-8C7E-EDEBC903FE87}"/>
              </a:ext>
            </a:extLst>
          </p:cNvPr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242" y="2513138"/>
            <a:ext cx="2123353" cy="328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974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4;p38">
            <a:extLst>
              <a:ext uri="{FF2B5EF4-FFF2-40B4-BE49-F238E27FC236}">
                <a16:creationId xmlns="" xmlns:a16="http://schemas.microsoft.com/office/drawing/2014/main" id="{02244082-9B7C-4E50-AF69-334AD2C11675}"/>
              </a:ext>
            </a:extLst>
          </p:cNvPr>
          <p:cNvSpPr txBox="1">
            <a:spLocks/>
          </p:cNvSpPr>
          <p:nvPr/>
        </p:nvSpPr>
        <p:spPr>
          <a:xfrm>
            <a:off x="229800" y="1999050"/>
            <a:ext cx="5275500" cy="17220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>
              <a:buSzPts val="990"/>
            </a:pPr>
            <a:r>
              <a:rPr lang="ru-RU" sz="4320" b="1" dirty="0">
                <a:latin typeface="Montserrat"/>
                <a:ea typeface="Montserrat"/>
                <a:cs typeface="Montserrat"/>
                <a:sym typeface="Montserrat"/>
              </a:rPr>
              <a:t>Тотальный диктант</a:t>
            </a:r>
          </a:p>
        </p:txBody>
      </p:sp>
      <p:pic>
        <p:nvPicPr>
          <p:cNvPr id="5" name="Google Shape;345;p38">
            <a:extLst>
              <a:ext uri="{FF2B5EF4-FFF2-40B4-BE49-F238E27FC236}">
                <a16:creationId xmlns="" xmlns:a16="http://schemas.microsoft.com/office/drawing/2014/main" id="{5DC7B364-5D6B-4735-98C5-5A802DEF88A8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">
            <a:off x="8791396" y="2011021"/>
            <a:ext cx="2984999" cy="4080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46;p38">
            <a:extLst>
              <a:ext uri="{FF2B5EF4-FFF2-40B4-BE49-F238E27FC236}">
                <a16:creationId xmlns="" xmlns:a16="http://schemas.microsoft.com/office/drawing/2014/main" id="{A810642D-3D9E-4DFB-93FF-34FAB15F6E84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4000" y="2011020"/>
            <a:ext cx="3206900" cy="4080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A7DC1DE8-7D08-4660-883A-97D94B75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63" y="193308"/>
            <a:ext cx="11360800" cy="763600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Эксклюзивные мероприятия совместно </a:t>
            </a:r>
            <a:b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фондом «Тотальный диктант»</a:t>
            </a:r>
            <a:endParaRPr lang="ru-RU" b="1" i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08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связи и мероприятия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773" y="1325563"/>
            <a:ext cx="7201973" cy="541898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dirty="0"/>
              <a:t>Участие в общегородском субботнике</a:t>
            </a:r>
          </a:p>
          <a:p>
            <a:pPr algn="just">
              <a:lnSpc>
                <a:spcPct val="100000"/>
              </a:lnSpc>
            </a:pPr>
            <a:r>
              <a:rPr lang="ru-RU" dirty="0"/>
              <a:t>Акция «Зеленый десант»</a:t>
            </a:r>
          </a:p>
          <a:p>
            <a:pPr algn="just">
              <a:lnSpc>
                <a:spcPct val="100000"/>
              </a:lnSpc>
            </a:pPr>
            <a:r>
              <a:rPr lang="ru-RU" dirty="0"/>
              <a:t>Мероприятия к Дню Победы</a:t>
            </a:r>
          </a:p>
          <a:p>
            <a:pPr algn="just">
              <a:lnSpc>
                <a:spcPct val="100000"/>
              </a:lnSpc>
            </a:pPr>
            <a:r>
              <a:rPr lang="ru-RU" dirty="0"/>
              <a:t>Всероссийская донорская акция «Я ответственный донор!»</a:t>
            </a:r>
          </a:p>
          <a:p>
            <a:pPr algn="just">
              <a:lnSpc>
                <a:spcPct val="100000"/>
              </a:lnSpc>
            </a:pPr>
            <a:r>
              <a:rPr lang="ru-RU" dirty="0"/>
              <a:t>День памяти о геноциде советского народа нацистами и их пособниками в годы Великой Отечественной войны</a:t>
            </a:r>
          </a:p>
          <a:p>
            <a:pPr algn="just">
              <a:lnSpc>
                <a:spcPct val="100000"/>
              </a:lnSpc>
            </a:pPr>
            <a:r>
              <a:rPr lang="ru-RU" dirty="0"/>
              <a:t>Акция «Научный полк»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4EC31F52-9717-4C19-BE27-760C844D7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1912" y="1058771"/>
            <a:ext cx="3762315" cy="2821736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6DEC174-EDDA-4367-AF0B-D84543FE6A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912" y="3951570"/>
            <a:ext cx="3762315" cy="282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5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5"/>
          <p:cNvSpPr txBox="1">
            <a:spLocks noGrp="1"/>
          </p:cNvSpPr>
          <p:nvPr>
            <p:ph type="title"/>
          </p:nvPr>
        </p:nvSpPr>
        <p:spPr>
          <a:xfrm>
            <a:off x="415602" y="2325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ct val="0"/>
              </a:spcBef>
              <a:buSzPts val="990"/>
              <a:defRPr/>
            </a:pPr>
            <a:r>
              <a:rPr lang="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Montserrat"/>
              </a:rPr>
              <a:t>Достижения Студенческого совета</a:t>
            </a:r>
            <a:endParaRPr b="1" i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426" name="Google Shape;426;p45"/>
          <p:cNvSpPr txBox="1">
            <a:spLocks noGrp="1"/>
          </p:cNvSpPr>
          <p:nvPr>
            <p:ph type="body" idx="1"/>
          </p:nvPr>
        </p:nvSpPr>
        <p:spPr>
          <a:xfrm>
            <a:off x="126431" y="1439949"/>
            <a:ext cx="6531267" cy="49990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ü"/>
              <a:tabLst>
                <a:tab pos="3860800" algn="l"/>
              </a:tabLst>
            </a:pPr>
            <a:r>
              <a:rPr lang="ru" b="1" dirty="0">
                <a:latin typeface="Montserrat"/>
                <a:ea typeface="Montserrat"/>
                <a:cs typeface="Montserrat"/>
                <a:sym typeface="Montserrat"/>
              </a:rPr>
              <a:t>Лучший студсовет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ü"/>
              <a:tabLst>
                <a:tab pos="3860800" algn="l"/>
              </a:tabLst>
            </a:pPr>
            <a:r>
              <a:rPr lang="ru" b="1" dirty="0">
                <a:latin typeface="Montserrat"/>
                <a:ea typeface="Montserrat"/>
                <a:cs typeface="Montserrat"/>
                <a:sym typeface="Montserrat"/>
              </a:rPr>
              <a:t>Победа в МойКрасГМУ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ü"/>
              <a:tabLst>
                <a:tab pos="3860800" algn="l"/>
              </a:tabLst>
            </a:pPr>
            <a:r>
              <a:rPr lang="ru" b="1" dirty="0">
                <a:latin typeface="Montserrat"/>
                <a:ea typeface="Montserrat"/>
                <a:cs typeface="Montserrat"/>
                <a:sym typeface="Montserrat"/>
              </a:rPr>
              <a:t>Поездка на форум в Калугу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ü"/>
              <a:tabLst>
                <a:tab pos="3860800" algn="l"/>
              </a:tabLst>
            </a:pPr>
            <a:r>
              <a:rPr lang="ru-RU" b="1" dirty="0">
                <a:latin typeface="Montserrat"/>
                <a:ea typeface="Montserrat"/>
                <a:cs typeface="Montserrat"/>
                <a:sym typeface="Montserrat"/>
              </a:rPr>
              <a:t>Национальная лига студенческих клубов</a:t>
            </a:r>
          </a:p>
          <a:p>
            <a:pPr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ü"/>
              <a:tabLst>
                <a:tab pos="3860800" algn="l"/>
              </a:tabLst>
            </a:pPr>
            <a:r>
              <a:rPr lang="ru-RU" b="1" dirty="0">
                <a:latin typeface="Montserrat"/>
                <a:ea typeface="Montserrat"/>
                <a:cs typeface="Montserrat"/>
                <a:sym typeface="Montserrat"/>
              </a:rPr>
              <a:t>Амбассадоры проекта Твой Ход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427" name="Google Shape;427;p4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7699" y="2089533"/>
            <a:ext cx="5329735" cy="39972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1" name="Google Shape;431;p45"/>
          <p:cNvCxnSpPr/>
          <p:nvPr/>
        </p:nvCxnSpPr>
        <p:spPr>
          <a:xfrm>
            <a:off x="126433" y="6439000"/>
            <a:ext cx="1220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9177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8E7B8B2-89E4-4D7E-9D3B-8FAA4AE28C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1100328" y="0"/>
            <a:ext cx="10241280" cy="6825813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F5AF59E-1EAE-4339-8234-7CE141DDA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2137069"/>
            <a:ext cx="10515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0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зал Валентина Феликсовича </a:t>
            </a:r>
            <a:r>
              <a:rPr lang="ru-RU" sz="60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Войно-Ясенецкого</a:t>
            </a:r>
            <a:endParaRPr lang="ru-RU" sz="6000" b="1" i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80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670" y="0"/>
            <a:ext cx="105156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Мемориальный зал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941" y="1378039"/>
            <a:ext cx="11973059" cy="5280337"/>
          </a:xfrm>
        </p:spPr>
        <p:txBody>
          <a:bodyPr>
            <a:noAutofit/>
          </a:bodyPr>
          <a:lstStyle/>
          <a:p>
            <a:pPr algn="just"/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Образовательное пространство, способствующего формированию у студентов морально-нравственных качеств и личности врача, гуманного отношения к пациентам, интереса к будущей профессии. </a:t>
            </a:r>
          </a:p>
          <a:p>
            <a:pPr algn="just"/>
            <a:r>
              <a:rPr lang="ru-RU" dirty="0"/>
              <a:t>Дисциплина «История медицины», тема «Вклад профессора В.Ф. Войно-Ясенецкого (Святителя Луки) в развитие здравоохранения Красноярского края».</a:t>
            </a:r>
          </a:p>
          <a:p>
            <a:pPr algn="just"/>
            <a:r>
              <a:rPr lang="ru-RU" dirty="0"/>
              <a:t>Экспозиции мемориального зала  используется студентами для подготовки докладов по УИРС и НИРС.</a:t>
            </a:r>
          </a:p>
          <a:p>
            <a:pPr algn="just"/>
            <a:r>
              <a:rPr lang="ru-RU" dirty="0"/>
              <a:t>Проводятся экскурсии с гостями университета, посещающими ВУЗ в рамках университетских мероприятий (конференции, сотрудничество с другими вузами страны), что отмечено в книге отзывов мемориального зала.</a:t>
            </a:r>
          </a:p>
          <a:p>
            <a:pPr algn="just"/>
            <a:r>
              <a:rPr lang="ru-RU" dirty="0"/>
              <a:t>Участие в Дне открытых дверей.</a:t>
            </a:r>
          </a:p>
          <a:p>
            <a:pPr marL="0" indent="0" algn="just">
              <a:buNone/>
            </a:pP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66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89B01C-CB56-47FF-838D-794D41D36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15825"/>
            <a:ext cx="105156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Мемориальный зал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46CFA53-B624-44A9-BDE7-7ED517C57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264" y="1825624"/>
            <a:ext cx="11838432" cy="491655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Внешнее сотрудничество</a:t>
            </a:r>
          </a:p>
          <a:p>
            <a:pPr marL="0" lvl="1" indent="-28575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ыездные лекции для молодежи по значению работы В.Ф. Войно-Ясенецкого для здравоохранения, патриотическому  и  духовному формированию личности:</a:t>
            </a:r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КГБ ОУ Красноярский кадетский корпус им А.И. Лебедя.</a:t>
            </a:r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Железногорский кадетский корпус</a:t>
            </a:r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Красноярская Мариинская женская гимназия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Работа со СМИ:</a:t>
            </a:r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cs typeface="Times New Roman" panose="02020603050405020304" pitchFamily="18" charset="0"/>
              </a:rPr>
              <a:t>запись интервью  на телевизионных красноярских каналах о КрасГМУ и роли  профессора В.Ф.  Войно-Ясенецкого при создании и работе Красноярского медицинского института в годы Великой Отечественной войны.</a:t>
            </a:r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cs typeface="Times New Roman" panose="02020603050405020304" pitchFamily="18" charset="0"/>
              </a:rPr>
              <a:t>запись интервью  медиа студия «Светлый день» при храме Иоанна Предтечи Красноярской Епархии Русской Православной Церкви о профессоре В.Ф. Войно- Ясенецком.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075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DC807A5-32ED-4417-972E-7E76A1F78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Достижения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4577CBB-D867-493C-B02F-C418AE9CC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168" y="1245234"/>
            <a:ext cx="3657600" cy="795655"/>
          </a:xfrm>
        </p:spPr>
        <p:txBody>
          <a:bodyPr>
            <a:normAutofit fontScale="70000" lnSpcReduction="20000"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Почетная грамота Министерства здравоохранения РФ</a:t>
            </a:r>
          </a:p>
          <a:p>
            <a:endParaRPr lang="ru-RU" sz="4400" b="1" i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3391F8E-4E4A-40D3-A4D2-590182919A43}"/>
              </a:ext>
            </a:extLst>
          </p:cNvPr>
          <p:cNvSpPr txBox="1"/>
          <p:nvPr/>
        </p:nvSpPr>
        <p:spPr>
          <a:xfrm>
            <a:off x="6181344" y="12452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Архиерейская грамота </a:t>
            </a:r>
          </a:p>
          <a:p>
            <a:pPr lvl="0" algn="ctr"/>
            <a:r>
              <a:rPr lang="ru-RU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Красноярской Епархии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FF489B5-3A08-437C-8ACF-4F0DA3AD5B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648" y="2171001"/>
            <a:ext cx="3157728" cy="442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97DB68D-C9B7-420F-A024-95A528A9B28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1" t="5985" r="2384" b="3077"/>
          <a:stretch/>
        </p:blipFill>
        <p:spPr bwMode="auto">
          <a:xfrm>
            <a:off x="1267967" y="2040889"/>
            <a:ext cx="3157727" cy="4422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71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5EF26315-7BB8-4EA4-BFCA-1047ADE2BF7D}"/>
              </a:ext>
            </a:extLst>
          </p:cNvPr>
          <p:cNvSpPr/>
          <p:nvPr/>
        </p:nvSpPr>
        <p:spPr>
          <a:xfrm>
            <a:off x="2227186" y="2786198"/>
            <a:ext cx="82501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0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 кураторов</a:t>
            </a:r>
          </a:p>
        </p:txBody>
      </p:sp>
    </p:spTree>
    <p:extLst>
      <p:ext uri="{BB962C8B-B14F-4D97-AF65-F5344CB8AC3E}">
        <p14:creationId xmlns:p14="http://schemas.microsoft.com/office/powerpoint/2010/main" val="158134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1C8A22-B03E-43EE-9F6A-29634C636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Кураторская работа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3630A78-8A95-48CF-9953-8FD05939C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1690688"/>
            <a:ext cx="11935968" cy="5167312"/>
          </a:xfrm>
        </p:spPr>
        <p:txBody>
          <a:bodyPr>
            <a:normAutofit lnSpcReduction="10000"/>
          </a:bodyPr>
          <a:lstStyle/>
          <a:p>
            <a:r>
              <a:rPr lang="ru-RU" sz="2200" dirty="0">
                <a:effectLst/>
                <a:ea typeface="Calibri" panose="020F0502020204030204" pitchFamily="34" charset="0"/>
              </a:rPr>
              <a:t>69 кураторов студенческих групп.</a:t>
            </a:r>
          </a:p>
          <a:p>
            <a:r>
              <a:rPr lang="ru-RU" sz="2200" dirty="0">
                <a:ea typeface="Calibri" panose="020F0502020204030204" pitchFamily="34" charset="0"/>
              </a:rPr>
              <a:t>О</a:t>
            </a:r>
            <a:r>
              <a:rPr lang="ru-RU" sz="2200" dirty="0">
                <a:effectLst/>
                <a:ea typeface="Calibri" panose="020F0502020204030204" pitchFamily="34" charset="0"/>
              </a:rPr>
              <a:t>хвачено </a:t>
            </a:r>
            <a:r>
              <a:rPr lang="ru-RU" sz="2200" dirty="0" smtClean="0">
                <a:effectLst/>
                <a:ea typeface="Calibri" panose="020F0502020204030204" pitchFamily="34" charset="0"/>
              </a:rPr>
              <a:t>81 группы </a:t>
            </a:r>
            <a:r>
              <a:rPr lang="ru-RU" sz="2200" dirty="0" err="1" smtClean="0">
                <a:effectLst/>
                <a:ea typeface="Calibri" panose="020F0502020204030204" pitchFamily="34" charset="0"/>
              </a:rPr>
              <a:t>специалитета</a:t>
            </a:r>
            <a:r>
              <a:rPr lang="ru-RU" sz="2200" dirty="0" smtClean="0">
                <a:effectLst/>
                <a:ea typeface="Calibri" panose="020F0502020204030204" pitchFamily="34" charset="0"/>
              </a:rPr>
              <a:t> и </a:t>
            </a:r>
            <a:r>
              <a:rPr lang="ru-RU" sz="2200" dirty="0">
                <a:effectLst/>
                <a:ea typeface="Calibri" panose="020F0502020204030204" pitchFamily="34" charset="0"/>
              </a:rPr>
              <a:t>43 группы СПО: </a:t>
            </a:r>
          </a:p>
          <a:p>
            <a:pPr lvl="1"/>
            <a:r>
              <a:rPr lang="ru-RU" sz="1700" dirty="0">
                <a:effectLst/>
                <a:ea typeface="Calibri" panose="020F0502020204030204" pitchFamily="34" charset="0"/>
              </a:rPr>
              <a:t>36 групп лечебного факультета, </a:t>
            </a:r>
          </a:p>
          <a:p>
            <a:pPr lvl="1"/>
            <a:r>
              <a:rPr lang="ru-RU" sz="1700" dirty="0">
                <a:effectLst/>
                <a:ea typeface="Calibri" panose="020F0502020204030204" pitchFamily="34" charset="0"/>
              </a:rPr>
              <a:t>16 групп педиатрического факультета, </a:t>
            </a:r>
          </a:p>
          <a:p>
            <a:pPr lvl="1"/>
            <a:r>
              <a:rPr lang="ru-RU" sz="1700" dirty="0">
                <a:effectLst/>
                <a:ea typeface="Calibri" panose="020F0502020204030204" pitchFamily="34" charset="0"/>
              </a:rPr>
              <a:t>8 групп стоматологического факультета, </a:t>
            </a:r>
          </a:p>
          <a:p>
            <a:pPr lvl="1"/>
            <a:r>
              <a:rPr lang="ru-RU" sz="1700" dirty="0">
                <a:effectLst/>
                <a:ea typeface="Calibri" panose="020F0502020204030204" pitchFamily="34" charset="0"/>
              </a:rPr>
              <a:t>6 групп медико-психолого-фармацевтического </a:t>
            </a:r>
            <a:r>
              <a:rPr lang="ru-RU" sz="1700" dirty="0" smtClean="0">
                <a:effectLst/>
                <a:ea typeface="Calibri" panose="020F0502020204030204" pitchFamily="34" charset="0"/>
              </a:rPr>
              <a:t>факультета,</a:t>
            </a:r>
            <a:endParaRPr lang="ru-RU" sz="1700" dirty="0">
              <a:effectLst/>
              <a:ea typeface="Calibri" panose="020F0502020204030204" pitchFamily="34" charset="0"/>
            </a:endParaRPr>
          </a:p>
          <a:p>
            <a:pPr lvl="1"/>
            <a:r>
              <a:rPr lang="ru-RU" sz="1700" dirty="0" smtClean="0">
                <a:effectLst/>
                <a:ea typeface="Calibri" panose="020F0502020204030204" pitchFamily="34" charset="0"/>
              </a:rPr>
              <a:t>15  </a:t>
            </a:r>
            <a:r>
              <a:rPr lang="ru-RU" sz="1700" dirty="0">
                <a:effectLst/>
                <a:ea typeface="Calibri" panose="020F0502020204030204" pitchFamily="34" charset="0"/>
              </a:rPr>
              <a:t>групп иностранных </a:t>
            </a:r>
            <a:r>
              <a:rPr lang="ru-RU" sz="1700" dirty="0" smtClean="0">
                <a:effectLst/>
                <a:ea typeface="Calibri" panose="020F0502020204030204" pitchFamily="34" charset="0"/>
              </a:rPr>
              <a:t>обучающихся.</a:t>
            </a:r>
            <a:endParaRPr lang="ru-RU" sz="1700" dirty="0">
              <a:effectLst/>
              <a:ea typeface="Calibri" panose="020F0502020204030204" pitchFamily="34" charset="0"/>
            </a:endParaRPr>
          </a:p>
          <a:p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 одного куратора приходится по </a:t>
            </a:r>
            <a:r>
              <a:rPr lang="ru-RU" sz="2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1,8 </a:t>
            </a: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группы. Таким образом, больше 50% кураторов курируют по 2 группы.</a:t>
            </a:r>
          </a:p>
          <a:p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основных этапа: </a:t>
            </a:r>
          </a:p>
          <a:p>
            <a:pPr lvl="1"/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первый этап в период активной адаптации обучающихся. Реализуется программа «50 дней», каждый куратор проводит 9 кураторских часов.</a:t>
            </a:r>
          </a:p>
          <a:p>
            <a:pPr lvl="1"/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основная часть работы (ноябрь-июнь), </a:t>
            </a:r>
            <a:r>
              <a:rPr lang="ru-RU" sz="1700" dirty="0">
                <a:effectLst/>
                <a:ea typeface="Calibri" panose="020F0502020204030204" pitchFamily="34" charset="0"/>
              </a:rPr>
              <a:t>9 часов куратора по обязательным темам</a:t>
            </a:r>
            <a:r>
              <a:rPr lang="ru-RU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Проводятся </a:t>
            </a: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в рамках дополнительных тем по направлениям: профессиональное, культурно-эстетическое, патриотическое </a:t>
            </a:r>
            <a:r>
              <a:rPr lang="ru-RU" sz="2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воспитание, </a:t>
            </a: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 также мероприятия по профилактике правонарушений. </a:t>
            </a: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55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C8F899-2EAE-4A9F-A001-68CC846D5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Кураторская работа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3BFBBE-AFFF-4242-B8E3-C2CB6A8C5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28" y="1231392"/>
            <a:ext cx="8550592" cy="5474207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Направление «Профессиональное воспитание» - тематические учебно-воспитательные олимпиады.</a:t>
            </a:r>
          </a:p>
          <a:p>
            <a:r>
              <a:rPr lang="ru-RU" sz="2000" dirty="0">
                <a:cs typeface="Times New Roman" panose="02020603050405020304" pitchFamily="18" charset="0"/>
              </a:rPr>
              <a:t>Направление «Духовно-нравственное воспитание» включает в себя посещение выставок, концертов, организацию творческих встреч с выдающимися деятелями культуры, музыкантами, искусствоведами.</a:t>
            </a:r>
          </a:p>
          <a:p>
            <a:r>
              <a:rPr lang="ru-RU" sz="2000" dirty="0">
                <a:cs typeface="Times New Roman" panose="02020603050405020304" pitchFamily="18" charset="0"/>
              </a:rPr>
              <a:t>Направление «Патриотическое воспитание» - участие в творческих конкурсах и мероприятиях, а также их организация и проведение, мероприятия посвященные Дню Победы.  </a:t>
            </a:r>
          </a:p>
          <a:p>
            <a:r>
              <a:rPr lang="ru-RU" sz="2000" dirty="0">
                <a:cs typeface="Times New Roman" panose="02020603050405020304" pitchFamily="18" charset="0"/>
              </a:rPr>
              <a:t>Обязательное посещение обучающихся в общежитиях. В первые два месяца по 2 посещения </a:t>
            </a:r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месяц, далее в течение года 1 раз месяц. </a:t>
            </a:r>
          </a:p>
          <a:p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Общее количество посещений за год всеми кураторами более 300.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cs typeface="Times New Roman" panose="02020603050405020304" pitchFamily="18" charset="0"/>
              </a:rPr>
              <a:t>Пройдено повышение квалификации «Медико-психологические признаки и последствия агрессивного и </a:t>
            </a:r>
            <a:r>
              <a:rPr lang="ru-RU" sz="2000" dirty="0" err="1">
                <a:cs typeface="Times New Roman" panose="02020603050405020304" pitchFamily="18" charset="0"/>
              </a:rPr>
              <a:t>аутоагрессивного</a:t>
            </a:r>
            <a:r>
              <a:rPr lang="ru-RU" sz="2000" dirty="0">
                <a:cs typeface="Times New Roman" panose="02020603050405020304" pitchFamily="18" charset="0"/>
              </a:rPr>
              <a:t> поведения», «Профилактика зависимых форм поведения» (</a:t>
            </a:r>
            <a:r>
              <a:rPr lang="ru-RU" sz="2000" dirty="0" err="1">
                <a:cs typeface="Times New Roman" panose="02020603050405020304" pitchFamily="18" charset="0"/>
              </a:rPr>
              <a:t>СибЮИ</a:t>
            </a:r>
            <a:r>
              <a:rPr lang="ru-RU" sz="2000" dirty="0">
                <a:cs typeface="Times New Roman" panose="02020603050405020304" pitchFamily="18" charset="0"/>
              </a:rPr>
              <a:t>), школа педагога-куратора, лекция «Экстремизм и терроризм. Психологический аспект», подготовленная Артюховой Т.Ю.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7A097C3-2CF5-4E95-894C-15F20C28770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3856" y="4491531"/>
            <a:ext cx="3332416" cy="215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BB88CCE-84A0-4511-938D-D0961A9EDAB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3856" y="1751526"/>
            <a:ext cx="3332416" cy="2524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40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41CC5B-C63B-46DF-9425-042C29FBE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Кураторская работа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4BC147A-3D4A-4F6C-9DAD-5183D4FD3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264" y="1825624"/>
            <a:ext cx="11679936" cy="4916551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Мероприятие, посвященное празднованию 77-й годовщины Победы </a:t>
            </a:r>
            <a:r>
              <a:rPr lang="ru-RU" sz="2400" dirty="0">
                <a:effectLst/>
                <a:ea typeface="Calibri" panose="020F0502020204030204" pitchFamily="34" charset="0"/>
              </a:rPr>
              <a:t>в Великой Отечественной войне «В памяти нашей …».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Учебно-воспитательная олимпиада по разделу анатомии «Опорно-двигательный аппарат» и олимпиада по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рентгенанатомии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ворческие конкурсы, направленные на формирование здорового образа жизни, конкурс плакатов «Не кури!».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«Тайм-менеджмент – основа успешной учебы», тематические психологические тренинги, видео-рассказ о В.Ф. Войно-Ясенецком.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ea typeface="Calibri" panose="020F0502020204030204" pitchFamily="34" charset="0"/>
              </a:rPr>
              <a:t>Конкурс </a:t>
            </a:r>
            <a:r>
              <a:rPr lang="ru-RU" sz="2400" dirty="0">
                <a:effectLst/>
                <a:ea typeface="Calibri" panose="020F0502020204030204" pitchFamily="34" charset="0"/>
              </a:rPr>
              <a:t>патриотической песни.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effectLst/>
                <a:ea typeface="Calibri" panose="020F0502020204030204" pitchFamily="34" charset="0"/>
              </a:rPr>
              <a:t>Культурно-просветительные экскурсии на постоянной </a:t>
            </a:r>
            <a:r>
              <a:rPr lang="ru-RU" sz="2400" dirty="0" smtClean="0">
                <a:effectLst/>
                <a:ea typeface="Calibri" panose="020F0502020204030204" pitchFamily="34" charset="0"/>
              </a:rPr>
              <a:t>основе.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252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69FCB7-C423-4B4A-8328-0CCBCF080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Кураторская работа </a:t>
            </a:r>
            <a:b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иностранными обучающимися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51D56AF-699E-46E9-A5F0-8938ED2E9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800" dirty="0"/>
              <a:t>Учебно-методические мероприятия</a:t>
            </a:r>
          </a:p>
          <a:p>
            <a:r>
              <a:rPr lang="ru-RU" altLang="ru-RU" sz="2800" dirty="0"/>
              <a:t>Профориентационные мероприятия </a:t>
            </a:r>
          </a:p>
          <a:p>
            <a:r>
              <a:rPr lang="ru-RU" altLang="ru-RU" sz="2800" dirty="0"/>
              <a:t>Научные мероприятия</a:t>
            </a:r>
          </a:p>
          <a:p>
            <a:r>
              <a:rPr lang="ru-RU" altLang="ru-RU" sz="2800" dirty="0"/>
              <a:t>Воспитательные и творческие мероприятия</a:t>
            </a:r>
          </a:p>
          <a:p>
            <a:r>
              <a:rPr lang="ru-RU" altLang="ru-RU" dirty="0"/>
              <a:t>Спортивные мероприятия</a:t>
            </a:r>
          </a:p>
          <a:p>
            <a:r>
              <a:rPr lang="ru-RU" altLang="ru-RU" dirty="0"/>
              <a:t>Организация досуга иностранных обучающихся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724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связи и мероприятия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015" y="1325563"/>
            <a:ext cx="8476982" cy="521690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3200" dirty="0"/>
              <a:t>Юбилейный автопробег, посвященный 80-летию Красноярского медицинского университета и 155-летию Российского Красного Креста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3200" dirty="0"/>
              <a:t>Мероприятие «Зарница»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3200" dirty="0" err="1"/>
              <a:t>Ковид</a:t>
            </a:r>
            <a:r>
              <a:rPr lang="ru-RU" sz="3200" dirty="0"/>
              <a:t>-волонтерство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3200" dirty="0"/>
              <a:t>Доклад на Совете ректоров с предложением проведения крупных мероприятий и акций совместно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3200" dirty="0"/>
              <a:t>Мероприятие «</a:t>
            </a:r>
            <a:r>
              <a:rPr lang="ru-RU" sz="3200" dirty="0"/>
              <a:t>Тотальный диктант</a:t>
            </a:r>
            <a:r>
              <a:rPr lang="ru-RU" sz="3200" dirty="0"/>
              <a:t>» </a:t>
            </a:r>
            <a:r>
              <a:rPr lang="ru-RU" sz="3200" dirty="0"/>
              <a:t>с фондом «Тотальный диктант»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8838589-9C8A-4545-AE4B-08AFA3CEB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596" y="3105016"/>
            <a:ext cx="2180420" cy="29429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6617689-A25A-458A-ADFC-10D579608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565" y="1325563"/>
            <a:ext cx="2180420" cy="145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9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9FA245-38A7-45B2-A341-67BB84CCB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/>
          <a:lstStyle/>
          <a:p>
            <a:pPr algn="ctr"/>
            <a:r>
              <a:rPr lang="ru-RU" alt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Психологический центр КрасГМУ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032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="" xmlns:a16="http://schemas.microsoft.com/office/drawing/2014/main" id="{4F4B9C7C-C937-EAC1-9126-C1BB950CB47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1180" y="271780"/>
          <a:ext cx="11089640" cy="6314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9760">
                  <a:extLst>
                    <a:ext uri="{9D8B030D-6E8A-4147-A177-3AD203B41FA5}">
                      <a16:colId xmlns="" xmlns:a16="http://schemas.microsoft.com/office/drawing/2014/main" val="439709729"/>
                    </a:ext>
                  </a:extLst>
                </a:gridCol>
                <a:gridCol w="2063750">
                  <a:extLst>
                    <a:ext uri="{9D8B030D-6E8A-4147-A177-3AD203B41FA5}">
                      <a16:colId xmlns="" xmlns:a16="http://schemas.microsoft.com/office/drawing/2014/main" val="3331791108"/>
                    </a:ext>
                  </a:extLst>
                </a:gridCol>
                <a:gridCol w="278130">
                  <a:extLst>
                    <a:ext uri="{9D8B030D-6E8A-4147-A177-3AD203B41FA5}">
                      <a16:colId xmlns="" xmlns:a16="http://schemas.microsoft.com/office/drawing/2014/main" val="2525320629"/>
                    </a:ext>
                  </a:extLst>
                </a:gridCol>
                <a:gridCol w="1859280">
                  <a:extLst>
                    <a:ext uri="{9D8B030D-6E8A-4147-A177-3AD203B41FA5}">
                      <a16:colId xmlns="" xmlns:a16="http://schemas.microsoft.com/office/drawing/2014/main" val="3734505033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1619921686"/>
                    </a:ext>
                  </a:extLst>
                </a:gridCol>
                <a:gridCol w="899160">
                  <a:extLst>
                    <a:ext uri="{9D8B030D-6E8A-4147-A177-3AD203B41FA5}">
                      <a16:colId xmlns="" xmlns:a16="http://schemas.microsoft.com/office/drawing/2014/main" val="2834853324"/>
                    </a:ext>
                  </a:extLst>
                </a:gridCol>
                <a:gridCol w="697230">
                  <a:extLst>
                    <a:ext uri="{9D8B030D-6E8A-4147-A177-3AD203B41FA5}">
                      <a16:colId xmlns="" xmlns:a16="http://schemas.microsoft.com/office/drawing/2014/main" val="3327634128"/>
                    </a:ext>
                  </a:extLst>
                </a:gridCol>
                <a:gridCol w="1878330">
                  <a:extLst>
                    <a:ext uri="{9D8B030D-6E8A-4147-A177-3AD203B41FA5}">
                      <a16:colId xmlns="" xmlns:a16="http://schemas.microsoft.com/office/drawing/2014/main" val="243121975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just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 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 фармацевтического колледжа </a:t>
                      </a:r>
                      <a:r>
                        <a:rPr lang="ru-RU" alt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включены в процесс социально-психологической поддержки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alt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 чел. - </a:t>
                      </a:r>
                      <a:r>
                        <a:rPr lang="ru-RU" alt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личные консультации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чел </a:t>
                      </a:r>
                      <a:r>
                        <a:rPr lang="ru-RU" alt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включены в коррекционную работу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93594692"/>
                  </a:ext>
                </a:extLst>
              </a:tr>
              <a:tr h="535940"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 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социально-психологического сопровождения лиц с инвалидностью и  ОВЗ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3329116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ru-RU" alt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статьи, представлено 4 доклада, Всероссийский и Международный уровень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alt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alt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«Best </a:t>
                      </a:r>
                      <a:r>
                        <a:rPr lang="ru-RU" altLang="ru-RU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practices</a:t>
                      </a:r>
                      <a:r>
                        <a:rPr lang="ru-RU" alt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alt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платформе программы FISU </a:t>
                      </a:r>
                      <a:r>
                        <a:rPr lang="ru-RU" alt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Healthy</a:t>
                      </a:r>
                      <a:r>
                        <a:rPr lang="ru-RU" alt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Campus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Психологический центр</a:t>
                      </a:r>
                    </a:p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 </a:t>
                      </a:r>
                      <a:r>
                        <a:rPr lang="ru-RU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уч.г</a:t>
                      </a: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Штат - 1,5 ст.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Исследование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75830129"/>
                  </a:ext>
                </a:extLst>
              </a:tr>
              <a:tr h="1656080">
                <a:tc vMerge="1">
                  <a:txBody>
                    <a:bodyPr/>
                    <a:lstStyle/>
                    <a:p>
                      <a:r>
                        <a:rPr lang="ru-RU" altLang="ru-RU" sz="1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статьи, представлено 4 доклада, Всероссийский и Международный уровень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Психологический центр</a:t>
                      </a:r>
                    </a:p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 </a:t>
                      </a:r>
                      <a:r>
                        <a:rPr lang="ru-RU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уч.г</a:t>
                      </a: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Штат - 1,5 ст.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 чел. </a:t>
                      </a:r>
                      <a:r>
                        <a:rPr lang="ru-RU" alt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склонности к аддиктивному поведению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615 чел. </a:t>
                      </a:r>
                      <a:r>
                        <a:rPr lang="ru-RU" altLang="ru-RU" sz="1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адаптация к учебной группе и учебной деятельности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чел. </a:t>
                      </a:r>
                      <a:r>
                        <a:rPr lang="ru-RU" altLang="ru-RU" sz="1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психологической сепарации </a:t>
                      </a:r>
                      <a:endParaRPr lang="ru-RU" alt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12216105"/>
                  </a:ext>
                </a:extLst>
              </a:tr>
              <a:tr h="1168400">
                <a:tc>
                  <a:txBody>
                    <a:bodyPr/>
                    <a:lstStyle/>
                    <a:p>
                      <a:r>
                        <a:rPr kumimoji="0" lang="ru-RU" alt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Лектории по психологическому благополучию (более 800 чел.)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ПЦ 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база учебной и производственной практики для клинических психологов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213 чел. </a:t>
                      </a:r>
                      <a:r>
                        <a:rPr lang="ru-RU" altLang="ru-RU" sz="1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мотивации учебной деятельности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работе </a:t>
                      </a:r>
                    </a:p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Совета кураторов</a:t>
                      </a:r>
                    </a:p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Школы молодого преподавателя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51677318"/>
                  </a:ext>
                </a:extLst>
              </a:tr>
              <a:tr h="111252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r>
                        <a:rPr lang="ru-RU" altLang="ru-RU" sz="1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программы психологического сопровождения в период адаптации первокурсников, развития компонентов эмоциональной регуляции, развития коммуникативной компетентности, тренинги </a:t>
                      </a:r>
                      <a:r>
                        <a:rPr lang="ru-RU" altLang="ru-RU" sz="180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командообразования</a:t>
                      </a:r>
                      <a:r>
                        <a:rPr lang="ru-RU" altLang="ru-RU" sz="1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indent="0" algn="r">
                        <a:buFontTx/>
                        <a:buNone/>
                      </a:pPr>
                      <a:r>
                        <a:rPr lang="ru-RU" alt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Артюхова Т.Ю., </a:t>
                      </a:r>
                      <a:r>
                        <a:rPr lang="en-US" alt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tartjuchova@mail.ru</a:t>
                      </a:r>
                      <a:endParaRPr lang="en-US" alt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r">
                        <a:buFontTx/>
                        <a:buNone/>
                      </a:pPr>
                      <a:r>
                        <a:rPr lang="en-US" alt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+79835041689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92372049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20E3C48-C103-F526-B47E-D8C005E82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" y="5392420"/>
            <a:ext cx="895350" cy="1193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089A2E2-1B10-7321-CD4D-EF752B272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129" y="960120"/>
            <a:ext cx="891540" cy="11887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532CBFD-3CA2-9240-CC74-F1B8BB1045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644" y="5359400"/>
            <a:ext cx="870585" cy="11607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CC58F22-8E04-8CF5-B5A7-75A3BFB517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" y="1172527"/>
            <a:ext cx="1125220" cy="8439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EF52307-57A5-812C-D6C2-FFB143B8E9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7391" y="1172527"/>
            <a:ext cx="1042506" cy="585267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F0D84247-0B1C-BFE3-EC6A-60C3E0CD7A67}"/>
              </a:ext>
            </a:extLst>
          </p:cNvPr>
          <p:cNvSpPr txBox="1">
            <a:spLocks/>
          </p:cNvSpPr>
          <p:nvPr/>
        </p:nvSpPr>
        <p:spPr>
          <a:xfrm>
            <a:off x="7646669" y="1757794"/>
            <a:ext cx="3021331" cy="2921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5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Психологическое благополучие личности в условиях «информационного многоголосия»</a:t>
            </a:r>
            <a:endParaRPr lang="ru-RU" sz="1050" b="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E8CF377-AFD3-1907-EEF8-175C77B730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0910" y="929906"/>
            <a:ext cx="869909" cy="11598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EBF279A-6D0D-F3EF-993C-0B0987CB36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386" y="271780"/>
            <a:ext cx="891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9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38C254-74E7-453A-AA21-07956C2AE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873C4F0-4F33-4F59-AEF8-704F0B7F3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altLang="ru-RU" sz="44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Сопровождение несовершеннолетних, обучающихся </a:t>
            </a:r>
            <a:r>
              <a:rPr lang="ru-RU" sz="44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детей-сирот и детей, оставшихся без попечения родителей </a:t>
            </a:r>
          </a:p>
        </p:txBody>
      </p:sp>
    </p:spTree>
    <p:extLst>
      <p:ext uri="{BB962C8B-B14F-4D97-AF65-F5344CB8AC3E}">
        <p14:creationId xmlns:p14="http://schemas.microsoft.com/office/powerpoint/2010/main" val="17781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920388-F530-8950-7F18-E2A0C9841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7185749-82BD-5FC8-5EE1-1B3817566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825624"/>
            <a:ext cx="11109960" cy="470928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dirty="0"/>
              <a:t>Формирование баз данных;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dirty="0"/>
              <a:t>Организацию работы психологического центра (специалисты: психолог, социальный педагог);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dirty="0"/>
              <a:t>Организация кураторства;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dirty="0"/>
              <a:t>Интеграция с Минобрнауки КК, органами власти (Комиссии при администрациях районов г. Красноярска), управлением МВД РФ, по молодежной политике, ЛПУ, социальными службами, отделами опеки и попечительства;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dirty="0"/>
              <a:t>Организация и проведение  мероприятий.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101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DA2752-116A-4495-8CDE-7926296F6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57" y="119742"/>
            <a:ext cx="11360800" cy="763600"/>
          </a:xfrm>
        </p:spPr>
        <p:txBody>
          <a:bodyPr>
            <a:normAutofit fontScale="9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 решения Ученого совета от 20.09.2022</a:t>
            </a:r>
            <a:endParaRPr lang="ru-RU" b="1" i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B55004F-0D35-4DD1-958D-319EA2375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943" y="859971"/>
            <a:ext cx="11800114" cy="588917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b="1" dirty="0" smtClean="0"/>
              <a:t>1.Интеграция </a:t>
            </a:r>
            <a:r>
              <a:rPr lang="ru-RU" b="1" dirty="0"/>
              <a:t>всех молодежных </a:t>
            </a:r>
            <a:r>
              <a:rPr lang="ru-RU" b="1" dirty="0" smtClean="0"/>
              <a:t>объединений и Создание </a:t>
            </a:r>
            <a:r>
              <a:rPr lang="ru-RU" b="1" dirty="0"/>
              <a:t>объединенного совета </a:t>
            </a:r>
            <a:r>
              <a:rPr lang="ru-RU" b="1" dirty="0" smtClean="0"/>
              <a:t>обучающихся</a:t>
            </a:r>
            <a:r>
              <a:rPr lang="ru-RU" dirty="0" smtClean="0"/>
              <a:t>. </a:t>
            </a:r>
          </a:p>
          <a:p>
            <a:pPr marL="152396" indent="0" algn="just">
              <a:lnSpc>
                <a:spcPct val="110000"/>
              </a:lnSpc>
              <a:buNone/>
            </a:pPr>
            <a:r>
              <a:rPr lang="ru-RU" dirty="0"/>
              <a:t>	</a:t>
            </a:r>
            <a:r>
              <a:rPr lang="ru-RU" dirty="0"/>
              <a:t>Срок исполнения: май 2023 г.</a:t>
            </a:r>
          </a:p>
          <a:p>
            <a:pPr marL="152396" indent="0" algn="just">
              <a:lnSpc>
                <a:spcPct val="110000"/>
              </a:lnSpc>
              <a:buNone/>
            </a:pPr>
            <a:r>
              <a:rPr lang="ru-RU" dirty="0" smtClean="0"/>
              <a:t>	Ответственные</a:t>
            </a:r>
            <a:r>
              <a:rPr lang="ru-RU" dirty="0" smtClean="0"/>
              <a:t>: проректор по УВР и МП, начальник УВВ и СР, председатель 	Студенческого совета</a:t>
            </a:r>
            <a:r>
              <a:rPr lang="ru-RU" dirty="0" smtClean="0"/>
              <a:t>.</a:t>
            </a:r>
          </a:p>
          <a:p>
            <a:pPr marL="152396" indent="0" algn="just">
              <a:lnSpc>
                <a:spcPct val="110000"/>
              </a:lnSpc>
              <a:buNone/>
            </a:pPr>
            <a:r>
              <a:rPr lang="ru-RU" dirty="0" smtClean="0"/>
              <a:t>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b="1" dirty="0" smtClean="0"/>
              <a:t>2</a:t>
            </a:r>
            <a:r>
              <a:rPr lang="ru-RU" b="1" dirty="0" smtClean="0"/>
              <a:t>. Реорганизация </a:t>
            </a:r>
            <a:r>
              <a:rPr lang="ru-RU" b="1" dirty="0"/>
              <a:t>волонтерского центра </a:t>
            </a:r>
            <a:r>
              <a:rPr lang="ru-RU" b="1" dirty="0" smtClean="0"/>
              <a:t>КрасГМУ.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dirty="0" smtClean="0"/>
              <a:t>	</a:t>
            </a:r>
            <a:r>
              <a:rPr lang="ru-RU" dirty="0"/>
              <a:t>Срок исполнения: март 2023 г.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dirty="0" smtClean="0"/>
              <a:t>	Ответственные</a:t>
            </a:r>
            <a:r>
              <a:rPr lang="ru-RU" dirty="0" smtClean="0"/>
              <a:t>: </a:t>
            </a:r>
            <a:r>
              <a:rPr lang="ru-RU" dirty="0"/>
              <a:t>проректор по УВР и </a:t>
            </a:r>
            <a:r>
              <a:rPr lang="ru-RU" dirty="0" smtClean="0"/>
              <a:t>МП, начальник </a:t>
            </a:r>
            <a:r>
              <a:rPr lang="ru-RU" dirty="0"/>
              <a:t>УВВ и СР, </a:t>
            </a:r>
            <a:r>
              <a:rPr lang="ru-RU" dirty="0" smtClean="0"/>
              <a:t>начальник </a:t>
            </a:r>
            <a:r>
              <a:rPr lang="ru-RU" dirty="0" smtClean="0"/>
              <a:t>	отдела </a:t>
            </a:r>
            <a:r>
              <a:rPr lang="ru-RU" dirty="0"/>
              <a:t>по </a:t>
            </a:r>
            <a:r>
              <a:rPr lang="ru-RU" dirty="0" smtClean="0"/>
              <a:t>           	воспитательной работе </a:t>
            </a:r>
            <a:r>
              <a:rPr lang="ru-RU" dirty="0"/>
              <a:t>и молодежной </a:t>
            </a:r>
            <a:r>
              <a:rPr lang="ru-RU" dirty="0" smtClean="0"/>
              <a:t>политике. </a:t>
            </a:r>
            <a:endParaRPr lang="ru-RU" dirty="0" smtClean="0"/>
          </a:p>
          <a:p>
            <a:pPr marL="0" indent="0" algn="just">
              <a:lnSpc>
                <a:spcPct val="110000"/>
              </a:lnSpc>
              <a:buNone/>
            </a:pPr>
            <a:endParaRPr lang="ru-RU" dirty="0" smtClean="0"/>
          </a:p>
          <a:p>
            <a:pPr marL="0" indent="0" algn="just">
              <a:lnSpc>
                <a:spcPct val="110000"/>
              </a:lnSpc>
              <a:buNone/>
            </a:pPr>
            <a:r>
              <a:rPr lang="ru-RU" b="1" dirty="0" smtClean="0"/>
              <a:t>3.Разработать </a:t>
            </a:r>
            <a:r>
              <a:rPr lang="ru-RU" b="1" dirty="0" smtClean="0"/>
              <a:t>и реализовать планы по проведению мероприятий,  направленных на </a:t>
            </a:r>
            <a:r>
              <a:rPr lang="ru-RU" b="1" dirty="0" smtClean="0"/>
              <a:t>  подготовку </a:t>
            </a:r>
            <a:r>
              <a:rPr lang="ru-RU" b="1" dirty="0" smtClean="0"/>
              <a:t>обучающихся </a:t>
            </a:r>
            <a:r>
              <a:rPr lang="ru-RU" b="1" dirty="0"/>
              <a:t>и сотрудников КрасГМУ </a:t>
            </a:r>
            <a:r>
              <a:rPr lang="ru-RU" b="1" dirty="0" smtClean="0"/>
              <a:t>по вопросам обеспечения безопасности, предотвращения террористических угроз и </a:t>
            </a:r>
            <a:r>
              <a:rPr lang="ru-RU" b="1" dirty="0"/>
              <a:t>правил поведения при </a:t>
            </a:r>
            <a:r>
              <a:rPr lang="ru-RU" b="1" dirty="0" smtClean="0"/>
              <a:t>ЧП и ЧС. </a:t>
            </a:r>
          </a:p>
          <a:p>
            <a:pPr marL="152396" indent="0" algn="just">
              <a:lnSpc>
                <a:spcPct val="110000"/>
              </a:lnSpc>
              <a:buNone/>
            </a:pPr>
            <a:r>
              <a:rPr lang="ru-RU" dirty="0"/>
              <a:t>	</a:t>
            </a:r>
            <a:r>
              <a:rPr lang="ru-RU" dirty="0"/>
              <a:t>Срок исполнения: ноябрь 2023 г. </a:t>
            </a:r>
          </a:p>
          <a:p>
            <a:pPr marL="152396" indent="0" algn="just">
              <a:lnSpc>
                <a:spcPct val="110000"/>
              </a:lnSpc>
              <a:buNone/>
            </a:pPr>
            <a:r>
              <a:rPr lang="ru-RU" dirty="0" smtClean="0"/>
              <a:t>	Ответственные</a:t>
            </a:r>
            <a:r>
              <a:rPr lang="ru-RU" dirty="0"/>
              <a:t>: </a:t>
            </a:r>
            <a:r>
              <a:rPr lang="ru-RU" dirty="0"/>
              <a:t>проректор по УВР и </a:t>
            </a:r>
            <a:r>
              <a:rPr lang="ru-RU" dirty="0" smtClean="0"/>
              <a:t>МП, </a:t>
            </a:r>
            <a:r>
              <a:rPr lang="ru-RU" dirty="0"/>
              <a:t>начальник УВВ и </a:t>
            </a:r>
            <a:r>
              <a:rPr lang="ru-RU" dirty="0" smtClean="0"/>
              <a:t>СР, начальник у</a:t>
            </a:r>
            <a:r>
              <a:rPr lang="ru-RU" dirty="0" smtClean="0"/>
              <a:t>правления </a:t>
            </a:r>
            <a:r>
              <a:rPr lang="ru-RU" dirty="0"/>
              <a:t>	</a:t>
            </a:r>
            <a:r>
              <a:rPr lang="ru-RU" dirty="0" smtClean="0"/>
              <a:t>комплексной безопасности.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117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E5B961-7D2B-497A-8ED4-7937870FD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157861"/>
            <a:ext cx="12106656" cy="1325563"/>
          </a:xfrm>
        </p:spPr>
        <p:txBody>
          <a:bodyPr>
            <a:normAutofit/>
          </a:bodyPr>
          <a:lstStyle/>
          <a:p>
            <a:pPr algn="ctr"/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Работа по профилактике экстремизма и терроризма 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E1D62E5-6A08-4F1B-B242-8F626A97C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496" y="1825625"/>
            <a:ext cx="11195304" cy="4351338"/>
          </a:xfrm>
        </p:spPr>
        <p:txBody>
          <a:bodyPr>
            <a:normAutofit lnSpcReduction="10000"/>
          </a:bodyPr>
          <a:lstStyle/>
          <a:p>
            <a:pPr algn="just">
              <a:spcAft>
                <a:spcPts val="800"/>
              </a:spcAft>
            </a:pPr>
            <a:r>
              <a:rPr lang="ru-RU" sz="2800" dirty="0">
                <a:effectLst/>
                <a:ea typeface="Times New Roman" panose="02020603050405020304" pitchFamily="18" charset="0"/>
              </a:rPr>
              <a:t>Мероприятия, направленные на развитие у обучающихся неприятия идеологии терроризма и привитие традиционных российских духовно-нравственных ценностей</a:t>
            </a:r>
            <a:r>
              <a:rPr lang="ru-RU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38</a:t>
            </a:r>
            <a:r>
              <a:rPr lang="ru-RU" sz="2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800"/>
              </a:spcAft>
            </a:pPr>
            <a:r>
              <a:rPr lang="ru-RU" b="1" dirty="0">
                <a:cs typeface="Times New Roman" panose="02020603050405020304" pitchFamily="18" charset="0"/>
              </a:rPr>
              <a:t>Мероприятия, реализованные с лицами, прибывших из стран с повышенной террористической активностью – 15.</a:t>
            </a:r>
          </a:p>
          <a:p>
            <a:pPr algn="just">
              <a:spcAft>
                <a:spcPts val="800"/>
              </a:spcAft>
            </a:pPr>
            <a:r>
              <a:rPr lang="ru-RU" sz="2800" dirty="0">
                <a:cs typeface="Times New Roman" panose="02020603050405020304" pitchFamily="18" charset="0"/>
              </a:rPr>
              <a:t>Мероприятия, реализованные с участием представителей правоохранительных органов – 7.</a:t>
            </a:r>
          </a:p>
          <a:p>
            <a:pPr algn="just">
              <a:spcAft>
                <a:spcPts val="800"/>
              </a:spcAft>
            </a:pPr>
            <a:r>
              <a:rPr lang="ru-RU" b="1" dirty="0"/>
              <a:t>Общее количество подготовленных информационных материалов по освещению мероприятий по противодействию терроризму в студенческой среде и его идеологии </a:t>
            </a:r>
            <a:r>
              <a:rPr lang="ru-RU" sz="2800" b="1" dirty="0">
                <a:cs typeface="Times New Roman" panose="02020603050405020304" pitchFamily="18" charset="0"/>
              </a:rPr>
              <a:t>–</a:t>
            </a:r>
            <a:r>
              <a:rPr lang="ru-RU" b="1" dirty="0"/>
              <a:t> </a:t>
            </a:r>
            <a:r>
              <a:rPr lang="ru-RU" sz="2800" b="1" dirty="0"/>
              <a:t>5.</a:t>
            </a:r>
            <a:endParaRPr lang="ru-RU" sz="2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664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4277" y="2340863"/>
            <a:ext cx="10849205" cy="95505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Отдел по внеучебной работе</a:t>
            </a:r>
          </a:p>
        </p:txBody>
      </p:sp>
    </p:spTree>
    <p:extLst>
      <p:ext uri="{BB962C8B-B14F-4D97-AF65-F5344CB8AC3E}">
        <p14:creationId xmlns:p14="http://schemas.microsoft.com/office/powerpoint/2010/main" val="155517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258" y="1598167"/>
            <a:ext cx="11753088" cy="4602779"/>
          </a:xfrm>
        </p:spPr>
        <p:txBody>
          <a:bodyPr>
            <a:normAutofit/>
          </a:bodyPr>
          <a:lstStyle/>
          <a:p>
            <a:r>
              <a:rPr lang="ru-RU" dirty="0"/>
              <a:t>Ансамбль кавказского народного танца </a:t>
            </a:r>
            <a:r>
              <a:rPr lang="ru-RU" b="1" dirty="0"/>
              <a:t>«Молодость Лезгинки»</a:t>
            </a:r>
            <a:r>
              <a:rPr lang="ru-RU" dirty="0"/>
              <a:t>.</a:t>
            </a:r>
          </a:p>
          <a:p>
            <a:r>
              <a:rPr lang="ru-RU" dirty="0"/>
              <a:t>Танцевальный коллектив </a:t>
            </a:r>
            <a:r>
              <a:rPr lang="ru-RU" b="1" dirty="0"/>
              <a:t>«</a:t>
            </a:r>
            <a:r>
              <a:rPr lang="ru-RU" b="1" dirty="0" err="1"/>
              <a:t>Урфин</a:t>
            </a:r>
            <a:r>
              <a:rPr lang="ru-RU" b="1" dirty="0"/>
              <a:t> Джаз»</a:t>
            </a:r>
            <a:r>
              <a:rPr lang="ru-RU" dirty="0"/>
              <a:t>.</a:t>
            </a:r>
          </a:p>
          <a:p>
            <a:r>
              <a:rPr lang="ru-RU" dirty="0"/>
              <a:t>Ансамбль народного танца </a:t>
            </a:r>
            <a:r>
              <a:rPr lang="ru-RU" b="1" dirty="0"/>
              <a:t>«Красный Яр»</a:t>
            </a:r>
            <a:r>
              <a:rPr lang="ru-RU" dirty="0"/>
              <a:t>.</a:t>
            </a:r>
          </a:p>
          <a:p>
            <a:r>
              <a:rPr lang="ru-RU" dirty="0"/>
              <a:t>Ансамбль спортивного бального танца </a:t>
            </a:r>
            <a:r>
              <a:rPr lang="ru-RU" b="1" dirty="0"/>
              <a:t>«</a:t>
            </a:r>
            <a:r>
              <a:rPr lang="en-US" b="1" dirty="0" err="1"/>
              <a:t>DanceLine</a:t>
            </a:r>
            <a:r>
              <a:rPr lang="ru-RU" b="1" dirty="0"/>
              <a:t>»</a:t>
            </a:r>
            <a:r>
              <a:rPr lang="ru-RU" dirty="0"/>
              <a:t>.</a:t>
            </a:r>
          </a:p>
          <a:p>
            <a:r>
              <a:rPr lang="ru-RU" dirty="0"/>
              <a:t>Ансамбль русской народной песни </a:t>
            </a:r>
            <a:r>
              <a:rPr lang="ru-RU" b="1" dirty="0"/>
              <a:t>«Здравица»</a:t>
            </a:r>
            <a:r>
              <a:rPr lang="ru-RU" dirty="0"/>
              <a:t>.</a:t>
            </a:r>
          </a:p>
          <a:p>
            <a:r>
              <a:rPr lang="ru-RU" dirty="0"/>
              <a:t>Вокальный ансамбль </a:t>
            </a:r>
            <a:r>
              <a:rPr lang="ru-RU" b="1" dirty="0"/>
              <a:t>«</a:t>
            </a:r>
            <a:r>
              <a:rPr lang="ru-RU" b="1" dirty="0" err="1"/>
              <a:t>Фриссон</a:t>
            </a:r>
            <a:r>
              <a:rPr lang="ru-RU" b="1" dirty="0"/>
              <a:t>»</a:t>
            </a:r>
            <a:r>
              <a:rPr lang="ru-RU" dirty="0"/>
              <a:t>.</a:t>
            </a:r>
          </a:p>
          <a:p>
            <a:r>
              <a:rPr lang="ru-RU" dirty="0"/>
              <a:t>Творческое объединение </a:t>
            </a:r>
            <a:r>
              <a:rPr lang="ru-RU" b="1" dirty="0"/>
              <a:t>«Мёд»</a:t>
            </a:r>
            <a:r>
              <a:rPr lang="ru-RU" dirty="0"/>
              <a:t>.</a:t>
            </a:r>
          </a:p>
          <a:p>
            <a:r>
              <a:rPr lang="ru-RU" dirty="0"/>
              <a:t>Солисты и активисты, не привязанные к коллективам.</a:t>
            </a:r>
            <a:endParaRPr lang="ru-RU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79E074A-3265-467B-8F74-0F5B39C40578}"/>
              </a:ext>
            </a:extLst>
          </p:cNvPr>
          <p:cNvSpPr txBox="1">
            <a:spLocks/>
          </p:cNvSpPr>
          <p:nvPr/>
        </p:nvSpPr>
        <p:spPr>
          <a:xfrm>
            <a:off x="0" y="72853"/>
            <a:ext cx="12139346" cy="9550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Творческие коллективы</a:t>
            </a:r>
          </a:p>
        </p:txBody>
      </p:sp>
    </p:spTree>
    <p:extLst>
      <p:ext uri="{BB962C8B-B14F-4D97-AF65-F5344CB8AC3E}">
        <p14:creationId xmlns:p14="http://schemas.microsoft.com/office/powerpoint/2010/main" val="386006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2896</Words>
  <Application>Microsoft Office PowerPoint</Application>
  <PresentationFormat>Произвольный</PresentationFormat>
  <Paragraphs>461</Paragraphs>
  <Slides>64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Тема Office</vt:lpstr>
      <vt:lpstr>Воспитательная работа и молодёжная политика в КрасГМУ: итоги и перспективы</vt:lpstr>
      <vt:lpstr>Схема управления воспитательной, внеучебной, социальной работой и молодежной политикой</vt:lpstr>
      <vt:lpstr>Выполненная работа</vt:lpstr>
      <vt:lpstr>Внешние связи и мероприятия</vt:lpstr>
      <vt:lpstr>Внешние связи и мероприятия</vt:lpstr>
      <vt:lpstr>Внешние связи и мероприятия</vt:lpstr>
      <vt:lpstr>Работа по профилактике экстремизма и терроризма </vt:lpstr>
      <vt:lpstr>Отдел по внеучебной работе</vt:lpstr>
      <vt:lpstr>Презентация PowerPoint</vt:lpstr>
      <vt:lpstr>Внутренние мероприятия</vt:lpstr>
      <vt:lpstr>Студент года – 2021: Красноярский край</vt:lpstr>
      <vt:lpstr>Движение КВН КрасГМУ</vt:lpstr>
      <vt:lpstr>Официальная лига МС КВН «На Енисее»</vt:lpstr>
      <vt:lpstr>Российская студенческая весна</vt:lpstr>
      <vt:lpstr>Российская студенческая весна:  Красноярский край</vt:lpstr>
      <vt:lpstr>Российская студенческая весна:  Красноярский край</vt:lpstr>
      <vt:lpstr>Российская студенческая весна:  Красноярский край</vt:lpstr>
      <vt:lpstr>Российская студенческая весна</vt:lpstr>
      <vt:lpstr>Дельфийские игры</vt:lpstr>
      <vt:lpstr>Территория инициативной молодежи «Бирюса»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АССК.чемп</vt:lpstr>
      <vt:lpstr>Форум студенческих спортивных клубов Красноярского края «КРАСГМУФЕСТ» </vt:lpstr>
      <vt:lpstr>Презентация PowerPoint</vt:lpstr>
      <vt:lpstr>Краевая «Универсиада - 2022» среди высших заведений города Красноярска и Красноярского края</vt:lpstr>
      <vt:lpstr>Презентация PowerPoint</vt:lpstr>
      <vt:lpstr>Презентация PowerPoint</vt:lpstr>
      <vt:lpstr>Презентация PowerPoint</vt:lpstr>
      <vt:lpstr>Молодежные объединения</vt:lpstr>
      <vt:lpstr>Пилотный спецпроект поддержки первокурсников «Жизнь после поступления в Красноярский мед»</vt:lpstr>
      <vt:lpstr>Бардовские вечера</vt:lpstr>
      <vt:lpstr>Поэтические вечера</vt:lpstr>
      <vt:lpstr>Дискуссионный</vt:lpstr>
      <vt:lpstr>Курс по созданию и сведению музыки</vt:lpstr>
      <vt:lpstr>Чайная</vt:lpstr>
      <vt:lpstr>Игровые вечера</vt:lpstr>
      <vt:lpstr>   Воспитание</vt:lpstr>
      <vt:lpstr>Серии фильмов</vt:lpstr>
      <vt:lpstr>Коммуникация с командой Росмолодежи           «Твой ход» Белова Елизавета (амбассадор); Бекузарова Амага; Лалетина Екатерина; Павловская Алина. </vt:lpstr>
      <vt:lpstr>Росмолодежь гранты</vt:lpstr>
      <vt:lpstr>Волонтёрский центр</vt:lpstr>
      <vt:lpstr>Мечты сбываются</vt:lpstr>
      <vt:lpstr>Презентация PowerPoint</vt:lpstr>
      <vt:lpstr>Эксклюзивные мероприятия</vt:lpstr>
      <vt:lpstr>Эксклюзивные мероприятия совместно  с фондом «Тотальный диктант»</vt:lpstr>
      <vt:lpstr>Достижения Студенческого совета</vt:lpstr>
      <vt:lpstr>Мемориальный зал Валентина Феликсовича Войно-Ясенецкого</vt:lpstr>
      <vt:lpstr>Мемориальный зал</vt:lpstr>
      <vt:lpstr>Мемориальный зал</vt:lpstr>
      <vt:lpstr>Достижения</vt:lpstr>
      <vt:lpstr>Презентация PowerPoint</vt:lpstr>
      <vt:lpstr>Кураторская работа</vt:lpstr>
      <vt:lpstr>Кураторская работа</vt:lpstr>
      <vt:lpstr>Кураторская работа</vt:lpstr>
      <vt:lpstr>Кураторская работа  с иностранными обучающимися</vt:lpstr>
      <vt:lpstr>Психологический центр КрасГМУ</vt:lpstr>
      <vt:lpstr>Презентация PowerPoint</vt:lpstr>
      <vt:lpstr>Презентация PowerPoint</vt:lpstr>
      <vt:lpstr>Организация работы</vt:lpstr>
      <vt:lpstr>Проект решения Ученого совета от 20.09.2022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Рецензент</dc:creator>
  <cp:lastModifiedBy>Рецензент</cp:lastModifiedBy>
  <cp:revision>398</cp:revision>
  <dcterms:created xsi:type="dcterms:W3CDTF">2022-09-16T12:03:25Z</dcterms:created>
  <dcterms:modified xsi:type="dcterms:W3CDTF">2022-09-20T05:17:23Z</dcterms:modified>
</cp:coreProperties>
</file>