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85" r:id="rId3"/>
    <p:sldId id="286" r:id="rId4"/>
    <p:sldId id="287" r:id="rId5"/>
    <p:sldId id="289" r:id="rId6"/>
    <p:sldId id="288" r:id="rId7"/>
    <p:sldId id="290" r:id="rId8"/>
    <p:sldId id="292" r:id="rId9"/>
    <p:sldId id="282" r:id="rId10"/>
    <p:sldId id="280" r:id="rId11"/>
    <p:sldId id="293" r:id="rId12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591" userDrawn="1">
          <p15:clr>
            <a:srgbClr val="A4A3A4"/>
          </p15:clr>
        </p15:guide>
        <p15:guide id="7" orient="horz" pos="2500" userDrawn="1">
          <p15:clr>
            <a:srgbClr val="A4A3A4"/>
          </p15:clr>
        </p15:guide>
        <p15:guide id="8" pos="49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1E4"/>
    <a:srgbClr val="B8D3E8"/>
    <a:srgbClr val="197DCE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84E427A-3D55-4303-BF80-6455036E1DE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2" autoAdjust="0"/>
    <p:restoredTop sz="89126" autoAdjust="0"/>
  </p:normalViewPr>
  <p:slideViewPr>
    <p:cSldViewPr snapToGrid="0" showGuides="1">
      <p:cViewPr varScale="1">
        <p:scale>
          <a:sx n="86" d="100"/>
          <a:sy n="86" d="100"/>
        </p:scale>
        <p:origin x="470" y="72"/>
      </p:cViewPr>
      <p:guideLst>
        <p:guide pos="3591"/>
        <p:guide orient="horz" pos="2500"/>
        <p:guide pos="49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1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BA013A81-3DCA-48FF-B1B3-A7C975A2780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C77BA0-3528-427C-9BE2-79D49213FF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2C54021-6772-4A57-861F-90A75A7AA084}" type="datetime1">
              <a:rPr lang="ru-RU" smtClean="0"/>
              <a:t>22.04.2024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9A05A8F-DB20-403E-B1F6-934526320F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A1B1CAF2-EBF9-46DA-A085-6592F733081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40DF807-07AB-4E04-861A-CD3923A87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7683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0E2EC71-EA82-4BBF-9279-07E91EB2821A}" type="datetime1">
              <a:rPr lang="ru-RU" noProof="0" smtClean="0"/>
              <a:t>22.04.2024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3D78A92-0141-4330-8F3E-FAADFAC23844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517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да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846C517-01CF-4924-81A5-DAD4CE0BFA6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0000"/>
                </a:schemeClr>
              </a:gs>
              <a:gs pos="100000">
                <a:schemeClr val="accent3">
                  <a:alpha val="7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21" name="Текст 26">
            <a:extLst>
              <a:ext uri="{FF2B5EF4-FFF2-40B4-BE49-F238E27FC236}">
                <a16:creationId xmlns:a16="http://schemas.microsoft.com/office/drawing/2014/main" id="{E013E669-E15F-4096-81CC-6637C4A9F9E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1680191"/>
            <a:ext cx="4367531" cy="324417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20ГГ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107415"/>
            <a:ext cx="10117959" cy="2281355"/>
          </a:xfrm>
        </p:spPr>
        <p:txBody>
          <a:bodyPr rtlCol="0"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ЗАГОЛОВОК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23" name="Текст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1333943"/>
            <a:ext cx="4367531" cy="324417"/>
          </a:xfrm>
        </p:spPr>
        <p:txBody>
          <a:bodyPr rtlCol="0"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Месяц</a:t>
            </a:r>
          </a:p>
        </p:txBody>
      </p:sp>
      <p:sp>
        <p:nvSpPr>
          <p:cNvPr id="36" name="Текст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050857" y="4720037"/>
            <a:ext cx="10090287" cy="1101897"/>
          </a:xfrm>
        </p:spPr>
        <p:txBody>
          <a:bodyPr rtlCol="0">
            <a:noAutofit/>
          </a:bodyPr>
          <a:lstStyle>
            <a:lvl1pPr marL="0" indent="0" algn="ctr">
              <a:buNone/>
              <a:defRPr sz="3500" b="0" i="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ru-RU" noProof="0"/>
              <a:t>Ключевая фраза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691BBC0-FAFE-4A57-9925-6182B74C4CB1}"/>
              </a:ext>
            </a:extLst>
          </p:cNvPr>
          <p:cNvSpPr/>
          <p:nvPr userDrawn="1"/>
        </p:nvSpPr>
        <p:spPr>
          <a:xfrm>
            <a:off x="3023092" y="4453465"/>
            <a:ext cx="6120000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6681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благодарнос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846C517-01CF-4924-81A5-DAD4CE0BFA6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6" name="Текст 26">
            <a:extLst>
              <a:ext uri="{FF2B5EF4-FFF2-40B4-BE49-F238E27FC236}">
                <a16:creationId xmlns:a16="http://schemas.microsoft.com/office/drawing/2014/main" id="{82190F1B-1701-4806-870F-8FC7F32FE4A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4222968"/>
            <a:ext cx="4367531" cy="474519"/>
          </a:xfrm>
        </p:spPr>
        <p:txBody>
          <a:bodyPr rtlCol="0">
            <a:noAutofit/>
          </a:bodyPr>
          <a:lstStyle>
            <a:lvl1pPr marL="0" indent="0" algn="ctr">
              <a:buNone/>
              <a:defRPr sz="35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+7 678-555-0128</a:t>
            </a:r>
          </a:p>
        </p:txBody>
      </p:sp>
      <p:sp>
        <p:nvSpPr>
          <p:cNvPr id="18" name="Текст 26">
            <a:extLst>
              <a:ext uri="{FF2B5EF4-FFF2-40B4-BE49-F238E27FC236}">
                <a16:creationId xmlns:a16="http://schemas.microsoft.com/office/drawing/2014/main" id="{972B7F81-5409-42D9-B44C-88D9CBD9BA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3927698"/>
            <a:ext cx="4367531" cy="28800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Телефон</a:t>
            </a:r>
          </a:p>
        </p:txBody>
      </p:sp>
      <p:sp>
        <p:nvSpPr>
          <p:cNvPr id="19" name="Текст 14">
            <a:extLst>
              <a:ext uri="{FF2B5EF4-FFF2-40B4-BE49-F238E27FC236}">
                <a16:creationId xmlns:a16="http://schemas.microsoft.com/office/drawing/2014/main" id="{FAA54554-5CE2-43AD-979D-F095482C49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0857" y="2655074"/>
            <a:ext cx="10090287" cy="606659"/>
          </a:xfrm>
        </p:spPr>
        <p:txBody>
          <a:bodyPr rtlCol="0">
            <a:noAutofit/>
          </a:bodyPr>
          <a:lstStyle>
            <a:lvl1pPr marL="0" indent="0" algn="ctr">
              <a:buNone/>
              <a:defRPr sz="3500" b="0" i="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ru-RU" noProof="0"/>
              <a:t>Афанасий Быков</a:t>
            </a:r>
          </a:p>
        </p:txBody>
      </p:sp>
      <p:sp>
        <p:nvSpPr>
          <p:cNvPr id="20" name="Текст 26">
            <a:extLst>
              <a:ext uri="{FF2B5EF4-FFF2-40B4-BE49-F238E27FC236}">
                <a16:creationId xmlns:a16="http://schemas.microsoft.com/office/drawing/2014/main" id="{A1D8F0C1-128A-435B-8585-F0B32496EC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35722" y="5230723"/>
            <a:ext cx="5920556" cy="474519"/>
          </a:xfrm>
        </p:spPr>
        <p:txBody>
          <a:bodyPr rtlCol="0">
            <a:noAutofit/>
          </a:bodyPr>
          <a:lstStyle>
            <a:lvl1pPr marL="0" indent="0" algn="ctr">
              <a:buNone/>
              <a:defRPr sz="35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bykov@example.com</a:t>
            </a:r>
          </a:p>
        </p:txBody>
      </p:sp>
      <p:sp>
        <p:nvSpPr>
          <p:cNvPr id="22" name="Текст 26">
            <a:extLst>
              <a:ext uri="{FF2B5EF4-FFF2-40B4-BE49-F238E27FC236}">
                <a16:creationId xmlns:a16="http://schemas.microsoft.com/office/drawing/2014/main" id="{90B48E8B-E525-4852-9167-5281C64B1C3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12235" y="4929014"/>
            <a:ext cx="4367531" cy="28800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Эл. почта</a:t>
            </a:r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0C5EB90F-1ADD-412B-9044-2CC607B78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0856" y="993494"/>
            <a:ext cx="10104124" cy="1517356"/>
          </a:xfrm>
        </p:spPr>
        <p:txBody>
          <a:bodyPr rtlCol="0"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СПАСИБО!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540A1271-E1E7-40AB-9552-9B4249544008}"/>
              </a:ext>
            </a:extLst>
          </p:cNvPr>
          <p:cNvSpPr/>
          <p:nvPr userDrawn="1"/>
        </p:nvSpPr>
        <p:spPr>
          <a:xfrm>
            <a:off x="3912235" y="2421953"/>
            <a:ext cx="4392000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71178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846C517-01CF-4924-81A5-DAD4CE0BFA6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0000"/>
                </a:schemeClr>
              </a:gs>
              <a:gs pos="100000">
                <a:schemeClr val="accent3">
                  <a:alpha val="7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107415"/>
            <a:ext cx="10117959" cy="2281355"/>
          </a:xfrm>
        </p:spPr>
        <p:txBody>
          <a:bodyPr rtlCol="0"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ЗАГОЛОВОК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691BBC0-FAFE-4A57-9925-6182B74C4CB1}"/>
              </a:ext>
            </a:extLst>
          </p:cNvPr>
          <p:cNvSpPr/>
          <p:nvPr userDrawn="1"/>
        </p:nvSpPr>
        <p:spPr>
          <a:xfrm>
            <a:off x="4879848" y="4453465"/>
            <a:ext cx="2432304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08214E67-DE9D-42F7-B713-798383BBD1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7021" y="4720036"/>
            <a:ext cx="10117959" cy="1101898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en-US" sz="3500" b="0" i="0" dirty="0">
                <a:solidFill>
                  <a:schemeClr val="bg2"/>
                </a:solidFill>
              </a:defRPr>
            </a:lvl1pPr>
          </a:lstStyle>
          <a:p>
            <a:pPr marL="228600" lvl="0" indent="-228600" algn="ctr"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038553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01B00995-C0FC-4EC6-A9B0-828FB28FC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35114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A122F4F2-F130-4DBE-B244-1D59BBE5CD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2" name="Объект 3">
            <a:extLst>
              <a:ext uri="{FF2B5EF4-FFF2-40B4-BE49-F238E27FC236}">
                <a16:creationId xmlns:a16="http://schemas.microsoft.com/office/drawing/2014/main" id="{D4CE5575-876A-4335-83ED-6B346DA1B4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25035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D1F82F6E-10E8-4A58-9655-E18D14D79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40863"/>
            <a:ext cx="5157787" cy="664211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2" name="Объект 3">
            <a:extLst>
              <a:ext uri="{FF2B5EF4-FFF2-40B4-BE49-F238E27FC236}">
                <a16:creationId xmlns:a16="http://schemas.microsoft.com/office/drawing/2014/main" id="{C2F6C18E-5BCB-42EF-9310-5BD6E011DF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4" name="Текст 4">
            <a:extLst>
              <a:ext uri="{FF2B5EF4-FFF2-40B4-BE49-F238E27FC236}">
                <a16:creationId xmlns:a16="http://schemas.microsoft.com/office/drawing/2014/main" id="{9BA2923F-D123-40C6-A193-B86D683D5B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40863"/>
            <a:ext cx="5183188" cy="6642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6" name="Объект 5">
            <a:extLst>
              <a:ext uri="{FF2B5EF4-FFF2-40B4-BE49-F238E27FC236}">
                <a16:creationId xmlns:a16="http://schemas.microsoft.com/office/drawing/2014/main" id="{8305C175-94AC-44DD-9321-0A8DBDF22D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5998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915026" y="2105709"/>
            <a:ext cx="374904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B1C3E675-6E45-4A81-AEA3-D36388222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2" name="Текст 3">
            <a:extLst>
              <a:ext uri="{FF2B5EF4-FFF2-40B4-BE49-F238E27FC236}">
                <a16:creationId xmlns:a16="http://schemas.microsoft.com/office/drawing/2014/main" id="{1E4B599D-7641-40C1-8DAE-110A36403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77592"/>
            <a:ext cx="3932237" cy="3691396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4" name="Объект 2">
            <a:extLst>
              <a:ext uri="{FF2B5EF4-FFF2-40B4-BE49-F238E27FC236}">
                <a16:creationId xmlns:a16="http://schemas.microsoft.com/office/drawing/2014/main" id="{709FEF38-E3A7-4527-97CB-AF528BAEB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457200"/>
            <a:ext cx="6172200" cy="5408613"/>
          </a:xfrm>
        </p:spPr>
        <p:txBody>
          <a:bodyPr rtlCol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27947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915026" y="2105709"/>
            <a:ext cx="374904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B1C3E675-6E45-4A81-AEA3-D36388222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2" name="Текст 3">
            <a:extLst>
              <a:ext uri="{FF2B5EF4-FFF2-40B4-BE49-F238E27FC236}">
                <a16:creationId xmlns:a16="http://schemas.microsoft.com/office/drawing/2014/main" id="{1E4B599D-7641-40C1-8DAE-110A36403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77592"/>
            <a:ext cx="3932237" cy="3691396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5" name="Рисунок 2">
            <a:extLst>
              <a:ext uri="{FF2B5EF4-FFF2-40B4-BE49-F238E27FC236}">
                <a16:creationId xmlns:a16="http://schemas.microsoft.com/office/drawing/2014/main" id="{1B69B4CE-EB2F-46CF-9A80-64E44E5E95A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457201"/>
            <a:ext cx="6172200" cy="5403850"/>
          </a:xfrm>
        </p:spPr>
        <p:txBody>
          <a:bodyPr rtlCol="0" anchor="ctr"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369830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D3F74C5-9ADD-4AE3-BCA5-88726CC2A1A3}"/>
              </a:ext>
            </a:extLst>
          </p:cNvPr>
          <p:cNvSpPr/>
          <p:nvPr userDrawn="1"/>
        </p:nvSpPr>
        <p:spPr>
          <a:xfrm>
            <a:off x="2945847" y="1667974"/>
            <a:ext cx="6300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2B3756-19E0-4B2F-B1D5-7664E0B38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18320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26306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учну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КАК ИСПОЛЬЗОВАТЬ ЭТОТ ШАБЛОН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D3F74C5-9ADD-4AE3-BCA5-88726CC2A1A3}"/>
              </a:ext>
            </a:extLst>
          </p:cNvPr>
          <p:cNvSpPr/>
          <p:nvPr userDrawn="1"/>
        </p:nvSpPr>
        <p:spPr>
          <a:xfrm>
            <a:off x="2017776" y="1667974"/>
            <a:ext cx="8156448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31" name="Текст 21">
            <a:extLst>
              <a:ext uri="{FF2B5EF4-FFF2-40B4-BE49-F238E27FC236}">
                <a16:creationId xmlns:a16="http://schemas.microsoft.com/office/drawing/2014/main" id="{10000CCD-6AFF-4E65-8858-5502306E5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5578" y="1960171"/>
            <a:ext cx="882686" cy="10922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1</a:t>
            </a:r>
          </a:p>
        </p:txBody>
      </p:sp>
      <p:sp>
        <p:nvSpPr>
          <p:cNvPr id="32" name="Текст 24">
            <a:extLst>
              <a:ext uri="{FF2B5EF4-FFF2-40B4-BE49-F238E27FC236}">
                <a16:creationId xmlns:a16="http://schemas.microsoft.com/office/drawing/2014/main" id="{D5D777E5-98F6-416A-8D23-3399269D85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42535" y="1984171"/>
            <a:ext cx="3103110" cy="1032355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3" name="Текст 21">
            <a:extLst>
              <a:ext uri="{FF2B5EF4-FFF2-40B4-BE49-F238E27FC236}">
                <a16:creationId xmlns:a16="http://schemas.microsoft.com/office/drawing/2014/main" id="{C979BADF-99B5-4C91-AAE5-FC2C4DBED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0642" y="1960171"/>
            <a:ext cx="882686" cy="10922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2</a:t>
            </a:r>
          </a:p>
        </p:txBody>
      </p:sp>
      <p:sp>
        <p:nvSpPr>
          <p:cNvPr id="34" name="Текст 24">
            <a:extLst>
              <a:ext uri="{FF2B5EF4-FFF2-40B4-BE49-F238E27FC236}">
                <a16:creationId xmlns:a16="http://schemas.microsoft.com/office/drawing/2014/main" id="{6706F6A2-1599-4D73-9288-3ECEACDDCA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77939" y="1984171"/>
            <a:ext cx="2243918" cy="1032355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5" name="Текст 21">
            <a:extLst>
              <a:ext uri="{FF2B5EF4-FFF2-40B4-BE49-F238E27FC236}">
                <a16:creationId xmlns:a16="http://schemas.microsoft.com/office/drawing/2014/main" id="{BAE5E245-1702-4722-895D-0808BB0A86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6755" y="1977950"/>
            <a:ext cx="882686" cy="10922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3</a:t>
            </a:r>
          </a:p>
        </p:txBody>
      </p:sp>
      <p:sp>
        <p:nvSpPr>
          <p:cNvPr id="36" name="Текст 24">
            <a:extLst>
              <a:ext uri="{FF2B5EF4-FFF2-40B4-BE49-F238E27FC236}">
                <a16:creationId xmlns:a16="http://schemas.microsoft.com/office/drawing/2014/main" id="{3701E665-3CED-413C-BAC6-CE003B1494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64052" y="2001950"/>
            <a:ext cx="2959116" cy="1032355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7" name="Текст 24">
            <a:extLst>
              <a:ext uri="{FF2B5EF4-FFF2-40B4-BE49-F238E27FC236}">
                <a16:creationId xmlns:a16="http://schemas.microsoft.com/office/drawing/2014/main" id="{E01406B4-D44B-4D1E-91F3-D87541EAD4C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20059" y="310399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8" name="Текст 24">
            <a:extLst>
              <a:ext uri="{FF2B5EF4-FFF2-40B4-BE49-F238E27FC236}">
                <a16:creationId xmlns:a16="http://schemas.microsoft.com/office/drawing/2014/main" id="{9AAD5CF9-9A59-4C5F-8C29-B92AD601211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718684" y="310399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9" name="Текст 24">
            <a:extLst>
              <a:ext uri="{FF2B5EF4-FFF2-40B4-BE49-F238E27FC236}">
                <a16:creationId xmlns:a16="http://schemas.microsoft.com/office/drawing/2014/main" id="{C6725172-65CC-4645-B23F-E77886468F3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3" y="3103993"/>
            <a:ext cx="2599197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0" name="Текст 24">
            <a:extLst>
              <a:ext uri="{FF2B5EF4-FFF2-40B4-BE49-F238E27FC236}">
                <a16:creationId xmlns:a16="http://schemas.microsoft.com/office/drawing/2014/main" id="{0EA5E6CA-5C78-4B75-BA22-59750E7D450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76955" y="3102450"/>
            <a:ext cx="3726423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1" name="Текст 24">
            <a:extLst>
              <a:ext uri="{FF2B5EF4-FFF2-40B4-BE49-F238E27FC236}">
                <a16:creationId xmlns:a16="http://schemas.microsoft.com/office/drawing/2014/main" id="{E1C61752-F57C-4FBF-93F3-06F43CCA43C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657040" y="5751926"/>
            <a:ext cx="8877920" cy="47047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b="0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2" name="Текст 24">
            <a:extLst>
              <a:ext uri="{FF2B5EF4-FFF2-40B4-BE49-F238E27FC236}">
                <a16:creationId xmlns:a16="http://schemas.microsoft.com/office/drawing/2014/main" id="{E0232175-FB97-4039-8136-B9DD27441C0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794791" y="5070254"/>
            <a:ext cx="259919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3" name="Текст 24">
            <a:extLst>
              <a:ext uri="{FF2B5EF4-FFF2-40B4-BE49-F238E27FC236}">
                <a16:creationId xmlns:a16="http://schemas.microsoft.com/office/drawing/2014/main" id="{6E5262C3-0603-403F-AB36-FB4EB9FC7BC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890713" y="5070254"/>
            <a:ext cx="371266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4" name="Рисунок 12">
            <a:extLst>
              <a:ext uri="{FF2B5EF4-FFF2-40B4-BE49-F238E27FC236}">
                <a16:creationId xmlns:a16="http://schemas.microsoft.com/office/drawing/2014/main" id="{D2FBACFC-8B68-4A37-95A4-26BE5A23D759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1020058" y="3976866"/>
            <a:ext cx="3273552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6" name="Рисунок 12">
            <a:extLst>
              <a:ext uri="{FF2B5EF4-FFF2-40B4-BE49-F238E27FC236}">
                <a16:creationId xmlns:a16="http://schemas.microsoft.com/office/drawing/2014/main" id="{5A6A36C6-8489-4333-927A-141D8F98AE50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794792" y="4041034"/>
            <a:ext cx="2599199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7" name="Рисунок 9">
            <a:extLst>
              <a:ext uri="{FF2B5EF4-FFF2-40B4-BE49-F238E27FC236}">
                <a16:creationId xmlns:a16="http://schemas.microsoft.com/office/drawing/2014/main" id="{BB2DF986-C446-4302-9099-B1512AD5D8CA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876955" y="4041034"/>
            <a:ext cx="2599200" cy="8964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31138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40" y="3410712"/>
            <a:ext cx="11932920" cy="3319272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81036"/>
            <a:ext cx="10515600" cy="782638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СЛАЙД-РАЗДЕЛИТЕЛЬ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>
              <a:defRPr b="1">
                <a:latin typeface="+mn-lt"/>
              </a:defRPr>
            </a:lvl1pPr>
          </a:lstStyle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3148724" y="4804366"/>
            <a:ext cx="5904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F4F6DD4A-6071-4D11-ABDB-28EA5AC87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42478"/>
            <a:ext cx="10515600" cy="45908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n-US" sz="2300">
                <a:solidFill>
                  <a:schemeClr val="bg2"/>
                </a:solidFill>
              </a:defRPr>
            </a:lvl1pPr>
          </a:lstStyle>
          <a:p>
            <a:pPr marL="228600" lvl="0" indent="-228600" algn="ctr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23477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40" y="128016"/>
            <a:ext cx="685800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169256"/>
            <a:ext cx="5285914" cy="782638"/>
          </a:xfrm>
        </p:spPr>
        <p:txBody>
          <a:bodyPr rtlCol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РАЗМЕТКА ТЕКСТА 1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2" name="Текст 17">
            <a:extLst>
              <a:ext uri="{FF2B5EF4-FFF2-40B4-BE49-F238E27FC236}">
                <a16:creationId xmlns:a16="http://schemas.microsoft.com/office/drawing/2014/main" id="{028AD4F5-2320-4533-9EC4-9832091E65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1248" y="2136036"/>
            <a:ext cx="5285914" cy="857098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30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915026" y="1992586"/>
            <a:ext cx="4896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4" name="Текст 14">
            <a:extLst>
              <a:ext uri="{FF2B5EF4-FFF2-40B4-BE49-F238E27FC236}">
                <a16:creationId xmlns:a16="http://schemas.microsoft.com/office/drawing/2014/main" id="{302F0820-F94A-40EF-B3BE-26CD0CB551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3100269"/>
            <a:ext cx="5288963" cy="2588637"/>
          </a:xfrm>
        </p:spPr>
        <p:txBody>
          <a:bodyPr lIns="0"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21395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содержимы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40" y="128016"/>
            <a:ext cx="11932920" cy="3319272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093460"/>
            <a:ext cx="5320386" cy="782638"/>
          </a:xfrm>
        </p:spPr>
        <p:txBody>
          <a:bodyPr rtlCol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РАЗМЕТКА ТЕКСТА 2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2" name="Текст 17">
            <a:extLst>
              <a:ext uri="{FF2B5EF4-FFF2-40B4-BE49-F238E27FC236}">
                <a16:creationId xmlns:a16="http://schemas.microsoft.com/office/drawing/2014/main" id="{028AD4F5-2320-4533-9EC4-9832091E65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1248" y="2060240"/>
            <a:ext cx="5320386" cy="882524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30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914693" y="1916790"/>
            <a:ext cx="4896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1" name="Текст 14">
            <a:extLst>
              <a:ext uri="{FF2B5EF4-FFF2-40B4-BE49-F238E27FC236}">
                <a16:creationId xmlns:a16="http://schemas.microsoft.com/office/drawing/2014/main" id="{4B6CBCCA-9781-462D-AF43-C6AAE3D1AA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17897" y="1125545"/>
            <a:ext cx="4707842" cy="1849304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99193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для двух разде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03373955-AB5B-4186-8098-9DBA0AB265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59649" y="2738211"/>
            <a:ext cx="4183650" cy="454353"/>
          </a:xfrm>
        </p:spPr>
        <p:txBody>
          <a:bodyPr rtlCol="0"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Название раздела 1</a:t>
            </a:r>
          </a:p>
        </p:txBody>
      </p:sp>
      <p:sp>
        <p:nvSpPr>
          <p:cNvPr id="9" name="Текст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1" y="1835244"/>
            <a:ext cx="10515599" cy="629105"/>
          </a:xfrm>
        </p:spPr>
        <p:txBody>
          <a:bodyPr lIns="0" rIns="0" rtlCol="0">
            <a:noAutofit/>
          </a:bodyPr>
          <a:lstStyle>
            <a:lvl1pPr marL="0" indent="0" algn="ctr" rtl="0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23A3472E-32B4-4CAD-B5D0-420AA3FB4CE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627121" y="2738211"/>
            <a:ext cx="4183650" cy="454353"/>
          </a:xfrm>
        </p:spPr>
        <p:txBody>
          <a:bodyPr rtlCol="0"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Название раздела 2</a:t>
            </a:r>
          </a:p>
        </p:txBody>
      </p:sp>
      <p:sp>
        <p:nvSpPr>
          <p:cNvPr id="11" name="Текст 26">
            <a:extLst>
              <a:ext uri="{FF2B5EF4-FFF2-40B4-BE49-F238E27FC236}">
                <a16:creationId xmlns:a16="http://schemas.microsoft.com/office/drawing/2014/main" id="{1AEED068-3EA0-4BF4-875C-02473E9EB0C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59649" y="3428501"/>
            <a:ext cx="4365625" cy="2333625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2" name="Текст 26">
            <a:extLst>
              <a:ext uri="{FF2B5EF4-FFF2-40B4-BE49-F238E27FC236}">
                <a16:creationId xmlns:a16="http://schemas.microsoft.com/office/drawing/2014/main" id="{3590B9DA-A2DF-4AE1-9A98-C7B84F48C3A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627121" y="3428501"/>
            <a:ext cx="4365625" cy="2333625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СРАВНЕНИЕ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D3F74C5-9ADD-4AE3-BCA5-88726CC2A1A3}"/>
              </a:ext>
            </a:extLst>
          </p:cNvPr>
          <p:cNvSpPr/>
          <p:nvPr userDrawn="1"/>
        </p:nvSpPr>
        <p:spPr>
          <a:xfrm>
            <a:off x="4528201" y="1667974"/>
            <a:ext cx="316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50372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Текст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1248" y="3359239"/>
            <a:ext cx="4357688" cy="2252574"/>
          </a:xfrm>
        </p:spPr>
        <p:txBody>
          <a:bodyPr lIns="0" rIns="0" rtlCol="0">
            <a:noAutofit/>
          </a:bodyPr>
          <a:lstStyle>
            <a:lvl1pPr marL="0" indent="0" algn="l" rtl="0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246187"/>
            <a:ext cx="4357688" cy="2161001"/>
          </a:xfrm>
        </p:spPr>
        <p:txBody>
          <a:bodyPr lIns="0" rIns="0" rtlCol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СЛАЙД С ДИАГРАММОЙ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D3F74C5-9ADD-4AE3-BCA5-88726CC2A1A3}"/>
              </a:ext>
            </a:extLst>
          </p:cNvPr>
          <p:cNvSpPr/>
          <p:nvPr userDrawn="1"/>
        </p:nvSpPr>
        <p:spPr>
          <a:xfrm>
            <a:off x="911877" y="3191969"/>
            <a:ext cx="396849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6" name="Диаграмма 18">
            <a:extLst>
              <a:ext uri="{FF2B5EF4-FFF2-40B4-BE49-F238E27FC236}">
                <a16:creationId xmlns:a16="http://schemas.microsoft.com/office/drawing/2014/main" id="{BE9C98A7-B145-402E-BADA-CE785E3BA996}"/>
              </a:ext>
            </a:extLst>
          </p:cNvPr>
          <p:cNvSpPr>
            <a:spLocks noGrp="1"/>
          </p:cNvSpPr>
          <p:nvPr>
            <p:ph type="chart" sz="quarter" idx="32" hasCustomPrompt="1"/>
          </p:nvPr>
        </p:nvSpPr>
        <p:spPr>
          <a:xfrm>
            <a:off x="6981371" y="1246188"/>
            <a:ext cx="4284663" cy="4365625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диаграмму</a:t>
            </a:r>
          </a:p>
        </p:txBody>
      </p:sp>
    </p:spTree>
    <p:extLst>
      <p:ext uri="{BB962C8B-B14F-4D97-AF65-F5344CB8AC3E}">
        <p14:creationId xmlns:p14="http://schemas.microsoft.com/office/powerpoint/2010/main" val="2525342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Текст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83563" y="3359239"/>
            <a:ext cx="2596896" cy="2252574"/>
          </a:xfrm>
        </p:spPr>
        <p:txBody>
          <a:bodyPr lIns="0" rIns="0" rtlCol="0">
            <a:noAutofit/>
          </a:bodyPr>
          <a:lstStyle>
            <a:lvl1pPr marL="0" indent="0" algn="l" rtl="0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62" y="1757774"/>
            <a:ext cx="2669859" cy="1325563"/>
          </a:xfrm>
        </p:spPr>
        <p:txBody>
          <a:bodyPr lIns="0" rIns="0" rtlCol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СЛАЙД С ТАБЛИЦЕЙ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D3F74C5-9ADD-4AE3-BCA5-88726CC2A1A3}"/>
              </a:ext>
            </a:extLst>
          </p:cNvPr>
          <p:cNvSpPr/>
          <p:nvPr userDrawn="1"/>
        </p:nvSpPr>
        <p:spPr>
          <a:xfrm>
            <a:off x="8683563" y="3191969"/>
            <a:ext cx="2592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3" name="Таблица 17">
            <a:extLst>
              <a:ext uri="{FF2B5EF4-FFF2-40B4-BE49-F238E27FC236}">
                <a16:creationId xmlns:a16="http://schemas.microsoft.com/office/drawing/2014/main" id="{62814DE5-26B2-4A8E-BA8D-A2E4C5547EB9}"/>
              </a:ext>
            </a:extLst>
          </p:cNvPr>
          <p:cNvSpPr>
            <a:spLocks noGrp="1"/>
          </p:cNvSpPr>
          <p:nvPr>
            <p:ph type="tbl" sz="quarter" idx="17" hasCustomPrompt="1"/>
          </p:nvPr>
        </p:nvSpPr>
        <p:spPr>
          <a:xfrm>
            <a:off x="911225" y="1505433"/>
            <a:ext cx="6561138" cy="3847135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таблицу</a:t>
            </a:r>
          </a:p>
        </p:txBody>
      </p:sp>
    </p:spTree>
    <p:extLst>
      <p:ext uri="{BB962C8B-B14F-4D97-AF65-F5344CB8AC3E}">
        <p14:creationId xmlns:p14="http://schemas.microsoft.com/office/powerpoint/2010/main" val="240194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изображением и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40" y="128016"/>
            <a:ext cx="11932920" cy="2368296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4" name="Текст 26">
            <a:extLst>
              <a:ext uri="{FF2B5EF4-FFF2-40B4-BE49-F238E27FC236}">
                <a16:creationId xmlns:a16="http://schemas.microsoft.com/office/drawing/2014/main" id="{B33A3032-1037-4342-827F-CF13499782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1" y="1835244"/>
            <a:ext cx="10515599" cy="629105"/>
          </a:xfrm>
        </p:spPr>
        <p:txBody>
          <a:bodyPr lIns="0" rIns="0" rtlCol="0">
            <a:noAutofit/>
          </a:bodyPr>
          <a:lstStyle>
            <a:lvl1pPr marL="0" indent="0" algn="ctr" rtl="0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FD6F6A17-AFDC-40C7-9D63-50FA052A16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С БОЛЬШИМ ИЗОБРАЖЕНИЕМ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668B9DC-C6AF-45D4-BBA3-A5EF781EAB7F}"/>
              </a:ext>
            </a:extLst>
          </p:cNvPr>
          <p:cNvSpPr/>
          <p:nvPr userDrawn="1"/>
        </p:nvSpPr>
        <p:spPr>
          <a:xfrm>
            <a:off x="955041" y="1667974"/>
            <a:ext cx="10296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61272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мультимеди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8873"/>
            <a:ext cx="10515600" cy="1325563"/>
          </a:xfrm>
        </p:spPr>
        <p:txBody>
          <a:bodyPr lIns="0" rIns="0"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С ВИДЕО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6" name="Мультимедиа 7">
            <a:extLst>
              <a:ext uri="{FF2B5EF4-FFF2-40B4-BE49-F238E27FC236}">
                <a16:creationId xmlns:a16="http://schemas.microsoft.com/office/drawing/2014/main" id="{A11F77F4-4B16-4503-B9B6-AE22C686E3E3}"/>
              </a:ext>
            </a:extLst>
          </p:cNvPr>
          <p:cNvSpPr>
            <a:spLocks noGrp="1"/>
          </p:cNvSpPr>
          <p:nvPr>
            <p:ph type="media" sz="quarter" idx="17" hasCustomPrompt="1"/>
          </p:nvPr>
        </p:nvSpPr>
        <p:spPr>
          <a:xfrm>
            <a:off x="1395984" y="1497770"/>
            <a:ext cx="9400032" cy="4215384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мультимедиа</a:t>
            </a:r>
          </a:p>
        </p:txBody>
      </p:sp>
    </p:spTree>
    <p:extLst>
      <p:ext uri="{BB962C8B-B14F-4D97-AF65-F5344CB8AC3E}">
        <p14:creationId xmlns:p14="http://schemas.microsoft.com/office/powerpoint/2010/main" val="239973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21279" y="6118484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48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118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2"/>
                </a:solidFill>
              </a:defRPr>
            </a:lvl1pPr>
          </a:lstStyle>
          <a:p>
            <a:pPr rtl="0"/>
            <a:r>
              <a:rPr lang="ru-RU" noProof="0"/>
              <a:t>ДД.ММ.20ГГ</a:t>
            </a:r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18484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2"/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7" r:id="rId2"/>
    <p:sldLayoutId id="2147483678" r:id="rId3"/>
    <p:sldLayoutId id="2147483679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87" r:id="rId17"/>
    <p:sldLayoutId id="2147483695" r:id="rId18"/>
    <p:sldLayoutId id="2147483688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  <p15:guide id="9" pos="302" userDrawn="1">
          <p15:clr>
            <a:srgbClr val="F26B43"/>
          </p15:clr>
        </p15:guide>
        <p15:guide id="10" pos="73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13" Type="http://schemas.openxmlformats.org/officeDocument/2006/relationships/image" Target="../media/image29.jp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12" Type="http://schemas.openxmlformats.org/officeDocument/2006/relationships/image" Target="../media/image28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jpg"/><Relationship Id="rId11" Type="http://schemas.openxmlformats.org/officeDocument/2006/relationships/image" Target="../media/image27.jpg"/><Relationship Id="rId5" Type="http://schemas.openxmlformats.org/officeDocument/2006/relationships/image" Target="../media/image21.jpg"/><Relationship Id="rId15" Type="http://schemas.openxmlformats.org/officeDocument/2006/relationships/image" Target="../media/image31.jpg"/><Relationship Id="rId10" Type="http://schemas.openxmlformats.org/officeDocument/2006/relationships/image" Target="../media/image26.jpg"/><Relationship Id="rId4" Type="http://schemas.openxmlformats.org/officeDocument/2006/relationships/image" Target="../media/image20.jpg"/><Relationship Id="rId9" Type="http://schemas.openxmlformats.org/officeDocument/2006/relationships/image" Target="../media/image25.jpg"/><Relationship Id="rId14" Type="http://schemas.openxmlformats.org/officeDocument/2006/relationships/image" Target="../media/image3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12" Type="http://schemas.openxmlformats.org/officeDocument/2006/relationships/image" Target="../media/image17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g"/><Relationship Id="rId11" Type="http://schemas.openxmlformats.org/officeDocument/2006/relationships/image" Target="../media/image16.jpg"/><Relationship Id="rId5" Type="http://schemas.openxmlformats.org/officeDocument/2006/relationships/image" Target="../media/image10.jpg"/><Relationship Id="rId10" Type="http://schemas.openxmlformats.org/officeDocument/2006/relationships/image" Target="../media/image15.jp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7D65CF0B-BB68-4A49-91EE-96E78E8CAD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672537" y="6010772"/>
            <a:ext cx="4367531" cy="324417"/>
          </a:xfrm>
        </p:spPr>
        <p:txBody>
          <a:bodyPr/>
          <a:lstStyle/>
          <a:p>
            <a:r>
              <a:rPr lang="ru-RU" dirty="0"/>
              <a:t>2024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5857963-8D3D-4F24-B535-54652EE09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020" y="1701709"/>
            <a:ext cx="10117959" cy="2281355"/>
          </a:xfrm>
        </p:spPr>
        <p:txBody>
          <a:bodyPr/>
          <a:lstStyle/>
          <a:p>
            <a:r>
              <a:rPr lang="ru-RU" dirty="0"/>
              <a:t> КГБУЗ «</a:t>
            </a:r>
            <a:r>
              <a:rPr lang="ru-RU" dirty="0" err="1"/>
              <a:t>Мотыгинская</a:t>
            </a:r>
            <a:r>
              <a:rPr lang="ru-RU" dirty="0"/>
              <a:t> районная больница»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70722D-0BC0-4487-812D-1E4E0DEC11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2538" y="5524058"/>
            <a:ext cx="4367531" cy="324417"/>
          </a:xfrm>
        </p:spPr>
        <p:txBody>
          <a:bodyPr/>
          <a:lstStyle/>
          <a:p>
            <a:r>
              <a:rPr lang="ru-RU" dirty="0"/>
              <a:t>сентябрь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623514F-9C9F-4868-A7D9-66CAA07E61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7692" y="4837826"/>
            <a:ext cx="10090287" cy="686232"/>
          </a:xfrm>
        </p:spPr>
        <p:txBody>
          <a:bodyPr/>
          <a:lstStyle/>
          <a:p>
            <a:r>
              <a:rPr lang="ru-RU" dirty="0"/>
              <a:t>Главный врач Агей Геннадьевич Марушев </a:t>
            </a:r>
            <a:br>
              <a:rPr lang="ru-RU" dirty="0"/>
            </a:b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142316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pPr rtl="0"/>
              <a:t>10</a:t>
            </a:fld>
            <a:endParaRPr lang="ru-RU" noProof="0"/>
          </a:p>
        </p:txBody>
      </p:sp>
      <p:pic>
        <p:nvPicPr>
          <p:cNvPr id="3074" name="Picture 2" descr="Сентябрь 2020 г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70" y="169625"/>
            <a:ext cx="11875860" cy="650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5070">
            <a:off x="269678" y="387994"/>
            <a:ext cx="2263842" cy="29408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185">
            <a:off x="2415629" y="351734"/>
            <a:ext cx="2329214" cy="25801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91" y="395030"/>
            <a:ext cx="4801038" cy="24005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079" y="1915105"/>
            <a:ext cx="1916004" cy="21571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7148">
            <a:off x="4794551" y="2280829"/>
            <a:ext cx="1841037" cy="24671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9574">
            <a:off x="9790746" y="264697"/>
            <a:ext cx="1932273" cy="29769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4737">
            <a:off x="8490930" y="2174803"/>
            <a:ext cx="1731324" cy="200500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651" y="4031105"/>
            <a:ext cx="2403397" cy="242359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6759">
            <a:off x="326074" y="3684412"/>
            <a:ext cx="2984243" cy="274198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0824">
            <a:off x="2503699" y="2708664"/>
            <a:ext cx="2390775" cy="25717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273">
            <a:off x="6869785" y="4323914"/>
            <a:ext cx="2702550" cy="225523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159" y="3836107"/>
            <a:ext cx="1037683" cy="276715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6307">
            <a:off x="4178496" y="3949886"/>
            <a:ext cx="1407411" cy="264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618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5225F88E-3875-4244-BE6C-128A2D419D4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/>
              <a:t>+79048937628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FE92B5-3990-4761-9046-74D3536BBE9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11F4B4F-EE44-49DA-8FA5-1B67A0A48B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Главный врач Марушев Агей Геннадьевич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C7583B3-46AA-489E-AF91-86CF656A3CD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glvrach@motcrb.ru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52029C40-7909-4F03-9A9C-7CDD25AB188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C5E1A037-680C-406C-B69B-B6A25B965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773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49F6EA-E70B-4F69-A3E9-02580C7ED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и сеть учреждения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0D359AB-2766-4A3D-98BE-E4B7BC29B2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pPr rtl="0"/>
              <a:t>2</a:t>
            </a:fld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DE40CD9-ECBD-4A4D-A0E3-C94C4FA1533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6A28C22-CC7C-4F13-9009-050BCE3453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30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47C4A9F-C479-4D64-8524-941051D304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pPr rtl="0"/>
              <a:t>3</a:t>
            </a:fld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CE1D437-59B1-4FF9-A396-23BEB3485DC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1DDB9F6-6EF7-4D30-8274-FBB5ABB0B7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ru-RU" dirty="0" err="1"/>
              <a:t>Мотыгинская</a:t>
            </a:r>
            <a:r>
              <a:rPr lang="ru-RU" dirty="0"/>
              <a:t> районная больница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0891D18E-EB88-4DAB-8B86-46CD4C83F67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b="1" dirty="0" err="1"/>
              <a:t>Мотыгинская</a:t>
            </a:r>
            <a:r>
              <a:rPr lang="ru-RU" b="1" dirty="0"/>
              <a:t>  районная больница</a:t>
            </a:r>
            <a:r>
              <a:rPr lang="ru-RU" dirty="0"/>
              <a:t> на 50 коек круглосуточного стационара, 13 </a:t>
            </a:r>
            <a:r>
              <a:rPr lang="ru-RU" dirty="0" err="1"/>
              <a:t>пациенто</a:t>
            </a:r>
            <a:r>
              <a:rPr lang="ru-RU" dirty="0"/>
              <a:t> – мест дневного стационара, поликлиника рассчитана на 250 посещений в смену и детское отделение поликлиники на 50 посещений в смену.</a:t>
            </a:r>
          </a:p>
        </p:txBody>
      </p:sp>
    </p:spTree>
    <p:extLst>
      <p:ext uri="{BB962C8B-B14F-4D97-AF65-F5344CB8AC3E}">
        <p14:creationId xmlns:p14="http://schemas.microsoft.com/office/powerpoint/2010/main" val="2313005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DDC1B02-AA8C-413A-9216-FD485A3902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pPr rtl="0"/>
              <a:t>4</a:t>
            </a:fld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76F9F65-11D0-4742-988B-1485C447A25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D649960-3655-492F-8288-995627E46A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ru-RU" dirty="0"/>
              <a:t>Участковые больницы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5A066064-FD1B-4FFB-A316-928003632E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3100269"/>
            <a:ext cx="5288963" cy="338334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Ново-Ангарская УБ -5 коек круглосуточного стационара, 2 </a:t>
            </a:r>
            <a:r>
              <a:rPr lang="ru-RU" dirty="0" err="1"/>
              <a:t>пациенто</a:t>
            </a:r>
            <a:r>
              <a:rPr lang="ru-RU" dirty="0"/>
              <a:t> – места дневного стационара, амбулатория на 30 посещений в смену;</a:t>
            </a:r>
          </a:p>
          <a:p>
            <a:r>
              <a:rPr lang="ru-RU" dirty="0"/>
              <a:t>Кулаковская УБ – 4 койки круглосуточного стационара, амбулатория на 20 посещений в смену;</a:t>
            </a:r>
          </a:p>
          <a:p>
            <a:r>
              <a:rPr lang="ru-RU" dirty="0"/>
              <a:t>Первомайская УБ – 7 круглосуточного стационара, 4 </a:t>
            </a:r>
            <a:r>
              <a:rPr lang="ru-RU" dirty="0" err="1"/>
              <a:t>пациенто</a:t>
            </a:r>
            <a:r>
              <a:rPr lang="ru-RU" dirty="0"/>
              <a:t> – места дневного стационара, амбулатория на 30 посещений в смену;</a:t>
            </a:r>
          </a:p>
          <a:p>
            <a:r>
              <a:rPr lang="ru-RU" dirty="0" err="1"/>
              <a:t>Машуковская</a:t>
            </a:r>
            <a:r>
              <a:rPr lang="ru-RU" dirty="0"/>
              <a:t> УБ – 5 круглосуточного стационара, 3 </a:t>
            </a:r>
            <a:r>
              <a:rPr lang="ru-RU" dirty="0" err="1"/>
              <a:t>пациенто</a:t>
            </a:r>
            <a:r>
              <a:rPr lang="ru-RU" dirty="0"/>
              <a:t> – места дневного стационара, амбулатория на 25 посещений в смену;</a:t>
            </a:r>
          </a:p>
          <a:p>
            <a:r>
              <a:rPr lang="ru-RU" dirty="0"/>
              <a:t>Орджоникидзевская УБ – 7 коек круглосуточного стационара, 4 </a:t>
            </a:r>
            <a:r>
              <a:rPr lang="ru-RU" dirty="0" err="1"/>
              <a:t>пациенто</a:t>
            </a:r>
            <a:r>
              <a:rPr lang="ru-RU" dirty="0"/>
              <a:t> – места дневного стационара, амбулатория на 25 посещений в смену;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2608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5102166-F888-4F3B-A1BF-CA40E23605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pPr rtl="0"/>
              <a:t>5</a:t>
            </a:fld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E968FD8-B6F0-4579-A628-C583F01BF2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433A591-6E63-4941-9EA1-41DF7E85AC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ru-RU" dirty="0"/>
              <a:t>Врачебная амбулатория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67061D8A-60FC-4211-ADC6-7449D19C3C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err="1"/>
              <a:t>Раздолинская</a:t>
            </a:r>
            <a:r>
              <a:rPr lang="ru-RU" dirty="0"/>
              <a:t> врачебная амбулатория на 50 посещений в смену,  4 </a:t>
            </a:r>
            <a:r>
              <a:rPr lang="ru-RU" dirty="0" err="1"/>
              <a:t>пациенто</a:t>
            </a:r>
            <a:r>
              <a:rPr lang="ru-RU" dirty="0"/>
              <a:t> – места дневного стационара;</a:t>
            </a:r>
          </a:p>
        </p:txBody>
      </p:sp>
    </p:spTree>
    <p:extLst>
      <p:ext uri="{BB962C8B-B14F-4D97-AF65-F5344CB8AC3E}">
        <p14:creationId xmlns:p14="http://schemas.microsoft.com/office/powerpoint/2010/main" val="427032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B6D5220-E762-4495-A7A8-D5FF8F5656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pPr rtl="0"/>
              <a:t>6</a:t>
            </a:fld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7D4C457-7030-4C5A-8ADB-CE6D8D0BA7D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EAA86E1-754C-4BD8-BBA9-889081E94E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ru-RU" dirty="0" err="1"/>
              <a:t>ФАПы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3904504B-FC1E-4CFC-AD74-C9E6BDDBA8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Рыбинский, </a:t>
            </a:r>
          </a:p>
          <a:p>
            <a:r>
              <a:rPr lang="ru-RU" dirty="0"/>
              <a:t>Бельский, </a:t>
            </a:r>
          </a:p>
          <a:p>
            <a:r>
              <a:rPr lang="ru-RU" dirty="0" err="1"/>
              <a:t>Южноенисейский</a:t>
            </a:r>
            <a:r>
              <a:rPr lang="ru-RU" dirty="0"/>
              <a:t>, </a:t>
            </a:r>
          </a:p>
          <a:p>
            <a:r>
              <a:rPr lang="ru-RU" dirty="0" err="1"/>
              <a:t>Слюдрудничный</a:t>
            </a:r>
            <a:r>
              <a:rPr lang="ru-RU" dirty="0"/>
              <a:t>, </a:t>
            </a:r>
          </a:p>
          <a:p>
            <a:r>
              <a:rPr lang="ru-RU" dirty="0" err="1"/>
              <a:t>Кирсантьевский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7078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E7E363B-065E-4F3F-B2AF-7F015655BC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pPr rtl="0"/>
              <a:t>7</a:t>
            </a:fld>
            <a:endParaRPr lang="ru-RU" noProof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4C27E57-4C34-4BB9-8B5D-0203A61F6C6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514C3F4-E51D-4800-B6F2-FA0A93DA4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0718"/>
            <a:ext cx="10515600" cy="5866245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КГБУЗ «</a:t>
            </a:r>
            <a:r>
              <a:rPr lang="ru-RU" dirty="0" err="1"/>
              <a:t>Мотыгинская</a:t>
            </a:r>
            <a:r>
              <a:rPr lang="ru-RU" dirty="0"/>
              <a:t> районная больница» является многопрофильным учреждением и представлена амбулаторно-поликлинической, стационарной, лечебно-диагностической и вспомогательными службами.</a:t>
            </a:r>
          </a:p>
          <a:p>
            <a:r>
              <a:rPr lang="ru-RU" dirty="0"/>
              <a:t>Имеются отделение скорой помощи, клинико-диагностическая лаборатория, </a:t>
            </a:r>
            <a:r>
              <a:rPr lang="ru-RU" dirty="0" err="1"/>
              <a:t>рентгенкабинет</a:t>
            </a:r>
            <a:r>
              <a:rPr lang="ru-RU" dirty="0"/>
              <a:t>, патологоанатомическое отделение, физиотерапевтическое отделение, отделение стоматологической ортопедии, кабинет функциональной диагностики, кабинет ультразвуковой диагностики, кабинет иммунопрофилактики, доврачебный кабинет, смотровой кабинет, кабинет медицинской профилактики, организационно-методический кабинет, кабинет неотложной помощи. Осуществляются следующие виды диагностики:</a:t>
            </a:r>
          </a:p>
          <a:p>
            <a:r>
              <a:rPr lang="ru-RU" dirty="0"/>
              <a:t> - лабораторная диагностика: общеклинические (неинвазивные) методы исследования, биохимические методы исследования, цитологические методы исследования, иммунологические методы исследования.</a:t>
            </a:r>
          </a:p>
          <a:p>
            <a:r>
              <a:rPr lang="ru-RU" dirty="0"/>
              <a:t>- функциональная диагностика;</a:t>
            </a:r>
          </a:p>
          <a:p>
            <a:r>
              <a:rPr lang="ru-RU" dirty="0"/>
              <a:t>- патологоанатомическая диагностика;</a:t>
            </a:r>
          </a:p>
          <a:p>
            <a:r>
              <a:rPr lang="ru-RU" dirty="0"/>
              <a:t>- лучевая диагностика: рентгенологическая диагностика, ультразвуковая диагностика органов брюшной полости, органов малого таза, органов забрюшинного пространства, сердца;</a:t>
            </a:r>
          </a:p>
          <a:p>
            <a:r>
              <a:rPr lang="ru-RU" dirty="0"/>
              <a:t>- эндоскопическая диагностика.</a:t>
            </a:r>
          </a:p>
        </p:txBody>
      </p:sp>
    </p:spTree>
    <p:extLst>
      <p:ext uri="{BB962C8B-B14F-4D97-AF65-F5344CB8AC3E}">
        <p14:creationId xmlns:p14="http://schemas.microsoft.com/office/powerpoint/2010/main" val="2423034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2AB48FA-17F6-4BA3-B53D-FEFF4EE45E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pPr rtl="0"/>
              <a:t>8</a:t>
            </a:fld>
            <a:endParaRPr lang="ru-RU" noProof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6F7DBCD-AD4A-4BE1-9F9C-DED7A7DF3AB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6B0856-EE43-4E8E-9C64-70CCA2F1F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1640"/>
            <a:ext cx="10515600" cy="5715324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На постоянную работу требуется врач-стоматолог. </a:t>
            </a:r>
          </a:p>
          <a:p>
            <a:r>
              <a:rPr lang="ru-RU" dirty="0"/>
              <a:t>Работа в поликлинике на 1 ставку, имеется возможность совмещать дежурства на дому. В перспективе откроется кабинет врача стоматолога после строительства Кулаковской врачебной амбулатории в 2024 году.</a:t>
            </a:r>
          </a:p>
          <a:p>
            <a:r>
              <a:rPr lang="ru-RU" dirty="0"/>
              <a:t> Предоставляются следующие гарантии и компенсации:</a:t>
            </a:r>
          </a:p>
          <a:p>
            <a:r>
              <a:rPr lang="ru-RU" dirty="0"/>
              <a:t>оплачивается проезд работника и членов его семьи, в связи с переездом к новому месту жительства в пределах территории Российской Федерации по фактическим расходам, а также стоимость провоза багажа не свыше 5 тонн на семью по фактическим расходам. </a:t>
            </a:r>
          </a:p>
          <a:p>
            <a:r>
              <a:rPr lang="ru-RU" dirty="0"/>
              <a:t>Предоставляется оплачиваемый отпуск продолжительностью семь календарных дней для обустройства на новом месте. </a:t>
            </a:r>
          </a:p>
          <a:p>
            <a:r>
              <a:rPr lang="ru-RU" dirty="0"/>
              <a:t>Предоставляется единовременная компенсационная выплата по программе «Земский доктор» в размере 2 000 000руб. Выплачивается единовременное пособие в размере двух должностных окладов и единовременное пособие на каждого прибывающего с ним члена его семьи в размере половины должностного оклада работника. </a:t>
            </a:r>
          </a:p>
          <a:p>
            <a:r>
              <a:rPr lang="ru-RU" dirty="0"/>
              <a:t>Предоставляется компенсация за найм жилого помещения. Предоставляется жилье общежительного типа администрацией района. </a:t>
            </a:r>
          </a:p>
          <a:p>
            <a:r>
              <a:rPr lang="ru-RU" dirty="0"/>
              <a:t>Один раз в два года оплачивается льготный проезд к месту отдыха и обратно в пределах территории Российской Федерации работнику и неработающим членам его семьи ( мужу, жене, несовершеннолетним детям, фактически проживающими с работником) во время очередного отпуска. </a:t>
            </a:r>
          </a:p>
          <a:p>
            <a:r>
              <a:rPr lang="ru-RU" dirty="0"/>
              <a:t>Дополнительно выплачивается специальная социальная выплата в размере 50 000 рублей за полный отработанный месяц, согласно постановления Правительства РФ от 31.12.2022 №2568, №343 от 20.03.2024.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141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pPr rtl="0"/>
              <a:t>9</a:t>
            </a:fld>
            <a:endParaRPr lang="ru-RU" noProof="0"/>
          </a:p>
        </p:txBody>
      </p:sp>
      <p:pic>
        <p:nvPicPr>
          <p:cNvPr id="6146" name="Picture 2" descr="https://vki4.okcdn.ru/i?r=BDHElZJBPNKGuFyY-akIDfgnD6Ml1DmpJB3xfOIn4XZx2OZVRl5RW7qS1JChMatSK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2" y="207818"/>
            <a:ext cx="11901715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207819"/>
            <a:ext cx="12046857" cy="1398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F7F1E4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Коллектив районной больницы, это истинные патриоты профессии и сибирского края.</a:t>
            </a:r>
            <a:endParaRPr lang="ru-RU" sz="2800" b="1" dirty="0">
              <a:solidFill>
                <a:srgbClr val="F7F1E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3180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Georgia" panose="020405020504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3360">
            <a:off x="109778" y="1753088"/>
            <a:ext cx="2660072" cy="20179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9669">
            <a:off x="2270233" y="1790249"/>
            <a:ext cx="3819525" cy="26498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8943">
            <a:off x="6160784" y="1515246"/>
            <a:ext cx="3266832" cy="23122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5284">
            <a:off x="9731404" y="1248406"/>
            <a:ext cx="2076450" cy="29622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2" y="4027941"/>
            <a:ext cx="2087165" cy="254556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563" y="4258702"/>
            <a:ext cx="2657837" cy="22378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9529">
            <a:off x="10123895" y="3602630"/>
            <a:ext cx="1809119" cy="319376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2654">
            <a:off x="3858805" y="4115709"/>
            <a:ext cx="1273553" cy="260253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185" y="4226895"/>
            <a:ext cx="1410161" cy="250365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677" y="3425143"/>
            <a:ext cx="17907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6726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24">
      <a:dk1>
        <a:sysClr val="windowText" lastClr="000000"/>
      </a:dk1>
      <a:lt1>
        <a:sysClr val="window" lastClr="FFFFFF"/>
      </a:lt1>
      <a:dk2>
        <a:srgbClr val="64AC00"/>
      </a:dk2>
      <a:lt2>
        <a:srgbClr val="CBFF00"/>
      </a:lt2>
      <a:accent1>
        <a:srgbClr val="002E62"/>
      </a:accent1>
      <a:accent2>
        <a:srgbClr val="004CB9"/>
      </a:accent2>
      <a:accent3>
        <a:srgbClr val="005500"/>
      </a:accent3>
      <a:accent4>
        <a:srgbClr val="16B3DC"/>
      </a:accent4>
      <a:accent5>
        <a:srgbClr val="F9DC5C"/>
      </a:accent5>
      <a:accent6>
        <a:srgbClr val="EF626C"/>
      </a:accent6>
      <a:hlink>
        <a:srgbClr val="FFFFFF"/>
      </a:hlink>
      <a:folHlink>
        <a:srgbClr val="FFFFFF"/>
      </a:folHlink>
    </a:clrScheme>
    <a:fontScheme name="Custom 21">
      <a:majorFont>
        <a:latin typeface="Gill Sans MT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_30677657_TF22977542" id="{BFD103F6-B756-4241-8A62-8A5DCCFC94F1}" vid="{BDB6EC45-ADC3-492A-B1CD-3D723C23B062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изображениями природы</Template>
  <TotalTime>0</TotalTime>
  <Words>573</Words>
  <Application>Microsoft Office PowerPoint</Application>
  <PresentationFormat>Широкоэкранный</PresentationFormat>
  <Paragraphs>59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Franklin Gothic Book</vt:lpstr>
      <vt:lpstr>Georgia</vt:lpstr>
      <vt:lpstr>Gill Sans MT</vt:lpstr>
      <vt:lpstr>Тема Office</vt:lpstr>
      <vt:lpstr> КГБУЗ «Мотыгинская районная больница»</vt:lpstr>
      <vt:lpstr>Структура и сеть учреждения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2024-04-02T14:50:00Z</dcterms:created>
  <dcterms:modified xsi:type="dcterms:W3CDTF">2024-04-22T02:50:07Z</dcterms:modified>
  <cp:contentStatus/>
</cp:coreProperties>
</file>