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4366-B712-448C-836C-6C8E98CFCA5F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316D-8BEE-4A2E-8256-3C208A225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82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4292A-D4D2-482B-AE57-19E415288315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2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FF13C-D8BD-405B-ABE1-DE2C2E56D040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54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F471D-D0DF-4279-BF21-D2F0921486B6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38DC6-9C9E-4F4F-8237-2E32256004F1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29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983-C899-4318-8CD0-0D327A73ACB3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DD18-AF84-467B-ADE7-39D435FADFE1}" type="datetime1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1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11456-9879-4D47-9E41-F1ED9C72F314}" type="datetime1">
              <a:rPr lang="ru-RU" smtClean="0"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78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0C48E-D8DA-484F-9471-7084DD38849E}" type="datetime1">
              <a:rPr lang="ru-RU" smtClean="0"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18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90E7E-D537-4D1D-8BB9-35561B76A353}" type="datetime1">
              <a:rPr lang="ru-RU" smtClean="0"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4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24ED-B4BC-4FC3-92B4-93FE3913A7C9}" type="datetime1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2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EE91-7A16-4F7B-ADD0-568A011A0D99}" type="datetime1">
              <a:rPr lang="ru-RU" smtClean="0"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3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19C7F-22AE-4DAE-9486-80C3177281F4}" type="datetime1">
              <a:rPr lang="ru-RU" smtClean="0"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BD22-E27E-4F7F-BF37-3E2AFD59A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1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4" y="124691"/>
            <a:ext cx="11513127" cy="4239491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Войно-Ясенецкого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Министерства здравоохранения Российской Федерации 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Значение и методы определения НвА1 в крови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31.02.03 Лабораторная диагностика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 03 Проведение лабораторных биохимических исследований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МДК03.01 Теория и практика лабораторных биохимических исследований</a:t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6364" y="4364183"/>
            <a:ext cx="11845636" cy="234141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Козакова Ю.В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Фамилия, инициалы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						</a:t>
            </a:r>
            <a:r>
              <a:rPr lang="ru-RU" sz="2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Кузовникова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Фамилия, инициалы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оценка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374073"/>
            <a:ext cx="11762509" cy="1607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гликозилированного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Преаналитический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246908"/>
            <a:ext cx="11762509" cy="529200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Взятия биоматериала натощак  с 7 - 9 ч утра.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алкоголя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менее, чем за 24 ч до взятия биоматериала.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существенно влияют на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и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эмоциональные нагрузка как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за 3 дня до взятия биоматериала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6 - Подготовка к сдачи анализа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18164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036" y="3376298"/>
            <a:ext cx="3470564" cy="279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59727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>
            <a:stCxn id="5" idx="3"/>
          </p:cNvCxnSpPr>
          <p:nvPr/>
        </p:nvCxnSpPr>
        <p:spPr>
          <a:xfrm>
            <a:off x="8032173" y="1122218"/>
            <a:ext cx="935182" cy="5818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6" name="Группа 35"/>
          <p:cNvGrpSpPr/>
          <p:nvPr/>
        </p:nvGrpSpPr>
        <p:grpSpPr>
          <a:xfrm>
            <a:off x="384465" y="623454"/>
            <a:ext cx="11585861" cy="5237018"/>
            <a:chOff x="401783" y="720436"/>
            <a:chExt cx="11585861" cy="523701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879273" y="720436"/>
              <a:ext cx="4170218" cy="99752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Методы определения НвА1</a:t>
              </a:r>
            </a:p>
          </p:txBody>
        </p:sp>
        <p:cxnSp>
          <p:nvCxnSpPr>
            <p:cNvPr id="7" name="Прямая со стрелкой 6"/>
            <p:cNvCxnSpPr>
              <a:stCxn id="5" idx="1"/>
            </p:cNvCxnSpPr>
            <p:nvPr/>
          </p:nvCxnSpPr>
          <p:spPr>
            <a:xfrm flipH="1">
              <a:off x="3255818" y="1219200"/>
              <a:ext cx="623455" cy="74814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" name="Скругленный прямоугольник 7"/>
            <p:cNvSpPr/>
            <p:nvPr/>
          </p:nvSpPr>
          <p:spPr>
            <a:xfrm>
              <a:off x="401783" y="1967345"/>
              <a:ext cx="2992582" cy="8312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жидкостная хроматография</a:t>
              </a: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flipH="1">
              <a:off x="3394365" y="1717964"/>
              <a:ext cx="1011380" cy="20920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Скругленный прямоугольник 13"/>
            <p:cNvSpPr/>
            <p:nvPr/>
          </p:nvSpPr>
          <p:spPr>
            <a:xfrm>
              <a:off x="678873" y="3810000"/>
              <a:ext cx="3338947" cy="105294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аффинная хроматография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 flipH="1">
              <a:off x="4502727" y="1717964"/>
              <a:ext cx="803564" cy="33112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Скругленный прямоугольник 19"/>
            <p:cNvSpPr/>
            <p:nvPr/>
          </p:nvSpPr>
          <p:spPr>
            <a:xfrm>
              <a:off x="1898074" y="5018231"/>
              <a:ext cx="3775365" cy="88380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электрофорез;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8908472" y="1801091"/>
              <a:ext cx="3061854" cy="83127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колоночные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методики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7536873" y="1717964"/>
              <a:ext cx="1371599" cy="18565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Скругленный прямоугольник 27"/>
            <p:cNvSpPr/>
            <p:nvPr/>
          </p:nvSpPr>
          <p:spPr>
            <a:xfrm>
              <a:off x="7910944" y="3622963"/>
              <a:ext cx="4076700" cy="105294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нефелометрический и турбидиметрический анализ</a:t>
              </a: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>
              <a:off x="6244935" y="1717964"/>
              <a:ext cx="1278084" cy="31449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Скругленный прямоугольник 30"/>
            <p:cNvSpPr/>
            <p:nvPr/>
          </p:nvSpPr>
          <p:spPr>
            <a:xfrm>
              <a:off x="6942861" y="4918363"/>
              <a:ext cx="3006433" cy="103909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иммунологические методики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770909" y="6239286"/>
            <a:ext cx="7647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7 - Методы определения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гликолизированного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109" y="1496292"/>
            <a:ext cx="11610109" cy="53617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жидкостной хроматографии состоит в разделении компонентов смеси, основанном на различии в равновесном распределении их между двумя несмешивающимися фазами, одна из которых неподвижна, а другая подвижна (элюент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разделять сложные смеси веществ быстро и полно (среднее время анализа от 3 до 30 мин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№ 8 - Схема устройства хроматография 	Рисунок № 9. - Автоматический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D10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52364" y="6356350"/>
            <a:ext cx="1537854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721827"/>
            <a:ext cx="4177144" cy="22605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983" y="3598623"/>
            <a:ext cx="3581400" cy="250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128847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Аффинная хроматография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091" y="1482436"/>
            <a:ext cx="11776364" cy="53755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аффинной хроматографии используется нерастворимый носитель, на котором иммобилизуется соединение, называемое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он особым образом связывает подлежащий очистке продукт, находящийся в подвижной, обычно жидкой фазе.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Лиганд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удерживается за счет ковалентных связей, иногда пользуются ионным обменом,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адсорбцией. 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10 - Аффинная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хроматография 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№ 11 - Хроматограф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тонкослойной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CAMAG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83636" y="6356350"/>
            <a:ext cx="748146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8" y="3582120"/>
            <a:ext cx="4600305" cy="2774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24" y="3582120"/>
            <a:ext cx="3543693" cy="26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568036"/>
            <a:ext cx="11499273" cy="1122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Высокоэффективная жидкостная хроматография (ВЭЖХ)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399308"/>
            <a:ext cx="11499273" cy="53221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метод разделения, основанный на различном распределении веществ между двумя не смешивающимися фазами, в котором жидкость, являющаяся подвижной фазой, проходит через неподвижную фазу, помещенную в колонку с высоким гидравлическим сопротивлением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Рисунок № 12 - Прибор 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Agilent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1260 Infinity Isocratic LC system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ВЭЖХ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76600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63" y="3186546"/>
            <a:ext cx="2674327" cy="289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8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Ионообменная хроматография низкого давления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927" y="1149927"/>
            <a:ext cx="11239500" cy="54448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получил широкое распространение в лабораториях благодаря оптимальному сочетанию аналитических характеристик и потребительских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збирательно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процентное содержание НbА1с в присутствии гемоглобинов А1а, А1b или F, определяется наличие в пробе гемоглобинов C и S.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пробоподготовки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стандартизирован и не требует много времени. Процедура измерения занимает 5 минут.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Рисунок № 13 - Анализатор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DS-5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Glycomat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48891" cy="365125"/>
          </a:xfrm>
        </p:spPr>
        <p:txBody>
          <a:bodyPr/>
          <a:lstStyle/>
          <a:p>
            <a:fld id="{DD84BD22-E27E-4F7F-BF37-3E2AFD59A1BC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886" y="3607536"/>
            <a:ext cx="2965423" cy="26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лектрофорез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7" y="1136073"/>
            <a:ext cx="11610108" cy="558540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разделении ионов при движении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растворе под действием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поля. Разделение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двум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причинам: Во-первых, многие молекулы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(аминокислоты,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пептиды, белки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нуклеиновые кислоты) содержат ионизующиеся группы, поэтому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растворе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катионов, либо анионов.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макромолекулы по величине заряда близки, то они,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различаться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молекулярными массами, то есть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 будет осуществляться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разного отношения заряда молекулы к массе.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14 - Электрофорез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62745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170" y="3685469"/>
            <a:ext cx="4769428" cy="26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1559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Иммунотурбидимерия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5" y="1080655"/>
            <a:ext cx="11914909" cy="5777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Популярность метода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объясняется тем, что он позволяет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напрямую определять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содержания НbА1с в цельной крови. Этот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двустадийный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основан на конкурентном связывании общего гемоглобина и HbА1с со специфическими латексными частицами пропорционально их концентрации. Затем происходит связывание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гликогемоглобина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специфических мышиных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антител, которые, в свою очередь, взаимодействуют с козьими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поликлональными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антителами 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мыши, вызывая агглютинацию латексных частиц.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15 -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HumaStar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300SR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138055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40" y="4329307"/>
            <a:ext cx="3073978" cy="20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Турбидиметрия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316182"/>
            <a:ext cx="11665527" cy="55418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метода основан на измерении интенсивности света определённой длины волны, прошедшего через кювету содержащую коллоидный раствор, чаще всего через суспензию, образованную частицами определяемого вещества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№ 16 - Фотометр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ЗОМЗ КФК-3-01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179618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27" y="2820411"/>
            <a:ext cx="4862945" cy="36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5"/>
            <a:ext cx="10515600" cy="1260762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Нефелометрический метод анализа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09" y="1330036"/>
            <a:ext cx="11637818" cy="5391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количественного анализа вещества, который базируется на измерении интенсивности светового потока, рассеянного взвешенными частицами мутной среды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17 - Нефелометр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BN-100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07327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935" y="2802946"/>
            <a:ext cx="6483438" cy="30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138544"/>
            <a:ext cx="11720946" cy="6414655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Гликировaнный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 - это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интегрaльный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показaтель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гликемии за три месяца. Чем выше уровень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гликировaнного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тем выше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гликемия за последние три месяца и, соответственно, больше риск развития осложнений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сaхaрного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диабетa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026727"/>
            <a:ext cx="3207327" cy="694749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1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6" y="1440873"/>
            <a:ext cx="11651672" cy="528060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1.Изучены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характеристика, строение и функции НвА1.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2.Изучены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диагностическая значимость НвА1 и современные методы исследования. Жидкостная хроматография; аффинная хроматография; электрофорез; колоночные методики; нефелометрический и турбидиметрический анализ; иммунологические методики.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304309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327" y="498764"/>
            <a:ext cx="10813473" cy="567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11900"/>
            <a:ext cx="3276600" cy="40957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2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18" y="512618"/>
            <a:ext cx="11485418" cy="6208857"/>
          </a:xfrm>
        </p:spPr>
        <p:txBody>
          <a:bodyPr/>
          <a:lstStyle/>
          <a:p>
            <a:pPr marL="0" indent="0" algn="just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биохимического показания НвА1 в сыворотке крови.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Изучить общую характеристику, строение, функции.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Изучить изменения НвА1 и современные методы их определения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040582"/>
            <a:ext cx="3262745" cy="680893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4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365125"/>
            <a:ext cx="1131916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гликозилированного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НвА1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2" y="1842656"/>
            <a:ext cx="11346872" cy="512618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Гликозилированный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 (употребляется также термин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гемоглобин») образуется в результате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неферментативного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присоединения глюкозы к N - концевым участкам β - цепей глобина гемоглобина А1 и обозначается как HbA1c.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Рисунок № 1 - Схема строение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гликозилированного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176964"/>
            <a:ext cx="3138055" cy="544512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267" y="3477491"/>
            <a:ext cx="3173169" cy="2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НвА1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81" y="1385454"/>
            <a:ext cx="11651673" cy="54725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 - НвА1 состоит из З-х компонентов: НвА1а, НвА1в, НвА1с. Количественно преобладает НвА1с. У здоровых взрослых людей на долю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приходится 90%, на долю НвА1 приходится 6%, из которых 3,6% составляет НвА1с. У больных сахарным диабетом уровень этого белка повышен в 2-3 раза.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Рисунок № 2 - Вид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гликолизированного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под микроскопом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176964"/>
            <a:ext cx="3248891" cy="544512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04" y="3094110"/>
            <a:ext cx="4026132" cy="33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152401"/>
            <a:ext cx="10716491" cy="15382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37" y="1288473"/>
            <a:ext cx="11734800" cy="543300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функцией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гипергликемию, имевшую место на протяжении периода жизни эритроцитов (до 120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Таким образом, уровень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показывает, какой была концентрация глюкозы в предшествующие 4-8 недель и является показателем компенсации углеводного обмена на протяжении этого периода.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Рисунок № 3 - Отражение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98873" y="6176964"/>
            <a:ext cx="3546763" cy="544512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23" y="3108421"/>
            <a:ext cx="4144886" cy="31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3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6" y="193965"/>
            <a:ext cx="10508673" cy="119149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Классификация и типы НвА1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1246909"/>
            <a:ext cx="11526981" cy="561109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типов нормального гемоглобина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преобладающая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- это гемоглобин А, составляющий 95-98 % от общего гемоглобина. Гемоглобин А подразделяется на несколько компонентов, один из которых А1с. Часть циркулирующей в крови глюкозы спонтанно связывается с гемоглобином, образуя так называемый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гемоглобин. Чем выше концентрация глюкозы в крови, тем больше образуется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гемоглобина.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глюкозы с гемоглобином А называется HbA1c или A1c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Рисунок № 4 - Образования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гликолизированного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11900"/>
            <a:ext cx="3235036" cy="40957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436" y="3839279"/>
            <a:ext cx="3221182" cy="238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255" y="501650"/>
            <a:ext cx="11693236" cy="25858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Клинико-диагностическое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гликозилированного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НвА1 при различных патологических состояниях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99763" y="6492875"/>
            <a:ext cx="3262745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166255" y="2202872"/>
            <a:ext cx="11811000" cy="3980802"/>
            <a:chOff x="166255" y="2244436"/>
            <a:chExt cx="11811000" cy="3980802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66255" y="3928300"/>
              <a:ext cx="4296641" cy="135136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</a:t>
              </a: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ониторинг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течения и контроля за лечением больных сахарным диабетом</a:t>
              </a: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384464" y="2244436"/>
              <a:ext cx="11592791" cy="3980802"/>
              <a:chOff x="384464" y="2216728"/>
              <a:chExt cx="11592791" cy="4008510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8499763" y="4098925"/>
                <a:ext cx="3359728" cy="111493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Обследование беременных женщин (скрытый диабет).</a:t>
                </a:r>
              </a:p>
            </p:txBody>
          </p:sp>
          <p:grpSp>
            <p:nvGrpSpPr>
              <p:cNvPr id="51" name="Группа 50"/>
              <p:cNvGrpSpPr/>
              <p:nvPr/>
            </p:nvGrpSpPr>
            <p:grpSpPr>
              <a:xfrm>
                <a:off x="384464" y="2216728"/>
                <a:ext cx="8489373" cy="4008510"/>
                <a:chOff x="384464" y="2286000"/>
                <a:chExt cx="8487573" cy="3939238"/>
              </a:xfrm>
            </p:grpSpPr>
            <p:sp>
              <p:nvSpPr>
                <p:cNvPr id="5" name="Скругленный прямоугольник 4"/>
                <p:cNvSpPr/>
                <p:nvPr/>
              </p:nvSpPr>
              <p:spPr>
                <a:xfrm>
                  <a:off x="4793673" y="2332829"/>
                  <a:ext cx="3394364" cy="886692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Показания к назначению анализа</a:t>
                  </a:r>
                </a:p>
              </p:txBody>
            </p:sp>
            <p:cxnSp>
              <p:nvCxnSpPr>
                <p:cNvPr id="7" name="Прямая со стрелкой 6"/>
                <p:cNvCxnSpPr>
                  <a:stCxn id="5" idx="1"/>
                  <a:endCxn id="9" idx="3"/>
                </p:cNvCxnSpPr>
                <p:nvPr/>
              </p:nvCxnSpPr>
              <p:spPr>
                <a:xfrm flipH="1">
                  <a:off x="3297382" y="2776175"/>
                  <a:ext cx="1496291" cy="5942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9" name="Скругленный прямоугольник 8"/>
                <p:cNvSpPr/>
                <p:nvPr/>
              </p:nvSpPr>
              <p:spPr>
                <a:xfrm>
                  <a:off x="384464" y="2286000"/>
                  <a:ext cx="2912918" cy="1099194"/>
                </a:xfrm>
                <a:prstGeom prst="round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Диагностика и скрининг сахарного диабета</a:t>
                  </a:r>
                </a:p>
              </p:txBody>
            </p:sp>
            <p:cxnSp>
              <p:nvCxnSpPr>
                <p:cNvPr id="12" name="Прямая со стрелкой 11"/>
                <p:cNvCxnSpPr/>
                <p:nvPr/>
              </p:nvCxnSpPr>
              <p:spPr>
                <a:xfrm flipH="1">
                  <a:off x="4126923" y="3219521"/>
                  <a:ext cx="749878" cy="70877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 стрелкой 14"/>
                <p:cNvCxnSpPr/>
                <p:nvPr/>
              </p:nvCxnSpPr>
              <p:spPr>
                <a:xfrm>
                  <a:off x="6373092" y="3219521"/>
                  <a:ext cx="39831" cy="199433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Скругленный прямоугольник 15"/>
                <p:cNvSpPr/>
                <p:nvPr/>
              </p:nvSpPr>
              <p:spPr>
                <a:xfrm>
                  <a:off x="4462896" y="5213855"/>
                  <a:ext cx="4036867" cy="1011383"/>
                </a:xfrm>
                <a:prstGeom prst="roundRect">
                  <a:avLst>
                    <a:gd name="adj" fmla="val 50000"/>
                  </a:avLst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Определение уровня компенсации сахарного диабета</a:t>
                  </a:r>
                </a:p>
              </p:txBody>
            </p:sp>
            <p:cxnSp>
              <p:nvCxnSpPr>
                <p:cNvPr id="29" name="Прямая со стрелкой 28"/>
                <p:cNvCxnSpPr/>
                <p:nvPr/>
              </p:nvCxnSpPr>
              <p:spPr>
                <a:xfrm>
                  <a:off x="7909214" y="3219521"/>
                  <a:ext cx="711778" cy="8794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 стрелкой 36"/>
                <p:cNvCxnSpPr>
                  <a:stCxn id="5" idx="3"/>
                </p:cNvCxnSpPr>
                <p:nvPr/>
              </p:nvCxnSpPr>
              <p:spPr>
                <a:xfrm flipV="1">
                  <a:off x="8188037" y="2755755"/>
                  <a:ext cx="684000" cy="2042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8873837" y="2332829"/>
                <a:ext cx="3103418" cy="1482438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Дополнение к </a:t>
                </a:r>
                <a:r>
                  <a:rPr lang="ru-RU" sz="2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глюкозотолерантному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тесту при диагностике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преддиабета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вялотекущего диабета;</a:t>
                </a: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1551708" y="6394593"/>
            <a:ext cx="8811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№ 5 - Показания к назначению анализа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110" y="138545"/>
            <a:ext cx="9185564" cy="105294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№1 - Отклонения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от нормы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1841749"/>
              </p:ext>
            </p:extLst>
          </p:nvPr>
        </p:nvGraphicFramePr>
        <p:xfrm>
          <a:off x="969818" y="983674"/>
          <a:ext cx="10252364" cy="545713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126182">
                  <a:extLst>
                    <a:ext uri="{9D8B030D-6E8A-4147-A177-3AD203B41FA5}">
                      <a16:colId xmlns:a16="http://schemas.microsoft.com/office/drawing/2014/main" val="2627186087"/>
                    </a:ext>
                  </a:extLst>
                </a:gridCol>
                <a:gridCol w="5126182">
                  <a:extLst>
                    <a:ext uri="{9D8B030D-6E8A-4147-A177-3AD203B41FA5}">
                      <a16:colId xmlns:a16="http://schemas.microsoft.com/office/drawing/2014/main" val="2222633874"/>
                    </a:ext>
                  </a:extLst>
                </a:gridCol>
              </a:tblGrid>
              <a:tr h="436364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</a:t>
                      </a:r>
                      <a:r>
                        <a:rPr lang="en-US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HbA1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Снижение уровня НвА1</a:t>
                      </a:r>
                      <a:endParaRPr lang="ru-RU" sz="20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5162257"/>
                  </a:ext>
                </a:extLst>
              </a:tr>
              <a:tr h="7172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1.Сахарный диабет и другие состояния с нарушенной толерантностью к глюкозе;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1.Снижения уровня сахара в крови (гипогликемия);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887287"/>
                  </a:ext>
                </a:extLst>
              </a:tr>
              <a:tr h="7172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5.5-8% - хорошо компенсированный сахарный диабет;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2.Усиленной продукции красного кровяного пигмента, то есть, гемоглобина;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143440"/>
                  </a:ext>
                </a:extLst>
              </a:tr>
              <a:tr h="10291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8-10 % - достаточно хорошо компенсированный сахарный диабет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3.Активации деятельности системы кроветворения (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эритропоэза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после потери крови;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764819"/>
                  </a:ext>
                </a:extLst>
              </a:tr>
              <a:tr h="102910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10-12% - частично компенсированный сахарный диабет;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4.Усиленного разрушения эритроцитов при некоторых патологических состояниях (гемолитическая анемия);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234686"/>
                  </a:ext>
                </a:extLst>
              </a:tr>
              <a:tr h="71725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•&gt;12% - некомпенсированный сахарный диабет);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5.Кровоизлияний (острых и хронических);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913101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Дефицит железа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6.Почечной недостаточности;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0430"/>
                  </a:ext>
                </a:extLst>
              </a:tr>
              <a:tr h="40540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Спленэктомия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7.Гемотрансфузий.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491913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262745" cy="365125"/>
          </a:xfrm>
        </p:spPr>
        <p:txBody>
          <a:bodyPr/>
          <a:lstStyle/>
          <a:p>
            <a:fld id="{DD84BD22-E27E-4F7F-BF37-3E2AFD59A1BC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79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1015</Words>
  <Application>Microsoft Office PowerPoint</Application>
  <PresentationFormat>Широкоэкранный</PresentationFormat>
  <Paragraphs>199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  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Фармацевтический колледж  КУРСОВАЯ РАБОТА   Тема: Значение и методы определения НвА1 в крови   по специальности 31.02.03 Лабораторная диагностика ПМ 03 Проведение лабораторных биохимических исследований МДК03.01 Теория и практика лабораторных биохимических исследований </vt:lpstr>
      <vt:lpstr>Презентация PowerPoint</vt:lpstr>
      <vt:lpstr>Презентация PowerPoint</vt:lpstr>
      <vt:lpstr>Общая характеристика гликозилированного гемоглобина Строение НвА1</vt:lpstr>
      <vt:lpstr>Состав НвА1</vt:lpstr>
      <vt:lpstr>Функции </vt:lpstr>
      <vt:lpstr> Классификация и типы НвА1 </vt:lpstr>
      <vt:lpstr>Клинико-диагностическое значения гликозилированного гемоглобина  Изменение НвА1 при различных патологических состояниях   </vt:lpstr>
      <vt:lpstr>Таблица №1 - Отклонения уровня гликированного гемоглобина от нормы</vt:lpstr>
      <vt:lpstr>Методы исследования гликозилированного гемоглобина  Преаналитический этап  </vt:lpstr>
      <vt:lpstr>Презентация PowerPoint</vt:lpstr>
      <vt:lpstr>Хроматография </vt:lpstr>
      <vt:lpstr>Аффинная хроматография</vt:lpstr>
      <vt:lpstr>Высокоэффективная жидкостная хроматография (ВЭЖХ) </vt:lpstr>
      <vt:lpstr>Ионообменная хроматография низкого давления </vt:lpstr>
      <vt:lpstr>Электрофорез </vt:lpstr>
      <vt:lpstr>Иммунотурбидимерия </vt:lpstr>
      <vt:lpstr>Турбидиметрия </vt:lpstr>
      <vt:lpstr>Нефелометрический метод анализа</vt:lpstr>
      <vt:lpstr>Выводы: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41</cp:revision>
  <dcterms:created xsi:type="dcterms:W3CDTF">2020-11-04T14:48:10Z</dcterms:created>
  <dcterms:modified xsi:type="dcterms:W3CDTF">2020-11-09T14:31:48Z</dcterms:modified>
</cp:coreProperties>
</file>