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96" r:id="rId2"/>
    <p:sldId id="307" r:id="rId3"/>
    <p:sldId id="298" r:id="rId4"/>
    <p:sldId id="276" r:id="rId5"/>
    <p:sldId id="306" r:id="rId6"/>
    <p:sldId id="305" r:id="rId7"/>
    <p:sldId id="260" r:id="rId8"/>
    <p:sldId id="269" r:id="rId9"/>
    <p:sldId id="308" r:id="rId10"/>
    <p:sldId id="279" r:id="rId11"/>
    <p:sldId id="271" r:id="rId12"/>
    <p:sldId id="283" r:id="rId13"/>
    <p:sldId id="262" r:id="rId14"/>
    <p:sldId id="285" r:id="rId15"/>
    <p:sldId id="286" r:id="rId16"/>
    <p:sldId id="287" r:id="rId17"/>
    <p:sldId id="288" r:id="rId18"/>
    <p:sldId id="290" r:id="rId19"/>
    <p:sldId id="293" r:id="rId20"/>
    <p:sldId id="291" r:id="rId21"/>
    <p:sldId id="292" r:id="rId22"/>
    <p:sldId id="301" r:id="rId23"/>
    <p:sldId id="303" r:id="rId24"/>
    <p:sldId id="300" r:id="rId25"/>
    <p:sldId id="304" r:id="rId26"/>
    <p:sldId id="302" r:id="rId27"/>
    <p:sldId id="294" r:id="rId28"/>
    <p:sldId id="299" r:id="rId29"/>
    <p:sldId id="295" r:id="rId30"/>
    <p:sldId id="282" r:id="rId31"/>
    <p:sldId id="268" r:id="rId32"/>
  </p:sldIdLst>
  <p:sldSz cx="18288000" cy="10287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5020" autoAdjust="0"/>
  </p:normalViewPr>
  <p:slideViewPr>
    <p:cSldViewPr>
      <p:cViewPr varScale="1">
        <p:scale>
          <a:sx n="47" d="100"/>
          <a:sy n="47" d="100"/>
        </p:scale>
        <p:origin x="115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6E59C-5E13-4FC1-9E7E-E412C0E08068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42BF-FB40-4CB0-A16A-3BCFF48F0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942BF-FB40-4CB0-A16A-3BCFF48F0A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942BF-FB40-4CB0-A16A-3BCFF48F0A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942BF-FB40-4CB0-A16A-3BCFF48F0A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942BF-FB40-4CB0-A16A-3BCFF48F0A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0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942BF-FB40-4CB0-A16A-3BCFF48F0A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4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ukaichou.com/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6014" b="54536"/>
          <a:stretch>
            <a:fillRect/>
          </a:stretch>
        </p:blipFill>
        <p:spPr>
          <a:xfrm>
            <a:off x="0" y="3352800"/>
            <a:ext cx="18288000" cy="26598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2336" y="2447044"/>
            <a:ext cx="780899" cy="780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384990"/>
            <a:ext cx="1435933" cy="1435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1768" y="94107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 smtClean="0">
                <a:latin typeface="+mj-lt"/>
              </a:rPr>
              <a:t>Лектор: Титков Иван Васильевич</a:t>
            </a:r>
            <a:endParaRPr lang="ru-RU" sz="3600" i="1" dirty="0">
              <a:latin typeface="+mj-lt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09800" y="2297520"/>
            <a:ext cx="578683" cy="5786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72756" y="6153810"/>
            <a:ext cx="793212" cy="793212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65968" y="6947021"/>
            <a:ext cx="1590297" cy="159029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99218" y="6153809"/>
            <a:ext cx="1189863" cy="11898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752" y="3869980"/>
            <a:ext cx="154340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Геймификация</a:t>
            </a:r>
            <a:r>
              <a:rPr lang="ru-RU" sz="7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ru-RU" sz="7200" dirty="0" err="1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игрофикация</a:t>
            </a:r>
            <a:endParaRPr lang="ru-RU" sz="7200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 образовательном процессе</a:t>
            </a:r>
            <a:endParaRPr lang="ru-RU" sz="4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74" y="6914364"/>
            <a:ext cx="5798429" cy="43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126204" y="0"/>
            <a:ext cx="2161796" cy="2048217"/>
          </a:xfrm>
          <a:prstGeom prst="rect">
            <a:avLst/>
          </a:prstGeom>
          <a:solidFill>
            <a:srgbClr val="08A5E8"/>
          </a:solidFill>
        </p:spPr>
      </p:sp>
      <p:grpSp>
        <p:nvGrpSpPr>
          <p:cNvPr id="4" name="Group 4"/>
          <p:cNvGrpSpPr/>
          <p:nvPr/>
        </p:nvGrpSpPr>
        <p:grpSpPr>
          <a:xfrm>
            <a:off x="16460795" y="294622"/>
            <a:ext cx="1458973" cy="145897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33708" y="9687834"/>
            <a:ext cx="859068" cy="859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7102" y="7309354"/>
            <a:ext cx="859068" cy="859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61070"/>
            <a:ext cx="8686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чувство </a:t>
            </a:r>
            <a:r>
              <a:rPr lang="ru-RU" sz="3600" dirty="0"/>
              <a:t>собственной значимости, миссия;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достижение</a:t>
            </a:r>
            <a:r>
              <a:rPr lang="ru-RU" sz="3600" dirty="0"/>
              <a:t>, стремление к лидерству;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самосовершенствование</a:t>
            </a:r>
            <a:r>
              <a:rPr lang="ru-RU" sz="3600" dirty="0"/>
              <a:t>, раскрытие творческого потенциала, «прокачка навыков»;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чувство </a:t>
            </a:r>
            <a:r>
              <a:rPr lang="ru-RU" sz="3600" dirty="0"/>
              <a:t>владения и накопления, «я собственник!»;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социальное </a:t>
            </a:r>
            <a:r>
              <a:rPr lang="ru-RU" sz="3600" dirty="0"/>
              <a:t>давление, дружба, конкуренция;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ограниченность </a:t>
            </a:r>
            <a:r>
              <a:rPr lang="ru-RU" sz="3600" dirty="0"/>
              <a:t>ресурсов, нетерпеливость;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тайна</a:t>
            </a:r>
            <a:r>
              <a:rPr lang="ru-RU" sz="3600" dirty="0"/>
              <a:t>, сюрприз, непредсказуемость, любопытство;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избегание </a:t>
            </a:r>
            <a:r>
              <a:rPr lang="ru-RU" sz="3600" dirty="0"/>
              <a:t>негатива, размеренность, безопасность.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6442" y="1161070"/>
            <a:ext cx="8686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учебно-познавательные </a:t>
            </a:r>
            <a:r>
              <a:rPr lang="ru-RU" sz="3200" dirty="0" smtClean="0"/>
              <a:t>мотивы</a:t>
            </a:r>
            <a:r>
              <a:rPr lang="en-US" sz="32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широкие познавательные </a:t>
            </a:r>
            <a:r>
              <a:rPr lang="ru-RU" sz="3200" dirty="0" smtClean="0"/>
              <a:t>мотивы;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мотивы самообразования: ориентация на приобретение дополнительных знаний</a:t>
            </a:r>
            <a:r>
              <a:rPr lang="ru-RU" sz="3200" dirty="0" smtClean="0"/>
              <a:t>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мотивы, связанные с содержанием учения (мотивация содержанием</a:t>
            </a:r>
            <a:r>
              <a:rPr lang="ru-RU" sz="3200" dirty="0" smtClean="0"/>
              <a:t>);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мотивы, связанные с процессом учения (мотивация процессом</a:t>
            </a:r>
            <a:r>
              <a:rPr lang="ru-RU" sz="3200" dirty="0" smtClean="0"/>
              <a:t>);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широкие социальные </a:t>
            </a:r>
            <a:r>
              <a:rPr lang="ru-RU" sz="3200" dirty="0" smtClean="0"/>
              <a:t>мотивы</a:t>
            </a:r>
            <a:r>
              <a:rPr lang="en-US" sz="3200" dirty="0" smtClean="0"/>
              <a:t> (</a:t>
            </a:r>
            <a:r>
              <a:rPr lang="ru-RU" sz="3200" dirty="0"/>
              <a:t>долга и ответственности перед </a:t>
            </a:r>
            <a:r>
              <a:rPr lang="ru-RU" sz="3200" dirty="0" smtClean="0"/>
              <a:t>обществом</a:t>
            </a:r>
            <a:r>
              <a:rPr lang="en-US" sz="3200" dirty="0" smtClean="0"/>
              <a:t>, </a:t>
            </a:r>
            <a:r>
              <a:rPr lang="ru-RU" sz="3200" dirty="0" smtClean="0"/>
              <a:t>самоопределения </a:t>
            </a:r>
            <a:r>
              <a:rPr lang="ru-RU" sz="3200" dirty="0"/>
              <a:t>и самосовершенствования, осознание важности приобретаемых </a:t>
            </a:r>
            <a:r>
              <a:rPr lang="ru-RU" sz="3200" dirty="0" smtClean="0"/>
              <a:t>знаний</a:t>
            </a:r>
            <a:r>
              <a:rPr lang="en-US" sz="3200" dirty="0" smtClean="0"/>
              <a:t>)</a:t>
            </a:r>
            <a:r>
              <a:rPr lang="ru-RU" sz="3200" dirty="0" smtClean="0"/>
              <a:t>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узкие социальные (узколичные) </a:t>
            </a:r>
            <a:r>
              <a:rPr lang="ru-RU" sz="3200" dirty="0" smtClean="0"/>
              <a:t>мотивы;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отрицательные мотивы (мотив избегания неприятностей</a:t>
            </a:r>
            <a:r>
              <a:rPr lang="ru-RU" sz="3200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мотивы социального сотрудничества (ориентация на разные способы </a:t>
            </a:r>
            <a:r>
              <a:rPr lang="ru-RU" sz="3200" dirty="0" smtClean="0"/>
              <a:t>взаимодействиями </a:t>
            </a:r>
            <a:r>
              <a:rPr lang="ru-RU" sz="3200" dirty="0"/>
              <a:t>с другим человеком</a:t>
            </a:r>
            <a:r>
              <a:rPr lang="ru-RU" sz="3200" dirty="0" smtClean="0"/>
              <a:t>)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24200" y="250980"/>
            <a:ext cx="9058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Игровые и учебные мотивы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3" name="Picture 4" descr="https://www.pinclipart.com/picdir/big/520-5200517_-png-png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009">
            <a:off x="16524149" y="413044"/>
            <a:ext cx="1251733" cy="1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7928721" y="4984096"/>
            <a:ext cx="2436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 Т. О. Гордеева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597145" y="4800217"/>
            <a:ext cx="194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Yu-kai Chou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8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2007" y="7738888"/>
            <a:ext cx="2570191" cy="25701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2206" y="9258300"/>
            <a:ext cx="859068" cy="859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7102" y="7309354"/>
            <a:ext cx="859068" cy="859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8" y="1643144"/>
            <a:ext cx="7706286" cy="6525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664" y="8118174"/>
            <a:ext cx="41429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222222"/>
                </a:solidFill>
                <a:latin typeface="Arial Black" panose="020B0A04020102020204" pitchFamily="34" charset="0"/>
              </a:rPr>
              <a:t>Ю Кай </a:t>
            </a:r>
            <a:r>
              <a:rPr lang="ru-RU" sz="3200" dirty="0" err="1" smtClean="0">
                <a:solidFill>
                  <a:srgbClr val="222222"/>
                </a:solidFill>
                <a:latin typeface="Arial Black" panose="020B0A04020102020204" pitchFamily="34" charset="0"/>
              </a:rPr>
              <a:t>Чоу</a:t>
            </a:r>
            <a:endParaRPr lang="ru-RU" sz="3200" dirty="0" smtClean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hlinkClick r:id="rId5"/>
              </a:rPr>
              <a:t>https://yukaichou.com/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6073" y="1761789"/>
            <a:ext cx="807797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чувство </a:t>
            </a:r>
            <a:r>
              <a:rPr lang="ru-RU" sz="3200" dirty="0"/>
              <a:t>собственной значимости, миссия;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достижение</a:t>
            </a:r>
            <a:r>
              <a:rPr lang="ru-RU" sz="3200" dirty="0"/>
              <a:t>, стремление к лидерству;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самосовершенствование</a:t>
            </a:r>
            <a:r>
              <a:rPr lang="ru-RU" sz="3200" dirty="0"/>
              <a:t>, раскрытие творческого потенциала, «прокачка навыков»;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чувство </a:t>
            </a:r>
            <a:r>
              <a:rPr lang="ru-RU" sz="3200" dirty="0"/>
              <a:t>владения и накопления, «я собственник!»;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социальное </a:t>
            </a:r>
            <a:r>
              <a:rPr lang="ru-RU" sz="3200" dirty="0"/>
              <a:t>давление, дружба, конкуренция;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ограниченность </a:t>
            </a:r>
            <a:r>
              <a:rPr lang="ru-RU" sz="3200" dirty="0"/>
              <a:t>ресурсов, нетерпеливость;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тайна</a:t>
            </a:r>
            <a:r>
              <a:rPr lang="ru-RU" sz="3200" dirty="0"/>
              <a:t>, сюрприз, непредсказуемость, любопытство;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избегание </a:t>
            </a:r>
            <a:r>
              <a:rPr lang="ru-RU" sz="3200" dirty="0"/>
              <a:t>негатива, размеренность, безопасность.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86" y="117658"/>
            <a:ext cx="17756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anose="020B0A04020102020204" pitchFamily="34" charset="0"/>
              </a:rPr>
              <a:t>Методология </a:t>
            </a:r>
            <a:r>
              <a:rPr lang="ru-RU" sz="6600" dirty="0" err="1" smtClean="0">
                <a:latin typeface="Arial Black" panose="020B0A04020102020204" pitchFamily="34" charset="0"/>
              </a:rPr>
              <a:t>игрофикации</a:t>
            </a:r>
            <a:r>
              <a:rPr lang="ru-RU" sz="6600" dirty="0" smtClean="0">
                <a:latin typeface="Arial Black" panose="020B0A04020102020204" pitchFamily="34" charset="0"/>
              </a:rPr>
              <a:t>: </a:t>
            </a:r>
            <a:r>
              <a:rPr lang="ru-RU" sz="6600" dirty="0" err="1" smtClean="0">
                <a:latin typeface="Arial Black" panose="020B0A04020102020204" pitchFamily="34" charset="0"/>
              </a:rPr>
              <a:t>Октализ</a:t>
            </a:r>
            <a:endParaRPr lang="ru-RU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2007" y="7738888"/>
            <a:ext cx="2570191" cy="257019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126204" y="0"/>
            <a:ext cx="2161796" cy="2048217"/>
          </a:xfrm>
          <a:prstGeom prst="rect">
            <a:avLst/>
          </a:prstGeom>
          <a:solidFill>
            <a:srgbClr val="08A5E8"/>
          </a:solidFill>
        </p:spPr>
      </p:sp>
      <p:grpSp>
        <p:nvGrpSpPr>
          <p:cNvPr id="4" name="Group 4"/>
          <p:cNvGrpSpPr/>
          <p:nvPr/>
        </p:nvGrpSpPr>
        <p:grpSpPr>
          <a:xfrm>
            <a:off x="16460795" y="294622"/>
            <a:ext cx="1458973" cy="145897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2206" y="9258300"/>
            <a:ext cx="859068" cy="859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07102" y="7309354"/>
            <a:ext cx="859068" cy="859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9" y="38100"/>
            <a:ext cx="14432778" cy="97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944600" y="5905500"/>
            <a:ext cx="4343400" cy="4381500"/>
          </a:xfrm>
          <a:prstGeom prst="rect">
            <a:avLst/>
          </a:prstGeom>
          <a:solidFill>
            <a:srgbClr val="FFB33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54150" y="6153150"/>
            <a:ext cx="4133850" cy="41338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228725" y="714375"/>
            <a:ext cx="2457450" cy="24574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33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944600" y="-2324100"/>
            <a:ext cx="8229600" cy="8229600"/>
            <a:chOff x="0" y="0"/>
            <a:chExt cx="2653030" cy="2653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08A5E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9657" y="505363"/>
            <a:ext cx="859068" cy="8590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8725" y="931632"/>
            <a:ext cx="577658" cy="5776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086" y="2344025"/>
            <a:ext cx="1109210" cy="1109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34" y="714375"/>
            <a:ext cx="9906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086" y="8705671"/>
            <a:ext cx="5267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Ричард </a:t>
            </a:r>
            <a:r>
              <a:rPr lang="ru-RU" sz="3600" dirty="0" err="1" smtClean="0">
                <a:latin typeface="Arial Black" panose="020B0A04020102020204" pitchFamily="34" charset="0"/>
              </a:rPr>
              <a:t>Бартл</a:t>
            </a:r>
            <a:r>
              <a:rPr lang="ru-RU" sz="3600" dirty="0" smtClean="0">
                <a:latin typeface="Arial Black" panose="020B0A04020102020204" pitchFamily="34" charset="0"/>
              </a:rPr>
              <a:t>:</a:t>
            </a:r>
            <a:endParaRPr lang="ru-RU" sz="3600" dirty="0">
              <a:latin typeface="Arial Black" panose="020B0A04020102020204" pitchFamily="34" charset="0"/>
            </a:endParaRPr>
          </a:p>
          <a:p>
            <a:r>
              <a:rPr lang="ru-RU" sz="3600" dirty="0" smtClean="0"/>
              <a:t>«</a:t>
            </a:r>
            <a:r>
              <a:rPr lang="en-US" sz="3600" dirty="0" smtClean="0"/>
              <a:t>Designing </a:t>
            </a:r>
            <a:r>
              <a:rPr lang="en-US" sz="3600" dirty="0"/>
              <a:t>Virtual </a:t>
            </a:r>
            <a:r>
              <a:rPr lang="en-US" sz="3600" dirty="0" smtClean="0"/>
              <a:t>Worlds</a:t>
            </a:r>
            <a:r>
              <a:rPr lang="ru-RU" sz="3600" dirty="0" smtClean="0"/>
              <a:t>»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55" y="505363"/>
            <a:ext cx="6793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anose="020B0A04020102020204" pitchFamily="34" charset="0"/>
              </a:rPr>
              <a:t>Типы игроков</a:t>
            </a:r>
            <a:endParaRPr lang="ru-RU" sz="6600" dirty="0">
              <a:latin typeface="Arial Black" panose="020B0A04020102020204" pitchFamily="34" charset="0"/>
            </a:endParaRPr>
          </a:p>
        </p:txBody>
      </p:sp>
      <p:pic>
        <p:nvPicPr>
          <p:cNvPr id="15" name="Picture 4" descr="https://www.pinclipart.com/picdir/big/520-5200517_-png-png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284">
            <a:off x="4473780" y="1878112"/>
            <a:ext cx="1251733" cy="1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22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1214438" y="3454400"/>
            <a:ext cx="166925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–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процесс освоения дисциплины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уровень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отражает процесс освоения дисциплины</a:t>
            </a:r>
            <a:r>
              <a:rPr lang="LID8192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путем набора опыта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бонусы и улучшения, облегчающие выполнение заданий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приобретаются за камни знания в </a:t>
            </a:r>
            <a:r>
              <a:rPr lang="en-US" alt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Lshop</a:t>
            </a:r>
            <a:r>
              <a:rPr lang="en-US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Камни знания –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валюта </a:t>
            </a:r>
            <a:r>
              <a:rPr lang="en-US" alt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LostLesson</a:t>
            </a:r>
            <a:r>
              <a:rPr lang="LID8192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LID8192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Lshop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LID8192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магазин </a:t>
            </a:r>
            <a:r>
              <a:rPr lang="en-US" alt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LostLesson</a:t>
            </a:r>
            <a:r>
              <a:rPr lang="LID8192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793738"/>
            <a:ext cx="12083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Первая </a:t>
            </a:r>
            <a:r>
              <a:rPr lang="ru-RU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геймификация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6160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5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22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154" name="Группа 13"/>
          <p:cNvGrpSpPr>
            <a:grpSpLocks/>
          </p:cNvGrpSpPr>
          <p:nvPr/>
        </p:nvGrpSpPr>
        <p:grpSpPr bwMode="auto">
          <a:xfrm>
            <a:off x="255588" y="204788"/>
            <a:ext cx="2239962" cy="2239962"/>
            <a:chOff x="578513" y="2227"/>
            <a:chExt cx="2239770" cy="2239770"/>
          </a:xfrm>
        </p:grpSpPr>
        <p:sp>
          <p:nvSpPr>
            <p:cNvPr id="15" name="Овал 14"/>
            <p:cNvSpPr/>
            <p:nvPr/>
          </p:nvSpPr>
          <p:spPr>
            <a:xfrm>
              <a:off x="578513" y="2227"/>
              <a:ext cx="2239770" cy="22397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59" name="Овал 4"/>
            <p:cNvSpPr>
              <a:spLocks noChangeArrowheads="1"/>
            </p:cNvSpPr>
            <p:nvPr/>
          </p:nvSpPr>
          <p:spPr bwMode="auto">
            <a:xfrm>
              <a:off x="634070" y="330811"/>
              <a:ext cx="2104845" cy="158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1214438" y="3454400"/>
            <a:ext cx="16692562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уровень – 10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10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20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30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40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50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60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 (3)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70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80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 (4)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90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опыта (5)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422275" y="569913"/>
            <a:ext cx="2187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уровни</a:t>
            </a:r>
          </a:p>
        </p:txBody>
      </p:sp>
      <p:sp>
        <p:nvSpPr>
          <p:cNvPr id="6157" name="TextBox 1"/>
          <p:cNvSpPr txBox="1">
            <a:spLocks noChangeArrowheads="1"/>
          </p:cNvSpPr>
          <p:nvPr/>
        </p:nvSpPr>
        <p:spPr bwMode="auto">
          <a:xfrm>
            <a:off x="990600" y="7637463"/>
            <a:ext cx="1568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уровень открывает различные преимущества</a:t>
            </a:r>
            <a:r>
              <a:rPr lang="LID8192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793738"/>
            <a:ext cx="12083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Первая </a:t>
            </a:r>
            <a:r>
              <a:rPr lang="ru-RU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геймификация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8207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22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8202" name="Группа 13"/>
          <p:cNvGrpSpPr>
            <a:grpSpLocks/>
          </p:cNvGrpSpPr>
          <p:nvPr/>
        </p:nvGrpSpPr>
        <p:grpSpPr bwMode="auto">
          <a:xfrm>
            <a:off x="255588" y="204788"/>
            <a:ext cx="2239962" cy="2239962"/>
            <a:chOff x="578513" y="2227"/>
            <a:chExt cx="2239770" cy="2239770"/>
          </a:xfrm>
        </p:grpSpPr>
        <p:sp>
          <p:nvSpPr>
            <p:cNvPr id="15" name="Овал 14"/>
            <p:cNvSpPr/>
            <p:nvPr/>
          </p:nvSpPr>
          <p:spPr>
            <a:xfrm>
              <a:off x="578513" y="2227"/>
              <a:ext cx="2239770" cy="22397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06" name="Овал 4"/>
            <p:cNvSpPr>
              <a:spLocks noChangeArrowheads="1"/>
            </p:cNvSpPr>
            <p:nvPr/>
          </p:nvSpPr>
          <p:spPr bwMode="auto">
            <a:xfrm>
              <a:off x="634070" y="330811"/>
              <a:ext cx="2104845" cy="158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520700" y="844550"/>
            <a:ext cx="2308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LShop</a:t>
            </a:r>
            <a:endParaRPr lang="ru-RU" altLang="ru-RU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990600" y="3390900"/>
            <a:ext cx="16692563" cy="769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3 уровня</a:t>
            </a:r>
            <a:r>
              <a:rPr lang="en-US" alt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факт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(5КЗ) – позволяет в начале семинара сделать короткое устное сообщение о интересном факте по теме семинара и заработать 3 КЗ за каждый интересный факт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– Конвертировать КЗ в опыт с коэффициентом 3к1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 доход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(5КЗ) – Позволяет получать 3 КЗ за каждый семинар просто придя на него. Легкие деньги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 с преподавателем (3 КЗ)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– Почему бы и нет?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Сменить команду в задании (1 КЗ) -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 только желающий поменяться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793738"/>
            <a:ext cx="12083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Первая </a:t>
            </a:r>
            <a:r>
              <a:rPr lang="ru-RU" sz="7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геймификация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22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740479"/>
            <a:ext cx="588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теперь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s://irecommend.ru/sites/default/files/imagecache/copyright1/user-images/728719/zk73AHo4IYynmagYPIiY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91" y="2924175"/>
            <a:ext cx="9002181" cy="67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1955" y="3743325"/>
            <a:ext cx="54691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Достижения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 и очки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/>
              <a:t>Получение моментальной </a:t>
            </a:r>
          </a:p>
          <a:p>
            <a:pPr algn="ctr"/>
            <a:r>
              <a:rPr lang="ru-RU" sz="3600" dirty="0" smtClean="0"/>
              <a:t>обратной </a:t>
            </a:r>
            <a:r>
              <a:rPr lang="ru-RU" sz="3600" dirty="0"/>
              <a:t>связь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622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740479"/>
            <a:ext cx="588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теперь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92" y="3773404"/>
            <a:ext cx="580319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Эпическая цель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Камни в итоге что-то</a:t>
            </a:r>
          </a:p>
          <a:p>
            <a:pPr algn="ctr"/>
            <a:r>
              <a:rPr lang="ru-RU" sz="3600" dirty="0" smtClean="0"/>
              <a:t>открывают.</a:t>
            </a:r>
          </a:p>
          <a:p>
            <a:pPr algn="ctr"/>
            <a:r>
              <a:rPr lang="ru-RU" sz="3600" dirty="0" smtClean="0"/>
              <a:t>(упрощают зачет)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https://smarx.com/posts/2020/08/hashcache-capture-the-flag-challenge/flag-featured-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32995"/>
            <a:ext cx="11981116" cy="84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pinclipart.com/picdir/big/520-5200517_-png-png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03">
            <a:off x="11901675" y="4684681"/>
            <a:ext cx="1251733" cy="1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740479"/>
            <a:ext cx="588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теперь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112" y="3106238"/>
            <a:ext cx="42920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Случайные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события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/>
              <a:t>Бросок кубика для решения некоторых вопросов.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s://freepngclipart.com/download/dice/4385-dice-images-illustrations-photos-image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69960"/>
            <a:ext cx="7239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2336" y="2447044"/>
            <a:ext cx="780899" cy="780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84990"/>
            <a:ext cx="1435933" cy="143593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2297520"/>
            <a:ext cx="578683" cy="5786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2756" y="6153810"/>
            <a:ext cx="793212" cy="793212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65968" y="6947021"/>
            <a:ext cx="1590297" cy="159029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99218" y="6153809"/>
            <a:ext cx="1189863" cy="1189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3609419"/>
            <a:ext cx="1588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Активность в рамках занятия</a:t>
            </a:r>
          </a:p>
          <a:p>
            <a:pPr algn="ctr"/>
            <a:r>
              <a:rPr lang="ru-RU" sz="6600" dirty="0"/>
              <a:t>п</a:t>
            </a:r>
            <a:r>
              <a:rPr lang="ru-RU" sz="6600" dirty="0" smtClean="0"/>
              <a:t>озволяет получить в Камни Знаний*</a:t>
            </a:r>
          </a:p>
          <a:p>
            <a:pPr algn="ctr"/>
            <a:endParaRPr lang="ru-RU" sz="6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2785" y="9293130"/>
            <a:ext cx="17332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/>
              <a:t>Достоверно доказано, камни</a:t>
            </a:r>
            <a:r>
              <a:rPr lang="ru-RU" sz="3600" i="1" dirty="0" smtClean="0"/>
              <a:t> </a:t>
            </a:r>
            <a:r>
              <a:rPr lang="ru-RU" sz="3600" i="1" dirty="0"/>
              <a:t>знаний </a:t>
            </a:r>
            <a:r>
              <a:rPr lang="ru-RU" sz="3600" i="1" dirty="0" smtClean="0"/>
              <a:t>повышают </a:t>
            </a:r>
            <a:r>
              <a:rPr lang="ru-RU" sz="3600" i="1" dirty="0"/>
              <a:t>чувство собственной </a:t>
            </a:r>
            <a:r>
              <a:rPr lang="ru-RU" sz="3600" i="1" dirty="0" smtClean="0"/>
              <a:t>важности</a:t>
            </a:r>
          </a:p>
        </p:txBody>
      </p:sp>
    </p:spTree>
    <p:extLst>
      <p:ext uri="{BB962C8B-B14F-4D97-AF65-F5344CB8AC3E}">
        <p14:creationId xmlns:p14="http://schemas.microsoft.com/office/powerpoint/2010/main" val="30937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740479"/>
            <a:ext cx="588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теперь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16" y="3106238"/>
            <a:ext cx="423064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Командные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Задания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+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нарратив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/>
              <a:t>Создавать контекст</a:t>
            </a:r>
          </a:p>
          <a:p>
            <a:pPr algn="ctr"/>
            <a:r>
              <a:rPr lang="ru-RU" sz="3600" dirty="0" smtClean="0"/>
              <a:t>для обычной</a:t>
            </a:r>
          </a:p>
          <a:p>
            <a:pPr algn="ctr"/>
            <a:r>
              <a:rPr lang="ru-RU" sz="3600" dirty="0" smtClean="0"/>
              <a:t>групповой работы.</a:t>
            </a:r>
          </a:p>
          <a:p>
            <a:pPr algn="ctr"/>
            <a:r>
              <a:rPr lang="ru-RU" sz="3600" dirty="0" smtClean="0"/>
              <a:t>Ролевые игры.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79" y="3377484"/>
            <a:ext cx="13752095" cy="7134781"/>
          </a:xfrm>
          <a:prstGeom prst="rect">
            <a:avLst/>
          </a:prstGeom>
        </p:spPr>
      </p:pic>
      <p:pic>
        <p:nvPicPr>
          <p:cNvPr id="17" name="Picture 4" descr="https://www.pinclipart.com/picdir/big/520-5200517_-png-png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343">
            <a:off x="15378672" y="7184810"/>
            <a:ext cx="1251733" cy="1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133" name="Овал 4"/>
          <p:cNvSpPr>
            <a:spLocks noChangeArrowheads="1"/>
          </p:cNvSpPr>
          <p:nvPr/>
        </p:nvSpPr>
        <p:spPr bwMode="auto">
          <a:xfrm>
            <a:off x="405242" y="549275"/>
            <a:ext cx="2104596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740479"/>
            <a:ext cx="5880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теперь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060" y="3208338"/>
            <a:ext cx="39872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Битва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 боссом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/>
              <a:t>Особо сложные задания / условия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https://32comic.com/wp-content/uploads/2018/09/KikOUN4P2mK5oXoU2mEYXQsmm8g6ZjS36a2nDD0yY3741537836718103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16" y="1738031"/>
            <a:ext cx="12590859" cy="89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pinclipart.com/picdir/big/520-5200517_-png-png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009">
            <a:off x="11729056" y="8713875"/>
            <a:ext cx="1251733" cy="12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-2222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54978" y="449263"/>
            <a:ext cx="1752600" cy="1752600"/>
            <a:chOff x="0" y="0"/>
            <a:chExt cx="6350000" cy="6350000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73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356" y="815975"/>
            <a:ext cx="1306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Цифровые инструменты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48" y="4533900"/>
            <a:ext cx="60502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VK </a:t>
            </a:r>
            <a:r>
              <a:rPr lang="ru-RU" sz="6000" b="1" dirty="0" smtClean="0"/>
              <a:t>сканер</a:t>
            </a:r>
          </a:p>
          <a:p>
            <a:endParaRPr lang="ru-RU" sz="4400" b="1" dirty="0" smtClean="0"/>
          </a:p>
          <a:p>
            <a:r>
              <a:rPr lang="ru-RU" sz="3200" dirty="0" smtClean="0"/>
              <a:t>Сканирование </a:t>
            </a:r>
            <a:r>
              <a:rPr lang="en-US" sz="3200" dirty="0" smtClean="0"/>
              <a:t>QR</a:t>
            </a:r>
            <a:r>
              <a:rPr lang="en-US" sz="3200" dirty="0" smtClean="0"/>
              <a:t>-</a:t>
            </a:r>
            <a:r>
              <a:rPr lang="ru-RU" sz="3200" dirty="0" smtClean="0"/>
              <a:t>кодов</a:t>
            </a:r>
            <a:endParaRPr lang="en-US" sz="3200" dirty="0" smtClean="0"/>
          </a:p>
        </p:txBody>
      </p:sp>
      <p:pic>
        <p:nvPicPr>
          <p:cNvPr id="1026" name="Picture 2" descr="https://sun9-17.userapi.com/impf/VQDSEnzlVFIuWmOIWN4_rMe7Q4Hk6HgWyXNmvA/PYxYagokOZ0.jpg?size=972x2160&amp;quality=95&amp;sign=c3f228c3ae256e740289cf3fbbb3e30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086100"/>
            <a:ext cx="4612005" cy="102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859000" y="63627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356" y="815975"/>
            <a:ext cx="1306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Цифровые инструменты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48" y="4533900"/>
            <a:ext cx="605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VK </a:t>
            </a:r>
            <a:r>
              <a:rPr lang="ru-RU" sz="6000" b="1" dirty="0" smtClean="0"/>
              <a:t>облако слов </a:t>
            </a:r>
          </a:p>
          <a:p>
            <a:r>
              <a:rPr lang="ru-RU" sz="6000" b="1" dirty="0" smtClean="0"/>
              <a:t>(мини приложение)</a:t>
            </a:r>
          </a:p>
          <a:p>
            <a:endParaRPr lang="ru-RU" sz="4400" b="1" dirty="0" smtClean="0"/>
          </a:p>
          <a:p>
            <a:r>
              <a:rPr lang="ru-RU" sz="3200" dirty="0" smtClean="0"/>
              <a:t>Быстрые опросы с визуализацией ответов группы.</a:t>
            </a:r>
            <a:endParaRPr lang="en-US" sz="3200" dirty="0" smtClean="0"/>
          </a:p>
        </p:txBody>
      </p:sp>
      <p:pic>
        <p:nvPicPr>
          <p:cNvPr id="1026" name="Picture 2" descr="https://cdn.culture.ru/images/796687c4-c139-57f1-91c3-c09cc12ec4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39" y="3380794"/>
            <a:ext cx="12182475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6972300"/>
            <a:ext cx="3050014" cy="30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356" y="815975"/>
            <a:ext cx="1306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Цифровые инструменты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" y="4762500"/>
            <a:ext cx="1417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LearningApps.org</a:t>
            </a:r>
          </a:p>
          <a:p>
            <a:r>
              <a:rPr lang="ru-RU" sz="3600" dirty="0" smtClean="0"/>
              <a:t>Сервис для создания </a:t>
            </a:r>
          </a:p>
          <a:p>
            <a:r>
              <a:rPr lang="ru-RU" sz="3600" dirty="0" smtClean="0"/>
              <a:t>Упражнений, тестов, </a:t>
            </a:r>
          </a:p>
          <a:p>
            <a:r>
              <a:rPr lang="ru-RU" sz="3600" dirty="0" smtClean="0"/>
              <a:t>Интерактивных видео </a:t>
            </a:r>
          </a:p>
          <a:p>
            <a:endParaRPr lang="ru-RU" sz="3200" b="1" dirty="0" smtClean="0"/>
          </a:p>
          <a:p>
            <a:r>
              <a:rPr lang="en-US" i="1" dirty="0" smtClean="0"/>
              <a:t>https</a:t>
            </a:r>
            <a:r>
              <a:rPr lang="en-US" i="1" dirty="0"/>
              <a:t>://learningapps.org/index.php?overview&amp;s=&amp;category=0&amp;tool=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195637"/>
            <a:ext cx="110490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356" y="815975"/>
            <a:ext cx="1306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Цифровые инструменты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4762500"/>
            <a:ext cx="1417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ellty</a:t>
            </a:r>
            <a:endParaRPr lang="ru-RU" sz="6000" b="1" dirty="0" smtClean="0"/>
          </a:p>
          <a:p>
            <a:r>
              <a:rPr lang="ru-RU" sz="3600" dirty="0" smtClean="0"/>
              <a:t>Сервис для создания </a:t>
            </a:r>
          </a:p>
          <a:p>
            <a:r>
              <a:rPr lang="ru-RU" sz="3600" dirty="0" smtClean="0"/>
              <a:t>буклетов, карточек, презентаций.</a:t>
            </a:r>
          </a:p>
          <a:p>
            <a:endParaRPr lang="ru-RU" sz="3600" dirty="0" smtClean="0"/>
          </a:p>
          <a:p>
            <a:r>
              <a:rPr lang="en-US" sz="2400" i="1" dirty="0"/>
              <a:t>https://www.ellty.com/ru/templates</a:t>
            </a:r>
            <a:endParaRPr lang="ru-RU" sz="1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950" y="4152900"/>
            <a:ext cx="9553227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6356" y="815975"/>
            <a:ext cx="13069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Цифровые инструменты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1" y="4381500"/>
            <a:ext cx="7402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Яндекс формы</a:t>
            </a:r>
            <a:endParaRPr lang="en-US" sz="6000" b="1" dirty="0" smtClean="0"/>
          </a:p>
          <a:p>
            <a:r>
              <a:rPr lang="ru-RU" sz="4000" dirty="0" smtClean="0"/>
              <a:t>Фиксирование посещаемости</a:t>
            </a:r>
            <a:r>
              <a:rPr lang="en-US" sz="4000" dirty="0" smtClean="0"/>
              <a:t>;</a:t>
            </a:r>
            <a:endParaRPr lang="ru-RU" sz="4000" dirty="0" smtClean="0"/>
          </a:p>
          <a:p>
            <a:r>
              <a:rPr lang="ru-RU" sz="4000" dirty="0" smtClean="0"/>
              <a:t>Прием письменных работ</a:t>
            </a:r>
            <a:r>
              <a:rPr lang="en-US" sz="4000" dirty="0" smtClean="0"/>
              <a:t>;</a:t>
            </a:r>
          </a:p>
          <a:p>
            <a:r>
              <a:rPr lang="ru-RU" sz="4000" dirty="0" smtClean="0"/>
              <a:t>Тестирование</a:t>
            </a:r>
            <a:r>
              <a:rPr lang="en-US" sz="4000" dirty="0" smtClean="0"/>
              <a:t>;</a:t>
            </a:r>
          </a:p>
          <a:p>
            <a:r>
              <a:rPr lang="ru-RU" sz="4000" dirty="0" smtClean="0"/>
              <a:t>Регистрация на мероприятия.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2385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9170" y="815796"/>
            <a:ext cx="12498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Сколько было ключей</a:t>
            </a:r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6386" name="Picture 2" descr="https://klike.net/uploads/posts/2023-03/1679032753_3-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86100"/>
            <a:ext cx="9673590" cy="6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6" action="ppaction://hlinksldjump"/>
          </p:cNvPr>
          <p:cNvSpPr/>
          <p:nvPr/>
        </p:nvSpPr>
        <p:spPr>
          <a:xfrm>
            <a:off x="335280" y="3086100"/>
            <a:ext cx="25717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1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335280" y="4442777"/>
            <a:ext cx="25717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2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297080" y="5822314"/>
            <a:ext cx="25717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3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297080" y="7209471"/>
            <a:ext cx="25717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4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297080" y="8558528"/>
            <a:ext cx="257175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Arial Black" panose="020B0A04020102020204" pitchFamily="34" charset="0"/>
              </a:rPr>
              <a:t>5</a:t>
            </a:r>
            <a:endParaRPr lang="ru-RU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2849" y="419100"/>
            <a:ext cx="11546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Кажется ключей не хватило,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сундук все еще закрыт.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https://klike.net/uploads/posts/2023-03/1679032753_3-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305300"/>
            <a:ext cx="9673590" cy="6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hlinkClick r:id="rId6" action="ppaction://hlinksldjump"/>
          </p:cNvPr>
          <p:cNvSpPr/>
          <p:nvPr/>
        </p:nvSpPr>
        <p:spPr>
          <a:xfrm>
            <a:off x="344546" y="3916680"/>
            <a:ext cx="368458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Попробовать</a:t>
            </a:r>
          </a:p>
          <a:p>
            <a:pPr algn="ctr"/>
            <a:r>
              <a:rPr lang="ru-RU" sz="3600" b="1" dirty="0" smtClean="0"/>
              <a:t>еще</a:t>
            </a:r>
            <a:endParaRPr lang="ru-RU" sz="3600" b="1" dirty="0"/>
          </a:p>
        </p:txBody>
      </p:sp>
      <p:sp>
        <p:nvSpPr>
          <p:cNvPr id="17" name="Скругленный прямоугольник 16">
            <a:hlinkClick r:id="rId7" action="ppaction://hlinksldjump"/>
          </p:cNvPr>
          <p:cNvSpPr/>
          <p:nvPr/>
        </p:nvSpPr>
        <p:spPr>
          <a:xfrm>
            <a:off x="14249400" y="3916680"/>
            <a:ext cx="368458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Отказаться от</a:t>
            </a:r>
          </a:p>
          <a:p>
            <a:pPr algn="ctr"/>
            <a:r>
              <a:rPr lang="ru-RU" sz="3600" b="1" dirty="0" smtClean="0"/>
              <a:t>сокровищ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41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50" y="6648450"/>
            <a:ext cx="3638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4" b="54536"/>
          <a:stretch>
            <a:fillRect/>
          </a:stretch>
        </p:blipFill>
        <p:spPr bwMode="auto">
          <a:xfrm>
            <a:off x="2419350" y="0"/>
            <a:ext cx="16055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-19050" y="-7938"/>
            <a:ext cx="2667000" cy="2667001"/>
          </a:xfrm>
          <a:prstGeom prst="rect">
            <a:avLst/>
          </a:prstGeom>
          <a:solidFill>
            <a:srgbClr val="08A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38150" y="449263"/>
            <a:ext cx="1752600" cy="1752600"/>
            <a:chOff x="0" y="0"/>
            <a:chExt cx="6350000" cy="6350000"/>
          </a:xfrm>
        </p:grpSpPr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365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800" y="815975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9170" y="815796"/>
            <a:ext cx="12498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Сколько было ключей</a:t>
            </a:r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9458" name="Picture 2" descr="https://chopio.club/uploads/posts/2022-09/1664554704_19-beolin-club-p-sunduchok-risunok-krasivo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445" y="-5905500"/>
            <a:ext cx="19099530" cy="190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60" y="2016125"/>
            <a:ext cx="6629400" cy="662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3317" y="9083854"/>
            <a:ext cx="9542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https://disk.yandex.ru/d/-jwJgutY2GikBA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74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tkritkis.com/wp-content/uploads/2021/12/1442552411_lifeandjoy.ru_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2860"/>
            <a:ext cx="16292124" cy="10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58" y="949569"/>
            <a:ext cx="7391400" cy="739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7700"/>
            <a:ext cx="9224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Arial Black" panose="020B0A04020102020204" pitchFamily="34" charset="0"/>
              </a:rPr>
              <a:t>БОНУС_КОНТЕНТ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9300"/>
            <a:ext cx="9521602" cy="8308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45516" y="8340969"/>
            <a:ext cx="9542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https://disk.yandex.ru/d/-jwJgutY2GikBA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0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259300" y="-1230051"/>
            <a:ext cx="8229600" cy="8229600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08A5E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44950" y="6762750"/>
            <a:ext cx="3086100" cy="30861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33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15416" y="6570015"/>
            <a:ext cx="859068" cy="859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59300" y="9352102"/>
            <a:ext cx="608926" cy="608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0634"/>
            <a:ext cx="2107793" cy="2107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7875" y="1128868"/>
            <a:ext cx="6723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Титков Иван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" y="5475621"/>
            <a:ext cx="1824279" cy="1824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3991" y="5092363"/>
            <a:ext cx="59707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Aod_Azrail@mail.ru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3991" y="4081248"/>
            <a:ext cx="3787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/</a:t>
            </a:r>
            <a:r>
              <a:rPr lang="en-US" sz="6000" dirty="0" err="1" smtClean="0"/>
              <a:t>aod_azrail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2111" y="7862352"/>
            <a:ext cx="4390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+79333234590</a:t>
            </a:r>
            <a:endParaRPr lang="ru-RU" sz="5400" dirty="0"/>
          </a:p>
        </p:txBody>
      </p:sp>
      <p:pic>
        <p:nvPicPr>
          <p:cNvPr id="4098" name="Picture 2" descr="https://schtirlitz.ru/800/600/https/static.tildacdn.com/tild6439-6465-4061-b462-363133653535/download_1461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" y="7674268"/>
            <a:ext cx="1677834" cy="16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srcRect t="30242" b="3024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49450" y="6648450"/>
            <a:ext cx="3638550" cy="36385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6014" b="54536"/>
          <a:stretch>
            <a:fillRect/>
          </a:stretch>
        </p:blipFill>
        <p:spPr>
          <a:xfrm>
            <a:off x="2419350" y="0"/>
            <a:ext cx="16056687" cy="265981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19050" y="-7183"/>
            <a:ext cx="2667000" cy="2667000"/>
          </a:xfrm>
          <a:prstGeom prst="rect">
            <a:avLst/>
          </a:prstGeom>
          <a:solidFill>
            <a:srgbClr val="08A5E8"/>
          </a:solidFill>
        </p:spPr>
      </p:sp>
      <p:grpSp>
        <p:nvGrpSpPr>
          <p:cNvPr id="5" name="Group 5"/>
          <p:cNvGrpSpPr/>
          <p:nvPr/>
        </p:nvGrpSpPr>
        <p:grpSpPr>
          <a:xfrm>
            <a:off x="438150" y="450017"/>
            <a:ext cx="1752600" cy="1752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8150" y="2962351"/>
            <a:ext cx="780899" cy="780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76550" y="236875"/>
            <a:ext cx="578683" cy="578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4800" y="815558"/>
            <a:ext cx="6151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ИГРА</a:t>
            </a:r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sz="7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БСЭ</a:t>
            </a:r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sz="7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50" y="2896692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тип </a:t>
            </a:r>
            <a:r>
              <a:rPr lang="ru-RU" sz="3600" dirty="0">
                <a:latin typeface="Arial Black" panose="020B0A04020102020204" pitchFamily="34" charset="0"/>
              </a:rPr>
              <a:t>осмысленной непродуктивной деятельности,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где </a:t>
            </a:r>
            <a:r>
              <a:rPr lang="ru-RU" sz="3600" dirty="0">
                <a:latin typeface="Arial Black" panose="020B0A04020102020204" pitchFamily="34" charset="0"/>
              </a:rPr>
              <a:t>мотив лежит не в её результате</a:t>
            </a:r>
            <a:r>
              <a:rPr lang="ru-RU" sz="3600" dirty="0" smtClean="0">
                <a:latin typeface="Arial Black" panose="020B0A04020102020204" pitchFamily="34" charset="0"/>
              </a:rPr>
              <a:t>,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а </a:t>
            </a:r>
            <a:r>
              <a:rPr lang="ru-RU" sz="3600" dirty="0">
                <a:latin typeface="Arial Black" panose="020B0A04020102020204" pitchFamily="34" charset="0"/>
              </a:rPr>
              <a:t>в самом процессе.</a:t>
            </a:r>
          </a:p>
          <a:p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47813"/>
            <a:ext cx="9429128" cy="70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ik.ru/wp-content/uploads/2022/07/0608d4a716cae17fca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00100"/>
            <a:ext cx="18669000" cy="121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6216" y="8945607"/>
            <a:ext cx="593292" cy="593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37104" y="9258300"/>
            <a:ext cx="859068" cy="8590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6162" y="9328652"/>
            <a:ext cx="718363" cy="718363"/>
          </a:xfrm>
          <a:prstGeom prst="rect">
            <a:avLst/>
          </a:prstGeom>
        </p:spPr>
      </p:pic>
      <p:pic>
        <p:nvPicPr>
          <p:cNvPr id="11" name="Picture 2" descr="HBHMu7KcwALHgaAdnTkxU_bPvIQH7G7TO2cCYlEVYYLunI1tUn4C_hOEc1SM1IQD0rR9bktx0uGnT4wesjhDNtUwLVYfAo0q8p5qF2fTzUCxcAmiK9c-9GUxL7DPhv3GzqGo8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5999"/>
            <a:ext cx="127532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93107" y="2171700"/>
            <a:ext cx="4042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Игра создается в рамках специальных выделенных во времени и пространстве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мероприятий.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 descr="4MO2UC6HcL5iheSPEdMgHlSu08aalO5FJMODw4zmtzQZbWL6GMZ9IVWuAFRAAekc0YDa8WfVp2ck6fhIfvD6GMmF8zTxrWK7Q9YqWrkWJuZ7wu0pxKGzIY8FSdr03nCo2t__rO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07429"/>
            <a:ext cx="13093228" cy="37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13165" y="-6294501"/>
            <a:ext cx="8229600" cy="8229600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B33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408" y="8511590"/>
            <a:ext cx="593292" cy="593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37104" y="9258300"/>
            <a:ext cx="859068" cy="8590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6162" y="9328652"/>
            <a:ext cx="718363" cy="718363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813165" y="1935099"/>
            <a:ext cx="6653033" cy="9198901"/>
          </a:xfrm>
          <a:prstGeom prst="rect">
            <a:avLst/>
          </a:prstGeom>
          <a:solidFill>
            <a:srgbClr val="08A5E8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6014" b="54536"/>
          <a:stretch>
            <a:fillRect/>
          </a:stretch>
        </p:blipFill>
        <p:spPr>
          <a:xfrm>
            <a:off x="-2243522" y="-724717"/>
            <a:ext cx="16056687" cy="2659817"/>
          </a:xfrm>
          <a:prstGeom prst="rect">
            <a:avLst/>
          </a:prstGeom>
        </p:spPr>
      </p:pic>
      <p:pic>
        <p:nvPicPr>
          <p:cNvPr id="11" name="Picture 2" descr="HBHMu7KcwALHgaAdnTkxU_bPvIQH7G7TO2cCYlEVYYLunI1tUn4C_hOEc1SM1IQD0rR9bktx0uGnT4wesjhDNtUwLVYfAo0q8p5qF2fTzUCxcAmiK9c-9GUxL7DPhv3GzqGo8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3" y="3574228"/>
            <a:ext cx="127532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27417" y="167749"/>
            <a:ext cx="6875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Игротехника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3107" y="2171700"/>
            <a:ext cx="40424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Игра создается в рамках специальных выделенных во времени и пространстве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мероприятий.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" descr="https://lh6.googleusercontent.com/Ipbsvq8wtupCdzWh3v0RHgcDjcLFkdFiU3l6kA3loDHG_lSin_5uW-B2rCmTgc0zahgZbbtF7cRjlyO8xtoaknRDb_S2a2VhuJe69iE_yXYEEuLcfRhe0zhfvpCS2LInUrn8z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2518"/>
            <a:ext cx="8829283" cy="30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813165" y="-6294501"/>
            <a:ext cx="8229600" cy="8229600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B33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408" y="8511590"/>
            <a:ext cx="593292" cy="593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37104" y="9258300"/>
            <a:ext cx="859068" cy="8590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6162" y="9328652"/>
            <a:ext cx="718363" cy="718363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813165" y="1935099"/>
            <a:ext cx="6653033" cy="9198901"/>
          </a:xfrm>
          <a:prstGeom prst="rect">
            <a:avLst/>
          </a:prstGeom>
          <a:solidFill>
            <a:srgbClr val="08A5E8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6014" b="54536"/>
          <a:stretch>
            <a:fillRect/>
          </a:stretch>
        </p:blipFill>
        <p:spPr>
          <a:xfrm>
            <a:off x="-2243522" y="-724717"/>
            <a:ext cx="16056687" cy="2659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7417" y="167749"/>
            <a:ext cx="8162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Геймификация</a:t>
            </a:r>
            <a:endParaRPr lang="ru-RU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83578" y="6334342"/>
            <a:ext cx="4999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Игра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возникает за счет создания вокруг «серьезной» деятельности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геймификационной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оболочки.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83578" y="2628900"/>
            <a:ext cx="4278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Использование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игровых элементов и игровых механик в неигровом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контексте.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4MO2UC6HcL5iheSPEdMgHlSu08aalO5FJMODw4zmtzQZbWL6GMZ9IVWuAFRAAekc0YDa8WfVp2ck6fhIfvD6GMmF8zTxrWK7Q9YqWrkWJuZ7wu0pxKGzIY8FSdr03nCo2t__rO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" y="3582064"/>
            <a:ext cx="13093228" cy="379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lh6.googleusercontent.com/Ipbsvq8wtupCdzWh3v0RHgcDjcLFkdFiU3l6kA3loDHG_lSin_5uW-B2rCmTgc0zahgZbbtF7cRjlyO8xtoaknRDb_S2a2VhuJe69iE_yXYEEuLcfRhe0zhfvpCS2LInUrn8z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6" y="7381763"/>
            <a:ext cx="8829283" cy="30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2336" y="2447044"/>
            <a:ext cx="780899" cy="7808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84990"/>
            <a:ext cx="1435933" cy="143593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2297520"/>
            <a:ext cx="578683" cy="5786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2756" y="6153810"/>
            <a:ext cx="793212" cy="793212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65968" y="6947021"/>
            <a:ext cx="1590297" cy="159029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99218" y="6153809"/>
            <a:ext cx="1189863" cy="1189863"/>
          </a:xfrm>
          <a:prstGeom prst="rect">
            <a:avLst/>
          </a:prstGeom>
        </p:spPr>
      </p:pic>
      <p:pic>
        <p:nvPicPr>
          <p:cNvPr id="10" name="Picture 2" descr="https://klike.net/uploads/posts/2023-03/1679032753_3-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16" y="1661007"/>
            <a:ext cx="9673590" cy="68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750</Words>
  <Application>Microsoft Office PowerPoint</Application>
  <PresentationFormat>Произвольный</PresentationFormat>
  <Paragraphs>172</Paragraphs>
  <Slides>31</Slides>
  <Notes>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Times New Roman</vt:lpstr>
      <vt:lpstr>Arial Black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Pink Brand Guidelines Presentation</dc:title>
  <dc:creator>Иван Титков</dc:creator>
  <cp:lastModifiedBy>Иван Титков</cp:lastModifiedBy>
  <cp:revision>73</cp:revision>
  <dcterms:created xsi:type="dcterms:W3CDTF">2006-08-16T00:00:00Z</dcterms:created>
  <dcterms:modified xsi:type="dcterms:W3CDTF">2023-12-21T07:34:07Z</dcterms:modified>
  <dc:identifier>DADt-cOCSEM</dc:identifier>
</cp:coreProperties>
</file>