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9" r:id="rId21"/>
    <p:sldId id="275" r:id="rId22"/>
    <p:sldId id="276" r:id="rId23"/>
    <p:sldId id="277" r:id="rId24"/>
    <p:sldId id="300" r:id="rId25"/>
    <p:sldId id="278" r:id="rId26"/>
    <p:sldId id="279" r:id="rId27"/>
    <p:sldId id="280" r:id="rId28"/>
    <p:sldId id="281" r:id="rId29"/>
    <p:sldId id="301" r:id="rId30"/>
    <p:sldId id="296" r:id="rId31"/>
    <p:sldId id="297" r:id="rId32"/>
    <p:sldId id="298" r:id="rId33"/>
    <p:sldId id="282" r:id="rId34"/>
    <p:sldId id="283" r:id="rId35"/>
    <p:sldId id="284" r:id="rId36"/>
    <p:sldId id="302" r:id="rId37"/>
    <p:sldId id="285" r:id="rId38"/>
    <p:sldId id="286" r:id="rId39"/>
    <p:sldId id="287" r:id="rId40"/>
    <p:sldId id="288" r:id="rId41"/>
    <p:sldId id="289" r:id="rId42"/>
    <p:sldId id="29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A1AED-2629-47E7-AFE9-19FB246657D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F0FA-9FF3-4FA7-8102-3F866BF977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EF0FA-9FF3-4FA7-8102-3F866BF9779D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A08-0E73-4A5F-9824-8AC228908AA3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1B5E-789E-4957-B5B8-2FC77F744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27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A08-0E73-4A5F-9824-8AC228908AA3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1B5E-789E-4957-B5B8-2FC77F744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65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A08-0E73-4A5F-9824-8AC228908AA3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1B5E-789E-4957-B5B8-2FC77F744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88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A08-0E73-4A5F-9824-8AC228908AA3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1B5E-789E-4957-B5B8-2FC77F744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80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A08-0E73-4A5F-9824-8AC228908AA3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1B5E-789E-4957-B5B8-2FC77F744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11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A08-0E73-4A5F-9824-8AC228908AA3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1B5E-789E-4957-B5B8-2FC77F744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5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A08-0E73-4A5F-9824-8AC228908AA3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1B5E-789E-4957-B5B8-2FC77F744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04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A08-0E73-4A5F-9824-8AC228908AA3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1B5E-789E-4957-B5B8-2FC77F744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90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A08-0E73-4A5F-9824-8AC228908AA3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1B5E-789E-4957-B5B8-2FC77F744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68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A08-0E73-4A5F-9824-8AC228908AA3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1B5E-789E-4957-B5B8-2FC77F744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84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A08-0E73-4A5F-9824-8AC228908AA3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1B5E-789E-4957-B5B8-2FC77F744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79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12A08-0E73-4A5F-9824-8AC228908AA3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31B5E-789E-4957-B5B8-2FC77F744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61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Зубочелюстные аномалии и деформации. Врожденные пороки ЧЛО. Этиология, патогенез, клиника, диагностика, профилактика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0210" y="4437112"/>
            <a:ext cx="3672408" cy="1584176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ru-RU" sz="2000" i="1" dirty="0">
                <a:solidFill>
                  <a:prstClr val="black"/>
                </a:solidFill>
              </a:rPr>
              <a:t>Работу выполнили</a:t>
            </a:r>
          </a:p>
          <a:p>
            <a:pPr lvl="0" algn="l"/>
            <a:r>
              <a:rPr lang="ru-RU" sz="2000" i="1" dirty="0">
                <a:solidFill>
                  <a:prstClr val="black"/>
                </a:solidFill>
              </a:rPr>
              <a:t>студентки </a:t>
            </a:r>
            <a:r>
              <a:rPr lang="ru-RU" sz="2000" i="1" dirty="0" smtClean="0">
                <a:solidFill>
                  <a:prstClr val="black"/>
                </a:solidFill>
              </a:rPr>
              <a:t>510  </a:t>
            </a:r>
            <a:r>
              <a:rPr lang="ru-RU" sz="2000" i="1" dirty="0">
                <a:solidFill>
                  <a:prstClr val="black"/>
                </a:solidFill>
              </a:rPr>
              <a:t>группы</a:t>
            </a:r>
          </a:p>
          <a:p>
            <a:pPr lvl="0" algn="l"/>
            <a:r>
              <a:rPr lang="ru-RU" sz="2000" i="1" dirty="0">
                <a:solidFill>
                  <a:prstClr val="black"/>
                </a:solidFill>
              </a:rPr>
              <a:t>специальность «педиатрия»</a:t>
            </a:r>
          </a:p>
          <a:p>
            <a:pPr lvl="0" algn="l"/>
            <a:r>
              <a:rPr lang="ru-RU" sz="2000" i="1" dirty="0">
                <a:solidFill>
                  <a:prstClr val="black"/>
                </a:solidFill>
              </a:rPr>
              <a:t>Иванова Л.С.,</a:t>
            </a:r>
          </a:p>
          <a:p>
            <a:pPr lvl="0" algn="l"/>
            <a:r>
              <a:rPr lang="ru-RU" sz="2000" i="1" dirty="0" smtClean="0">
                <a:solidFill>
                  <a:prstClr val="black"/>
                </a:solidFill>
              </a:rPr>
              <a:t>Хаджиогло Т.Л.</a:t>
            </a:r>
            <a:endParaRPr lang="ru-RU" sz="2000" i="1" dirty="0">
              <a:solidFill>
                <a:prstClr val="black">
                  <a:tint val="7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165893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634008"/>
            <a:ext cx="669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/>
              <a:t>ГБОУ ВПО «Красноярский Государственный медицинский</a:t>
            </a:r>
          </a:p>
          <a:p>
            <a:pPr algn="ctr">
              <a:defRPr/>
            </a:pPr>
            <a:r>
              <a:rPr lang="ru-RU" dirty="0"/>
              <a:t>университет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»</a:t>
            </a:r>
          </a:p>
          <a:p>
            <a:pPr algn="ctr">
              <a:defRPr/>
            </a:pPr>
            <a:r>
              <a:rPr lang="ru-RU" dirty="0"/>
              <a:t>Министерства здравоохранения Российской Федерации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2019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80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грудного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вкармливания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Известно</a:t>
            </a:r>
            <a:r>
              <a:rPr lang="ru-RU" dirty="0"/>
              <a:t>, что нижняя челюсть у новорожденного маленькая </a:t>
            </a:r>
            <a:r>
              <a:rPr lang="ru-RU" i="1" dirty="0" smtClean="0"/>
              <a:t>(</a:t>
            </a:r>
            <a:r>
              <a:rPr lang="ru-RU" b="1" i="1" dirty="0" smtClean="0">
                <a:solidFill>
                  <a:srgbClr val="002060"/>
                </a:solidFill>
              </a:rPr>
              <a:t>младенческая </a:t>
            </a:r>
            <a:r>
              <a:rPr lang="ru-RU" b="1" i="1" dirty="0" err="1">
                <a:solidFill>
                  <a:srgbClr val="002060"/>
                </a:solidFill>
              </a:rPr>
              <a:t>ретрогения</a:t>
            </a:r>
            <a:r>
              <a:rPr lang="ru-RU" i="1" dirty="0"/>
              <a:t>). </a:t>
            </a:r>
            <a:endParaRPr lang="ru-RU" i="1" dirty="0" smtClean="0"/>
          </a:p>
          <a:p>
            <a:r>
              <a:rPr lang="ru-RU" dirty="0" smtClean="0"/>
              <a:t>На </a:t>
            </a:r>
            <a:r>
              <a:rPr lang="ru-RU" dirty="0"/>
              <a:t>первом году жизни в результате акта сосания при естественном вскармливании у ребенка идет активный рост нижней челюсти. </a:t>
            </a:r>
            <a:endParaRPr lang="ru-RU" dirty="0" smtClean="0"/>
          </a:p>
          <a:p>
            <a:r>
              <a:rPr lang="ru-RU" dirty="0" smtClean="0"/>
              <a:t>Естественное </a:t>
            </a:r>
            <a:r>
              <a:rPr lang="ru-RU" dirty="0"/>
              <a:t>вскармливание способствует правильному развитию не только зубочелюстной системы, но и всего организма, так как ребенок получает с молоком матери полноценное питание.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05038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грудного вскармливания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Правильное-и-неправильное-прикладыва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196752"/>
            <a:ext cx="3777406" cy="5256584"/>
          </a:xfrm>
        </p:spPr>
      </p:pic>
    </p:spTree>
    <p:extLst>
      <p:ext uri="{BB962C8B-B14F-4D97-AF65-F5344CB8AC3E}">
        <p14:creationId xmlns:p14="http://schemas.microsoft.com/office/powerpoint/2010/main" xmlns="" val="46774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47260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Врожденный порок развития </a:t>
            </a:r>
            <a:r>
              <a:rPr lang="ru-RU" dirty="0" smtClean="0"/>
              <a:t>– это стойкое морфологическое изменение, повлекшее за собой грубые нарушения функции органа.</a:t>
            </a:r>
          </a:p>
          <a:p>
            <a:r>
              <a:rPr lang="ru-RU" dirty="0" smtClean="0"/>
              <a:t>По </a:t>
            </a:r>
            <a:r>
              <a:rPr lang="ru-RU" dirty="0"/>
              <a:t>этиологическому принципу различают три группы врожденных пороков развития: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Наследственные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Экзогенные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Мультифакториальные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884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 </a:t>
            </a:r>
            <a:r>
              <a:rPr lang="ru-RU" i="1" dirty="0">
                <a:solidFill>
                  <a:srgbClr val="002060"/>
                </a:solidFill>
              </a:rPr>
              <a:t>наследственным</a:t>
            </a:r>
            <a:r>
              <a:rPr lang="ru-RU" dirty="0"/>
              <a:t> относят врожденные пороки развития, возникающие в результате мутаций, т.е. стойких изменений наследственных структур в половых клетках. В зависимости от того, на каком уровне произошла мутация, на уровне гена или на уровне хромосомы, наследственные пороки подразделяют на генные и хромосомные.</a:t>
            </a:r>
          </a:p>
        </p:txBody>
      </p:sp>
    </p:spTree>
    <p:extLst>
      <p:ext uri="{BB962C8B-B14F-4D97-AF65-F5344CB8AC3E}">
        <p14:creationId xmlns:p14="http://schemas.microsoft.com/office/powerpoint/2010/main" xmlns="" val="137905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К экзогенным </a:t>
            </a:r>
            <a:r>
              <a:rPr lang="ru-RU" dirty="0"/>
              <a:t>относят те врожденные пороки развития, возникновение которых обусловлено воздействием тератогенных факторов на эмбрион или плод (алкоголь, инсектициды, вирус краснухи и др.). </a:t>
            </a:r>
            <a:endParaRPr lang="ru-RU" dirty="0" smtClean="0"/>
          </a:p>
          <a:p>
            <a:r>
              <a:rPr lang="ru-RU" dirty="0" smtClean="0"/>
              <a:t>Пороки </a:t>
            </a:r>
            <a:r>
              <a:rPr lang="ru-RU" dirty="0"/>
              <a:t>развития, возникшие в результате повреждения эмбриона </a:t>
            </a:r>
            <a:r>
              <a:rPr lang="ru-RU" dirty="0" smtClean="0"/>
              <a:t>называют </a:t>
            </a:r>
            <a:r>
              <a:rPr lang="ru-RU" i="1" dirty="0" err="1">
                <a:solidFill>
                  <a:srgbClr val="C00000"/>
                </a:solidFill>
              </a:rPr>
              <a:t>эмбриопатиями</a:t>
            </a:r>
            <a:r>
              <a:rPr lang="ru-RU" dirty="0"/>
              <a:t>, а возникшие в результате повреждения плода </a:t>
            </a:r>
            <a:r>
              <a:rPr lang="ru-RU" dirty="0" smtClean="0"/>
              <a:t>– </a:t>
            </a:r>
            <a:r>
              <a:rPr lang="ru-RU" i="1" dirty="0" err="1" smtClean="0">
                <a:solidFill>
                  <a:srgbClr val="C00000"/>
                </a:solidFill>
              </a:rPr>
              <a:t>фетопатиями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184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Врожденные пороки развития </a:t>
            </a:r>
            <a:r>
              <a:rPr lang="ru-RU" i="1" dirty="0" err="1">
                <a:solidFill>
                  <a:srgbClr val="002060"/>
                </a:solidFill>
              </a:rPr>
              <a:t>мультифакториальной</a:t>
            </a:r>
            <a:r>
              <a:rPr lang="ru-RU" i="1" dirty="0">
                <a:solidFill>
                  <a:srgbClr val="002060"/>
                </a:solidFill>
              </a:rPr>
              <a:t> природы </a:t>
            </a:r>
            <a:r>
              <a:rPr lang="ru-RU" dirty="0"/>
              <a:t>- это те пороки, которые произошли от совместного воздействия генетических и экзогенных факторов. Причем ни один из этих факторов отдельно не - причиной врожденного порока.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606186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Пороки развития лица и шеи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Врожденные пороки развития </a:t>
            </a:r>
            <a:r>
              <a:rPr lang="ru-RU" dirty="0" smtClean="0"/>
              <a:t>лица;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Врожденные пороки развития органов полости рта и </a:t>
            </a:r>
            <a:r>
              <a:rPr lang="ru-RU" dirty="0" smtClean="0"/>
              <a:t>глотки;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Врожденные пороки ушных </a:t>
            </a:r>
            <a:r>
              <a:rPr lang="ru-RU" dirty="0" smtClean="0"/>
              <a:t>раковин;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Врожденные пороки развития </a:t>
            </a:r>
            <a:r>
              <a:rPr lang="ru-RU" dirty="0" smtClean="0"/>
              <a:t>шеи.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1977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Расщелина верхней губы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-CLEFT-UNILATERAL-PRE-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3919936" cy="4824536"/>
          </a:xfrm>
        </p:spPr>
      </p:pic>
    </p:spTree>
    <p:extLst>
      <p:ext uri="{BB962C8B-B14F-4D97-AF65-F5344CB8AC3E}">
        <p14:creationId xmlns:p14="http://schemas.microsoft.com/office/powerpoint/2010/main" xmlns="" val="94181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Расщелины неба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расщелина неба 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220185" cy="2898841"/>
          </a:xfrm>
        </p:spPr>
      </p:pic>
      <p:pic>
        <p:nvPicPr>
          <p:cNvPr id="5" name="Рисунок 4" descr="vrozhdennye-anomalii-polosti-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365104"/>
            <a:ext cx="7586786" cy="19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435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Расщелины губы и неба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^2D2DD89CC6B921B15F0AC02A3B146FB70B0B392622CFEF1295^pimgpsh_fullsize_dis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5515" y="1412776"/>
            <a:ext cx="4929643" cy="5040559"/>
          </a:xfrm>
        </p:spPr>
      </p:pic>
    </p:spTree>
    <p:extLst>
      <p:ext uri="{BB962C8B-B14F-4D97-AF65-F5344CB8AC3E}">
        <p14:creationId xmlns:p14="http://schemas.microsoft.com/office/powerpoint/2010/main" xmlns="" val="36309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/>
              <a:t>Зубочелюстные</a:t>
            </a:r>
            <a:r>
              <a:rPr lang="ru-RU" u="sng" dirty="0"/>
              <a:t> </a:t>
            </a:r>
            <a:r>
              <a:rPr lang="ru-RU" b="1" u="sng" dirty="0"/>
              <a:t>аномалии</a:t>
            </a:r>
            <a:r>
              <a:rPr lang="ru-RU" dirty="0"/>
              <a:t> - </a:t>
            </a:r>
            <a:r>
              <a:rPr lang="ru-RU" b="1" dirty="0"/>
              <a:t>это</a:t>
            </a:r>
            <a:r>
              <a:rPr lang="ru-RU" dirty="0"/>
              <a:t> врожденные и приобретенные нарушения развития </a:t>
            </a:r>
            <a:r>
              <a:rPr lang="ru-RU" b="1" dirty="0" smtClean="0"/>
              <a:t>зубочелюстной </a:t>
            </a:r>
            <a:r>
              <a:rPr lang="ru-RU" dirty="0" smtClean="0"/>
              <a:t>системы</a:t>
            </a:r>
            <a:r>
              <a:rPr lang="ru-RU" dirty="0"/>
              <a:t>: </a:t>
            </a:r>
            <a:r>
              <a:rPr lang="ru-RU" b="1" dirty="0"/>
              <a:t>аномалии</a:t>
            </a:r>
            <a:r>
              <a:rPr lang="ru-RU" dirty="0"/>
              <a:t> зубов, челюстных костей и </a:t>
            </a:r>
            <a:r>
              <a:rPr lang="ru-RU" b="1" dirty="0" smtClean="0"/>
              <a:t>аномалии </a:t>
            </a:r>
            <a:r>
              <a:rPr lang="ru-RU" dirty="0" smtClean="0"/>
              <a:t>соотношения </a:t>
            </a:r>
            <a:r>
              <a:rPr lang="ru-RU" dirty="0"/>
              <a:t>зубных рядов.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26322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Расщелины губы и неба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/>
              <a:t>Врожденные расщелины верхней губы и неба </a:t>
            </a:r>
            <a:r>
              <a:rPr lang="ru-RU" dirty="0"/>
              <a:t>составляют категорию сложных и тяжелых пороков развития лица и челюстей. В период новорожденности они - причина тяжелых функциональных нарушений, а после прорезывания зубов, кроме того, часто сопровождаются аномалиями со стороны зубов и </a:t>
            </a:r>
            <a:r>
              <a:rPr lang="ru-RU" dirty="0" smtClean="0"/>
              <a:t>прикуса.</a:t>
            </a:r>
          </a:p>
          <a:p>
            <a:r>
              <a:rPr lang="ru-RU" dirty="0"/>
              <a:t>Дети, родившиеся с расщелинами верхней губы и неба, с первых дней жизни находятся в неблагоприятных условиях, так как у них нарушаются функции дыхания, сосания, глотания, а далее, по мере развития ребенка, нарушаются функции речи, слуха, жевания, обоняния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609707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Косые расщелины лица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koloboma-rasshhelina-lica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412776"/>
            <a:ext cx="4141256" cy="4525963"/>
          </a:xfrm>
        </p:spPr>
      </p:pic>
    </p:spTree>
    <p:extLst>
      <p:ext uri="{BB962C8B-B14F-4D97-AF65-F5344CB8AC3E}">
        <p14:creationId xmlns:p14="http://schemas.microsoft.com/office/powerpoint/2010/main" xmlns="" val="1997163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Свищи нижней губы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-dSC9u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4323315" cy="4392488"/>
          </a:xfrm>
        </p:spPr>
      </p:pic>
    </p:spTree>
    <p:extLst>
      <p:ext uri="{BB962C8B-B14F-4D97-AF65-F5344CB8AC3E}">
        <p14:creationId xmlns:p14="http://schemas.microsoft.com/office/powerpoint/2010/main" xmlns="" val="2238671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Прогения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Прогения</a:t>
            </a:r>
            <a:r>
              <a:rPr lang="ru-RU" dirty="0" smtClean="0"/>
              <a:t> – это патологическая разновидность прикуса, при которой зубы нижнего ряда перекрывают зубы-антагонисты верхнего ряда при смыкании челюсти</a:t>
            </a:r>
            <a:endParaRPr lang="ru-RU" dirty="0"/>
          </a:p>
        </p:txBody>
      </p:sp>
      <p:pic>
        <p:nvPicPr>
          <p:cNvPr id="4" name="Рисунок 3" descr="B205_05_c040f1db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4233664" cy="28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5991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Прогнатия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3682752" cy="496855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Прогнатия</a:t>
            </a:r>
            <a:r>
              <a:rPr lang="ru-RU" dirty="0" smtClean="0"/>
              <a:t> (</a:t>
            </a:r>
            <a:r>
              <a:rPr lang="ru-RU" dirty="0" err="1" smtClean="0"/>
              <a:t>prognathia</a:t>
            </a:r>
            <a:r>
              <a:rPr lang="ru-RU" dirty="0" smtClean="0"/>
              <a:t>; про- + греч. </a:t>
            </a:r>
            <a:r>
              <a:rPr lang="ru-RU" dirty="0" err="1" smtClean="0"/>
              <a:t>gnathos</a:t>
            </a:r>
            <a:r>
              <a:rPr lang="ru-RU" dirty="0" smtClean="0"/>
              <a:t> челюсть) в стоматологии аномалия развития: выступание верхней челюсти вперед по сравнению с нижней вследствие ее чрезмерного развития</a:t>
            </a:r>
            <a:endParaRPr lang="ru-RU" dirty="0"/>
          </a:p>
        </p:txBody>
      </p:sp>
      <p:pic>
        <p:nvPicPr>
          <p:cNvPr id="4" name="Рисунок 3" descr="distalnyj-prik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196752"/>
            <a:ext cx="4499992" cy="343185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Гипертелоризм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Гипертелоризм</a:t>
            </a:r>
            <a:r>
              <a:rPr lang="ru-RU" dirty="0" smtClean="0"/>
              <a:t> — ненормальное (увеличенное) расстояние между двумя парными органами. Обычно имеется в виду глазной </a:t>
            </a:r>
            <a:r>
              <a:rPr lang="ru-RU" b="1" dirty="0" err="1" smtClean="0"/>
              <a:t>гипертелоризм</a:t>
            </a:r>
            <a:r>
              <a:rPr lang="ru-RU" dirty="0" smtClean="0"/>
              <a:t>, для которого характерно увеличенное расстояние между внутренними углами глаз и зрачками.</a:t>
            </a:r>
            <a:endParaRPr lang="ru-RU" dirty="0"/>
          </a:p>
        </p:txBody>
      </p:sp>
      <p:pic>
        <p:nvPicPr>
          <p:cNvPr id="4" name="Рисунок 3" descr="gipertelorizm-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484784"/>
            <a:ext cx="3007916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296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Макроглоссия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403244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это</a:t>
            </a:r>
            <a:r>
              <a:rPr lang="ru-RU" dirty="0" smtClean="0"/>
              <a:t> аномальное развитие языка или его изменение патологического характера. Определяется уплотнением и увеличением всего языка или его отдельного сегмента в несколько раз.</a:t>
            </a:r>
            <a:endParaRPr lang="ru-RU" dirty="0"/>
          </a:p>
        </p:txBody>
      </p:sp>
      <p:pic>
        <p:nvPicPr>
          <p:cNvPr id="4" name="Рисунок 3" descr="Makroglossi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659443"/>
            <a:ext cx="3914800" cy="44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979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Короткая уздечка языка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plastika-uzdechki-yazy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790128" cy="4381947"/>
          </a:xfrm>
        </p:spPr>
      </p:pic>
    </p:spTree>
    <p:extLst>
      <p:ext uri="{BB962C8B-B14F-4D97-AF65-F5344CB8AC3E}">
        <p14:creationId xmlns:p14="http://schemas.microsoft.com/office/powerpoint/2010/main" xmlns="" val="2967902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Пороки развития зубов (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адентия, ретенция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92488" cy="49251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Адентия</a:t>
            </a:r>
            <a:r>
              <a:rPr lang="ru-RU" dirty="0" smtClean="0"/>
              <a:t>- полное </a:t>
            </a:r>
            <a:r>
              <a:rPr lang="ru-RU" dirty="0" smtClean="0"/>
              <a:t>или частичное отсутствие зубов, возникающее вследствие их потери или аномалии развития зубочелюстной системы. </a:t>
            </a:r>
            <a:r>
              <a:rPr lang="ru-RU" dirty="0" err="1" smtClean="0"/>
              <a:t>Адентия</a:t>
            </a:r>
            <a:r>
              <a:rPr lang="ru-RU" dirty="0" smtClean="0"/>
              <a:t> характеризуется нарушением непрерывности зубных рядов, функции жевания и речи, косметическим дефектом; в тяжелых случаях - деформацией лицевого </a:t>
            </a:r>
            <a:r>
              <a:rPr lang="ru-RU" dirty="0" smtClean="0"/>
              <a:t>скелета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3ef07007349cd48ddfb94f69bbbb2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960440" cy="29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051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Ретенция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4402832" cy="478539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Ретенцией зуба называют такую болезнь, когда зуб уже полностью сформировался, но не прорезался и расположен под слизистой оболочкой. Располагается он в челюстной кости. В некоторых случаях его совсем не видно, а иногда он слегка просматривается сквозь </a:t>
            </a:r>
            <a:r>
              <a:rPr lang="ru-RU" dirty="0" err="1" smtClean="0"/>
              <a:t>десневые</a:t>
            </a:r>
            <a:r>
              <a:rPr lang="ru-RU" dirty="0" smtClean="0"/>
              <a:t> ткани.</a:t>
            </a:r>
            <a:endParaRPr lang="ru-RU" dirty="0"/>
          </a:p>
        </p:txBody>
      </p:sp>
      <p:pic>
        <p:nvPicPr>
          <p:cNvPr id="4" name="Рисунок 3" descr="retencija-zuba-prichiny-i-leche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700808"/>
            <a:ext cx="3810000" cy="2273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r>
              <a:rPr lang="ru-RU" sz="3600" dirty="0"/>
              <a:t>Не следует путать понятия </a:t>
            </a:r>
            <a:r>
              <a:rPr lang="ru-RU" sz="3600" i="1" dirty="0">
                <a:solidFill>
                  <a:schemeClr val="accent5">
                    <a:lumMod val="50000"/>
                  </a:schemeClr>
                </a:solidFill>
              </a:rPr>
              <a:t>аномалия</a:t>
            </a:r>
            <a:r>
              <a:rPr lang="ru-RU" sz="3600" dirty="0"/>
              <a:t> и </a:t>
            </a:r>
            <a:r>
              <a:rPr lang="ru-RU" sz="3600" i="1" dirty="0">
                <a:solidFill>
                  <a:schemeClr val="accent5">
                    <a:lumMod val="50000"/>
                  </a:schemeClr>
                </a:solidFill>
              </a:rPr>
              <a:t>деформация</a:t>
            </a:r>
            <a:r>
              <a:rPr lang="ru-RU" sz="3600" dirty="0"/>
              <a:t>. Под пос­ледними понимают только те нарушения, которые возникли </a:t>
            </a:r>
            <a:r>
              <a:rPr lang="ru-RU" sz="3600" dirty="0" smtClean="0"/>
              <a:t>как следствие </a:t>
            </a:r>
            <a:r>
              <a:rPr lang="ru-RU" sz="3600" dirty="0"/>
              <a:t>патологии, но после формирования </a:t>
            </a:r>
            <a:r>
              <a:rPr lang="ru-RU" sz="3600" dirty="0" err="1"/>
              <a:t>жевательно</a:t>
            </a:r>
            <a:r>
              <a:rPr lang="ru-RU" sz="3600" dirty="0"/>
              <a:t>-речевого аппарата. </a:t>
            </a:r>
            <a:endParaRPr lang="ru-RU" sz="3600" dirty="0" smtClean="0"/>
          </a:p>
          <a:p>
            <a:r>
              <a:rPr lang="ru-RU" sz="3600" dirty="0" smtClean="0"/>
              <a:t>В </a:t>
            </a:r>
            <a:r>
              <a:rPr lang="ru-RU" sz="3600" dirty="0"/>
              <a:t>отличие от аномалий они лишены генетической обус­ловленности.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458556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Ретенция зуба </a:t>
            </a:r>
            <a:r>
              <a:rPr lang="ru-RU" dirty="0"/>
              <a:t>- это задержка прорезывания его. Ретинированными называют зубы, находящиеся в толще альвеолярного отростка после оптимальных сроков их прорезывания, у которых закончилось или заканчивается формирование корней. </a:t>
            </a:r>
            <a:endParaRPr lang="ru-RU" dirty="0" smtClean="0"/>
          </a:p>
          <a:p>
            <a:r>
              <a:rPr lang="ru-RU" dirty="0"/>
              <a:t>Причины ретенции отдельных комплектных постоянных зубов разнообразны. Это может быть травма зубов и челюстей, воспалительные процессы в челюсти, недостаток места в зубном ряду, </a:t>
            </a:r>
            <a:r>
              <a:rPr lang="ru-RU" dirty="0" err="1"/>
              <a:t>гипердентия</a:t>
            </a:r>
            <a:r>
              <a:rPr lang="ru-RU" dirty="0"/>
              <a:t>, неправильное положение зачатка </a:t>
            </a:r>
            <a:r>
              <a:rPr lang="ru-RU" dirty="0" smtClean="0"/>
              <a:t>зуба.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461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прорезывания молочных зубов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6927340"/>
              </p:ext>
            </p:extLst>
          </p:nvPr>
        </p:nvGraphicFramePr>
        <p:xfrm>
          <a:off x="755576" y="1557671"/>
          <a:ext cx="7632848" cy="5113609"/>
        </p:xfrm>
        <a:graphic>
          <a:graphicData uri="http://schemas.openxmlformats.org/drawingml/2006/table">
            <a:tbl>
              <a:tblPr/>
              <a:tblGrid>
                <a:gridCol w="5275058"/>
                <a:gridCol w="2357790"/>
              </a:tblGrid>
              <a:tr h="94765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Зуб</a:t>
                      </a:r>
                    </a:p>
                  </a:txBody>
                  <a:tcPr marL="61494" marR="61494" marT="61494" marB="614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Месяц</a:t>
                      </a:r>
                    </a:p>
                    <a:p>
                      <a:pPr algn="ctr"/>
                      <a:r>
                        <a:rPr lang="ru-RU" sz="2400">
                          <a:effectLst/>
                        </a:rPr>
                        <a:t>после рождения</a:t>
                      </a:r>
                    </a:p>
                  </a:txBody>
                  <a:tcPr marL="61494" marR="61494" marT="61494" marB="614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927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Центральные резцы нижней челюсти</a:t>
                      </a:r>
                    </a:p>
                  </a:txBody>
                  <a:tcPr marL="61494" marR="61494" marT="61494" marB="614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6,5</a:t>
                      </a:r>
                    </a:p>
                  </a:txBody>
                  <a:tcPr marL="61494" marR="61494" marT="61494" marB="614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74927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Латеральные резцы нижней челюсти</a:t>
                      </a:r>
                    </a:p>
                  </a:txBody>
                  <a:tcPr marL="61494" marR="61494" marT="61494" marB="614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7</a:t>
                      </a:r>
                    </a:p>
                  </a:txBody>
                  <a:tcPr marL="61494" marR="61494" marT="61494" marB="614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927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Центральные резцы верхней челюсти</a:t>
                      </a:r>
                    </a:p>
                  </a:txBody>
                  <a:tcPr marL="61494" marR="61494" marT="61494" marB="614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7,5</a:t>
                      </a:r>
                    </a:p>
                  </a:txBody>
                  <a:tcPr marL="61494" marR="61494" marT="61494" marB="614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74927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Латеральные резцы верхней челюсти</a:t>
                      </a:r>
                    </a:p>
                  </a:txBody>
                  <a:tcPr marL="61494" marR="61494" marT="61494" marB="614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8</a:t>
                      </a:r>
                    </a:p>
                  </a:txBody>
                  <a:tcPr marL="61494" marR="61494" marT="61494" marB="614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05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Первые моляры</a:t>
                      </a:r>
                    </a:p>
                  </a:txBody>
                  <a:tcPr marL="61494" marR="61494" marT="61494" marB="614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12-16</a:t>
                      </a:r>
                    </a:p>
                  </a:txBody>
                  <a:tcPr marL="61494" marR="61494" marT="61494" marB="614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64105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Клыки</a:t>
                      </a:r>
                    </a:p>
                  </a:txBody>
                  <a:tcPr marL="61494" marR="61494" marT="61494" marB="614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16-20</a:t>
                      </a:r>
                    </a:p>
                  </a:txBody>
                  <a:tcPr marL="61494" marR="61494" marT="61494" marB="614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05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Вторые моляры</a:t>
                      </a:r>
                    </a:p>
                  </a:txBody>
                  <a:tcPr marL="61494" marR="61494" marT="61494" marB="614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20-30</a:t>
                      </a:r>
                    </a:p>
                  </a:txBody>
                  <a:tcPr marL="61494" marR="61494" marT="61494" marB="614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1503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выпадения молочных зубов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1791191"/>
              </p:ext>
            </p:extLst>
          </p:nvPr>
        </p:nvGraphicFramePr>
        <p:xfrm>
          <a:off x="467544" y="1268760"/>
          <a:ext cx="8352927" cy="5184577"/>
        </p:xfrm>
        <a:graphic>
          <a:graphicData uri="http://schemas.openxmlformats.org/drawingml/2006/table">
            <a:tbl>
              <a:tblPr/>
              <a:tblGrid>
                <a:gridCol w="6005824"/>
                <a:gridCol w="2347103"/>
              </a:tblGrid>
              <a:tr h="12977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Зуб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Возраст</a:t>
                      </a:r>
                    </a:p>
                    <a:p>
                      <a:pPr algn="ctr"/>
                      <a:r>
                        <a:rPr lang="ru-RU" sz="2800">
                          <a:effectLst/>
                        </a:rPr>
                        <a:t>(в годах)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562">
                <a:tc>
                  <a:txBody>
                    <a:bodyPr/>
                    <a:lstStyle/>
                    <a:p>
                      <a:r>
                        <a:rPr lang="ru-RU" sz="2800">
                          <a:effectLst/>
                        </a:rPr>
                        <a:t>Центральные резцы</a:t>
                      </a:r>
                    </a:p>
                  </a:txBody>
                  <a:tcPr marL="74196" marR="74196" marT="37098" marB="370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6-7</a:t>
                      </a:r>
                    </a:p>
                  </a:txBody>
                  <a:tcPr marL="74196" marR="74196" marT="37098" marB="370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66562">
                <a:tc>
                  <a:txBody>
                    <a:bodyPr/>
                    <a:lstStyle/>
                    <a:p>
                      <a:r>
                        <a:rPr lang="ru-RU" sz="2800">
                          <a:effectLst/>
                        </a:rPr>
                        <a:t>Боковые резцы</a:t>
                      </a:r>
                    </a:p>
                  </a:txBody>
                  <a:tcPr marL="74196" marR="74196" marT="37098" marB="370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7-8</a:t>
                      </a:r>
                    </a:p>
                  </a:txBody>
                  <a:tcPr marL="74196" marR="74196" marT="37098" marB="370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562">
                <a:tc>
                  <a:txBody>
                    <a:bodyPr/>
                    <a:lstStyle/>
                    <a:p>
                      <a:r>
                        <a:rPr lang="ru-RU" sz="2800">
                          <a:effectLst/>
                        </a:rPr>
                        <a:t>Первые моляры</a:t>
                      </a:r>
                    </a:p>
                  </a:txBody>
                  <a:tcPr marL="74196" marR="74196" marT="37098" marB="370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9-11</a:t>
                      </a:r>
                    </a:p>
                  </a:txBody>
                  <a:tcPr marL="74196" marR="74196" marT="37098" marB="370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810291">
                <a:tc>
                  <a:txBody>
                    <a:bodyPr/>
                    <a:lstStyle/>
                    <a:p>
                      <a:r>
                        <a:rPr lang="ru-RU" sz="2800">
                          <a:effectLst/>
                        </a:rPr>
                        <a:t>Клыки нижней челюсти</a:t>
                      </a:r>
                    </a:p>
                  </a:txBody>
                  <a:tcPr marL="74196" marR="74196" marT="37098" marB="370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9-12</a:t>
                      </a:r>
                    </a:p>
                  </a:txBody>
                  <a:tcPr marL="74196" marR="74196" marT="37098" marB="370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291">
                <a:tc>
                  <a:txBody>
                    <a:bodyPr/>
                    <a:lstStyle/>
                    <a:p>
                      <a:r>
                        <a:rPr lang="ru-RU" sz="2800">
                          <a:effectLst/>
                        </a:rPr>
                        <a:t>Клыки верхней челюсти</a:t>
                      </a:r>
                    </a:p>
                  </a:txBody>
                  <a:tcPr marL="74196" marR="74196" marT="37098" marB="370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10-12</a:t>
                      </a:r>
                    </a:p>
                  </a:txBody>
                  <a:tcPr marL="74196" marR="74196" marT="37098" marB="370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66562">
                <a:tc>
                  <a:txBody>
                    <a:bodyPr/>
                    <a:lstStyle/>
                    <a:p>
                      <a:r>
                        <a:rPr lang="ru-RU" sz="2800">
                          <a:effectLst/>
                        </a:rPr>
                        <a:t>Вторые моляры</a:t>
                      </a:r>
                    </a:p>
                  </a:txBody>
                  <a:tcPr marL="74196" marR="74196" marT="37098" marB="370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10-12</a:t>
                      </a:r>
                    </a:p>
                  </a:txBody>
                  <a:tcPr marL="74196" marR="74196" marT="37098" marB="370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201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Мелкое преддверие полости рта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0_dc97a_d7bfbf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84784"/>
            <a:ext cx="3394472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1484784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Вариантом нормы является глубина преддверия от 5 до 10 мм. Если этот показатель не достигает 5 мм при замере от границы завершения десны до неподвижного </a:t>
            </a:r>
            <a:r>
              <a:rPr lang="ru-RU" sz="2400" dirty="0" smtClean="0"/>
              <a:t>участка слизистой оболочки , стоматологи диагностируют мелкое преддверие ротовой полости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8766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Диастема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щербинка — непропорционально большой (по сравнению с обычным) промежуток, отделяющий два соседних более или менее расставленных зуба, чаще всего принадлежащих к разным типам.</a:t>
            </a:r>
            <a:endParaRPr lang="ru-RU" dirty="0"/>
          </a:p>
        </p:txBody>
      </p:sp>
      <p:pic>
        <p:nvPicPr>
          <p:cNvPr id="4" name="Рисунок 3" descr="img_3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370790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8206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Челюстно-лицевой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дизостоз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(синдром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Франческетти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Внешне </a:t>
            </a:r>
            <a:r>
              <a:rPr lang="ru-RU" dirty="0" smtClean="0"/>
              <a:t>синдром проявляется </a:t>
            </a:r>
            <a:r>
              <a:rPr lang="ru-RU" dirty="0" smtClean="0"/>
              <a:t>:</a:t>
            </a:r>
          </a:p>
          <a:p>
            <a:pPr marL="0" indent="0"/>
            <a:r>
              <a:rPr lang="ru-RU" dirty="0" smtClean="0"/>
              <a:t>косыми </a:t>
            </a:r>
            <a:r>
              <a:rPr lang="ru-RU" dirty="0" smtClean="0"/>
              <a:t>глазными щелями, внешние уголки которых опущены, иногда наблюдается колобома века (отсутствие части нижнего или верхнего века), </a:t>
            </a:r>
            <a:endParaRPr lang="ru-RU" dirty="0" smtClean="0"/>
          </a:p>
          <a:p>
            <a:pPr marL="0" indent="0"/>
            <a:r>
              <a:rPr lang="ru-RU" dirty="0" smtClean="0"/>
              <a:t>врожденная </a:t>
            </a:r>
            <a:r>
              <a:rPr lang="ru-RU" dirty="0" smtClean="0"/>
              <a:t>катаракта, </a:t>
            </a:r>
            <a:r>
              <a:rPr lang="ru-RU" dirty="0" err="1" smtClean="0"/>
              <a:t>микрофтальм</a:t>
            </a:r>
            <a:r>
              <a:rPr lang="ru-RU" dirty="0" smtClean="0"/>
              <a:t>, парез мышц, ответственных за движение глаза. </a:t>
            </a:r>
            <a:endParaRPr lang="ru-RU" dirty="0" smtClean="0"/>
          </a:p>
          <a:p>
            <a:pPr marL="0" indent="0"/>
            <a:r>
              <a:rPr lang="ru-RU" dirty="0" smtClean="0"/>
              <a:t>В </a:t>
            </a:r>
            <a:r>
              <a:rPr lang="ru-RU" dirty="0" smtClean="0"/>
              <a:t>челюстно-лицевой системе наблюдается недоразвитие скуловой кости, </a:t>
            </a:r>
            <a:r>
              <a:rPr lang="ru-RU" dirty="0" err="1" smtClean="0"/>
              <a:t>верхне</a:t>
            </a:r>
            <a:r>
              <a:rPr lang="ru-RU" dirty="0" smtClean="0"/>
              <a:t>- и </a:t>
            </a:r>
            <a:r>
              <a:rPr lang="ru-RU" dirty="0" smtClean="0"/>
              <a:t>нижнечелюстной. </a:t>
            </a:r>
            <a:r>
              <a:rPr lang="ru-RU" dirty="0" smtClean="0"/>
              <a:t>Зубы часто недоразвиты, широко поставлены, имеются проблемы с прикусом. Гипоплазия нижней части лица придает ему птичий вид. В редких случаях наблюдаются поражения крупных кровеносных стволов, сердца, отставание в развитии, внутренняя гидроцефалия.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7595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78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413870" cy="3373586"/>
          </a:xfrm>
        </p:spPr>
      </p:pic>
      <p:pic>
        <p:nvPicPr>
          <p:cNvPr id="5" name="Рисунок 4" descr="https _d1l9wtg77iuzz5.cloudfront.net_assets_4023_155161_original.jpg 1471360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4320480" cy="420012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Черепно-лицевой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дизостоз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(синдром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Кроузона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4536504" cy="49251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Редкое </a:t>
            </a:r>
            <a:r>
              <a:rPr lang="ru-RU" dirty="0" smtClean="0"/>
              <a:t>генетическое заболевание, сопровождающееся прогрессирующими деформациями лицевой и мозговой части черепа и </a:t>
            </a:r>
            <a:r>
              <a:rPr lang="ru-RU" dirty="0" err="1" smtClean="0"/>
              <a:t>краниосиностозом</a:t>
            </a:r>
            <a:r>
              <a:rPr lang="ru-RU" dirty="0" smtClean="0"/>
              <a:t> с развитием сопутствующих нарушений. Симптомами этого состояния являются изменение формы головы (брахицефалия, </a:t>
            </a:r>
            <a:r>
              <a:rPr lang="ru-RU" dirty="0" err="1" smtClean="0"/>
              <a:t>скафоцефалия</a:t>
            </a:r>
            <a:r>
              <a:rPr lang="ru-RU" dirty="0" smtClean="0"/>
              <a:t>, тригоноцефалия), крючковидный нос, гипоплазия средней трети лица, нарушения зрения и слуха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b8b69d8fa-picture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3489409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3811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r>
              <a:rPr lang="ru-RU" dirty="0"/>
              <a:t>В чистом виде хирургическое лечение аномалий зубочелюстной системы у детей применяется достаточно редко. Чаще всего оно сочетается с </a:t>
            </a:r>
            <a:r>
              <a:rPr lang="ru-RU" dirty="0" err="1"/>
              <a:t>ортодонтическим</a:t>
            </a:r>
            <a:r>
              <a:rPr lang="ru-RU" dirty="0"/>
              <a:t> лечением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Чаще всего лечение </a:t>
            </a:r>
            <a:r>
              <a:rPr lang="ru-RU" dirty="0"/>
              <a:t>проводится в сменном и постоянном прикусе и гораздо реже - в молочном прикусе.</a:t>
            </a:r>
          </a:p>
        </p:txBody>
      </p:sp>
    </p:spTree>
    <p:extLst>
      <p:ext uri="{BB962C8B-B14F-4D97-AF65-F5344CB8AC3E}">
        <p14:creationId xmlns:p14="http://schemas.microsoft.com/office/powerpoint/2010/main" xmlns="" val="3418970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К </a:t>
            </a:r>
            <a:r>
              <a:rPr lang="ru-RU" u="sng" dirty="0"/>
              <a:t>хирургическим методам </a:t>
            </a:r>
            <a:r>
              <a:rPr lang="ru-RU" dirty="0"/>
              <a:t>лечения зубочелюстных деформаций и аномалий прикуса относятся:</a:t>
            </a:r>
          </a:p>
          <a:p>
            <a:r>
              <a:rPr lang="ru-RU" dirty="0" smtClean="0"/>
              <a:t>удаление </a:t>
            </a:r>
            <a:r>
              <a:rPr lang="ru-RU" dirty="0"/>
              <a:t>зубов и зачатков зубов;</a:t>
            </a:r>
          </a:p>
          <a:p>
            <a:r>
              <a:rPr lang="ru-RU" dirty="0" smtClean="0"/>
              <a:t>обнажение </a:t>
            </a:r>
            <a:r>
              <a:rPr lang="ru-RU" dirty="0"/>
              <a:t>коронок ретинированных зубов;</a:t>
            </a:r>
          </a:p>
          <a:p>
            <a:r>
              <a:rPr lang="ru-RU" dirty="0" smtClean="0"/>
              <a:t>пластика </a:t>
            </a:r>
            <a:r>
              <a:rPr lang="ru-RU" dirty="0"/>
              <a:t>коротких уздечек губ и языка;</a:t>
            </a:r>
          </a:p>
          <a:p>
            <a:r>
              <a:rPr lang="ru-RU" dirty="0" err="1" smtClean="0"/>
              <a:t>вестибюлопластика</a:t>
            </a:r>
            <a:r>
              <a:rPr lang="ru-RU" dirty="0"/>
              <a:t>;</a:t>
            </a:r>
          </a:p>
          <a:p>
            <a:r>
              <a:rPr lang="ru-RU" dirty="0" err="1" smtClean="0"/>
              <a:t>компактостеотомия</a:t>
            </a:r>
            <a:r>
              <a:rPr lang="ru-RU" dirty="0" smtClean="0"/>
              <a:t> </a:t>
            </a:r>
            <a:r>
              <a:rPr lang="ru-RU" dirty="0"/>
              <a:t>и декортикация челюсти;</a:t>
            </a:r>
          </a:p>
          <a:p>
            <a:r>
              <a:rPr lang="ru-RU" dirty="0" smtClean="0"/>
              <a:t>реконструктивные </a:t>
            </a:r>
            <a:r>
              <a:rPr lang="ru-RU" dirty="0"/>
              <a:t>операции на костях лицевого скелета (</a:t>
            </a:r>
            <a:r>
              <a:rPr lang="ru-RU" dirty="0" smtClean="0"/>
              <a:t>остеотомия</a:t>
            </a:r>
            <a:r>
              <a:rPr lang="ru-RU" dirty="0"/>
              <a:t>, костная пластика, пластика височно-нижнечелюстного сустава и др.)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2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Занимается </a:t>
            </a:r>
            <a:r>
              <a:rPr lang="ru-RU" dirty="0"/>
              <a:t>изучением этиологии, диагностики, методов профи­лактики и лечения зубочелюстных </a:t>
            </a:r>
            <a:r>
              <a:rPr lang="ru-RU" dirty="0" smtClean="0"/>
              <a:t>аномалий такой раздел стоматологии как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ортодонтия</a:t>
            </a:r>
            <a:r>
              <a:rPr lang="ru-RU" dirty="0" smtClean="0"/>
              <a:t>.</a:t>
            </a:r>
          </a:p>
          <a:p>
            <a:r>
              <a:rPr lang="ru-RU" dirty="0"/>
              <a:t>Объектом </a:t>
            </a:r>
            <a:r>
              <a:rPr lang="ru-RU" dirty="0" err="1" smtClean="0"/>
              <a:t>ортодонтических</a:t>
            </a:r>
            <a:r>
              <a:rPr lang="ru-RU" dirty="0" smtClean="0"/>
              <a:t> </a:t>
            </a:r>
            <a:r>
              <a:rPr lang="ru-RU" dirty="0"/>
              <a:t>вмешательств, прежде всего является </a:t>
            </a:r>
            <a:r>
              <a:rPr lang="ru-RU" dirty="0" err="1"/>
              <a:t>жевательно</a:t>
            </a:r>
            <a:r>
              <a:rPr lang="ru-RU" dirty="0"/>
              <a:t>-речевой ап­парат детей и подростков.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789540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5266928" cy="5256584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Профилактика зубочелюстных аномалий (ЗЧА) и </a:t>
            </a:r>
            <a:r>
              <a:rPr lang="ru-RU" b="1" u="sng" dirty="0" smtClean="0">
                <a:solidFill>
                  <a:srgbClr val="002060"/>
                </a:solidFill>
              </a:rPr>
              <a:t>деформаций </a:t>
            </a:r>
            <a:r>
              <a:rPr lang="ru-RU" dirty="0" smtClean="0"/>
              <a:t>- </a:t>
            </a:r>
            <a:r>
              <a:rPr lang="ru-RU" dirty="0"/>
              <a:t>это комплекс мероприятий, направленных на предупреждение и устранение этиологических и патогенетических факторов, способствующих возникновению ЗЧА.</a:t>
            </a:r>
          </a:p>
        </p:txBody>
      </p:sp>
    </p:spTree>
    <p:extLst>
      <p:ext uri="{BB962C8B-B14F-4D97-AF65-F5344CB8AC3E}">
        <p14:creationId xmlns:p14="http://schemas.microsoft.com/office/powerpoint/2010/main" xmlns="" val="42340859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/>
          </a:bodyPr>
          <a:lstStyle/>
          <a:p>
            <a:r>
              <a:rPr lang="ru-RU" dirty="0"/>
              <a:t>Профилактика </a:t>
            </a:r>
            <a:r>
              <a:rPr lang="ru-RU" dirty="0" smtClean="0"/>
              <a:t>ЗЧА  </a:t>
            </a:r>
            <a:r>
              <a:rPr lang="ru-RU" dirty="0"/>
              <a:t>осуществляется путем санитарного просвещения родителей, медицинских и педагогических сотрудников женских консультаций, детских поликлиник, детских дошкольных и школьных учреждений. </a:t>
            </a:r>
            <a:endParaRPr lang="ru-RU" dirty="0" smtClean="0"/>
          </a:p>
          <a:p>
            <a:r>
              <a:rPr lang="ru-RU" dirty="0" smtClean="0"/>
              <a:t>Раннее </a:t>
            </a:r>
            <a:r>
              <a:rPr lang="ru-RU" dirty="0"/>
              <a:t>выявление пассивно- и активнодействующих факторов риска осуществляют детские стоматологи- терапевты при профилактических осмотрах, плановых санациях и инициативных </a:t>
            </a:r>
            <a:r>
              <a:rPr lang="ru-RU" dirty="0" smtClean="0"/>
              <a:t>обращениях.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6987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58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5544616" cy="5073427"/>
          </a:xfrm>
        </p:spPr>
        <p:txBody>
          <a:bodyPr>
            <a:normAutofit/>
          </a:bodyPr>
          <a:lstStyle/>
          <a:p>
            <a:r>
              <a:rPr lang="ru-RU" dirty="0"/>
              <a:t>Начинается оно с 5-й недели эмбрионального периода, когда закладываются первые зачатки мо­лочных зубов, и продолжается на протяжении многих лет </a:t>
            </a:r>
            <a:r>
              <a:rPr lang="ru-RU" dirty="0" smtClean="0"/>
              <a:t>после рождения</a:t>
            </a:r>
            <a:r>
              <a:rPr lang="ru-RU" dirty="0"/>
              <a:t>, до полного образования постоянного прикуса уже в зре­лом возрасте — 18—20 лет.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93697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Периоды развития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 точки зрения этиологии и патогенеза развития зубочелюстных аномалий, весь </a:t>
            </a:r>
            <a:r>
              <a:rPr lang="ru-RU" dirty="0" smtClean="0"/>
              <a:t>срок делят на </a:t>
            </a:r>
            <a:r>
              <a:rPr lang="ru-RU" dirty="0"/>
              <a:t>два периода: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внутриутробный</a:t>
            </a:r>
            <a:r>
              <a:rPr lang="ru-RU" dirty="0" smtClean="0"/>
              <a:t> </a:t>
            </a:r>
            <a:r>
              <a:rPr lang="ru-RU" dirty="0"/>
              <a:t>— когда плод нахо­дится под защитой материнского организма и нарушения в разви­тии его, в основном, зависят от состояния матери, и в меньшей сте­пени, от внешних факторов;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постнатальный</a:t>
            </a:r>
            <a:r>
              <a:rPr lang="ru-RU" dirty="0" smtClean="0"/>
              <a:t> </a:t>
            </a:r>
            <a:r>
              <a:rPr lang="ru-RU" dirty="0"/>
              <a:t>— когда ребенок пе­реходит в условия влияния внешней среды и, благодаря унаследо­ванным и врожденным свойствам, приспосабливается к ее воздей­ствиям.</a:t>
            </a:r>
          </a:p>
        </p:txBody>
      </p:sp>
    </p:spTree>
    <p:extLst>
      <p:ext uri="{BB962C8B-B14F-4D97-AF65-F5344CB8AC3E}">
        <p14:creationId xmlns:p14="http://schemas.microsoft.com/office/powerpoint/2010/main" xmlns="" val="317594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Этиология и патогенез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Причинные факторы </a:t>
            </a:r>
            <a:r>
              <a:rPr lang="ru-RU" dirty="0"/>
              <a:t>в зависимости от степени вероятности развития патологии прикуса делят на две </a:t>
            </a:r>
            <a:r>
              <a:rPr lang="ru-RU" dirty="0" smtClean="0"/>
              <a:t>группы: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Предрасполагающие факторы риска;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Активнодействующие причины.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87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Предрасполагающие факторы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наследственность</a:t>
            </a:r>
            <a:r>
              <a:rPr lang="ru-RU" dirty="0"/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рахит </a:t>
            </a:r>
            <a:r>
              <a:rPr lang="ru-RU" dirty="0"/>
              <a:t>(в анамнезе) и хронические соматические заболевания;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аномалии </a:t>
            </a:r>
            <a:r>
              <a:rPr lang="ru-RU" dirty="0"/>
              <a:t>прикрепления мягких тканей к альвеолярному отростку;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заболевания </a:t>
            </a:r>
            <a:r>
              <a:rPr lang="ru-RU" dirty="0"/>
              <a:t>органов зрения, обусловленные изменением формы глазницы (близорукость), что часто сочетается с деформацией верхней челюсти;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кариес </a:t>
            </a:r>
            <a:r>
              <a:rPr lang="ru-RU" dirty="0"/>
              <a:t>боковых зубов с разрушением контактных поверхностей или поверхностей смыкания;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дефект </a:t>
            </a:r>
            <a:r>
              <a:rPr lang="ru-RU" dirty="0"/>
              <a:t>зубного ряда при удалении одного зуба до начала резорбции корня;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нарушение </a:t>
            </a:r>
            <a:r>
              <a:rPr lang="ru-RU" dirty="0"/>
              <a:t>сроков и последовательности смены временных зубов</a:t>
            </a:r>
          </a:p>
        </p:txBody>
      </p:sp>
    </p:spTree>
    <p:extLst>
      <p:ext uri="{BB962C8B-B14F-4D97-AF65-F5344CB8AC3E}">
        <p14:creationId xmlns:p14="http://schemas.microsoft.com/office/powerpoint/2010/main" xmlns="" val="57622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Активнодействующие факторы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нарушение функции дыхания;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нарушение функции глотания;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нарушение функции жевания;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вредные привычки;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нарушение опорно-двигательного аппарата и осанки;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замедленная </a:t>
            </a:r>
            <a:r>
              <a:rPr lang="ru-RU" dirty="0" err="1" smtClean="0"/>
              <a:t>стираемость</a:t>
            </a:r>
            <a:r>
              <a:rPr lang="ru-RU" dirty="0" smtClean="0"/>
              <a:t> временных зубов после 4 лет, осложняющаяся блоком бугров клыков и моляров;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раннее, до сроков физиологической резорбции корней, удаление двух и более рядом стоящих зубов, перенесенные травмы, оперативные вмешательства.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6588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1401</Words>
  <Application>Microsoft Office PowerPoint</Application>
  <PresentationFormat>Экран (4:3)</PresentationFormat>
  <Paragraphs>153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Зубочелюстные аномалии и деформации. Врожденные пороки ЧЛО. Этиология, патогенез, клиника, диагностика, профилактика</vt:lpstr>
      <vt:lpstr>Определение </vt:lpstr>
      <vt:lpstr>Определение </vt:lpstr>
      <vt:lpstr>Определение </vt:lpstr>
      <vt:lpstr>Развитие </vt:lpstr>
      <vt:lpstr>Периоды развития</vt:lpstr>
      <vt:lpstr>Этиология и патогенез </vt:lpstr>
      <vt:lpstr>Предрасполагающие факторы</vt:lpstr>
      <vt:lpstr>Активнодействующие факторы</vt:lpstr>
      <vt:lpstr>Влияние грудного вкармливания</vt:lpstr>
      <vt:lpstr>Техника грудного вскармливания</vt:lpstr>
      <vt:lpstr>Классификация</vt:lpstr>
      <vt:lpstr>Классификация</vt:lpstr>
      <vt:lpstr>Классификация</vt:lpstr>
      <vt:lpstr>Классификация</vt:lpstr>
      <vt:lpstr>Пороки развития лица и шеи</vt:lpstr>
      <vt:lpstr>Расщелина верхней губы</vt:lpstr>
      <vt:lpstr>Расщелины неба</vt:lpstr>
      <vt:lpstr>Расщелины губы и неба</vt:lpstr>
      <vt:lpstr>Расщелины губы и неба</vt:lpstr>
      <vt:lpstr>Косые расщелины лица</vt:lpstr>
      <vt:lpstr>Свищи нижней губы</vt:lpstr>
      <vt:lpstr>Прогения</vt:lpstr>
      <vt:lpstr>Прогнатия</vt:lpstr>
      <vt:lpstr>Гипертелоризм </vt:lpstr>
      <vt:lpstr>Макроглоссия </vt:lpstr>
      <vt:lpstr>Короткая уздечка языка</vt:lpstr>
      <vt:lpstr>Пороки развития зубов (адентия, ретенция)</vt:lpstr>
      <vt:lpstr>Ретенция</vt:lpstr>
      <vt:lpstr>Слайд 30</vt:lpstr>
      <vt:lpstr>Сроки прорезывания молочных зубов</vt:lpstr>
      <vt:lpstr>Сроки выпадения молочных зубов</vt:lpstr>
      <vt:lpstr>Мелкое преддверие полости рта</vt:lpstr>
      <vt:lpstr>Диастема </vt:lpstr>
      <vt:lpstr>Челюстно-лицевой дизостоз (синдром Франческетти)</vt:lpstr>
      <vt:lpstr>Слайд 36</vt:lpstr>
      <vt:lpstr>Черепно-лицевой дизостоз (синдром Кроузона)</vt:lpstr>
      <vt:lpstr>Лечение</vt:lpstr>
      <vt:lpstr>Лечение </vt:lpstr>
      <vt:lpstr>Профилактика </vt:lpstr>
      <vt:lpstr>Профилактика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Лиля</dc:creator>
  <cp:lastModifiedBy>Танюшка</cp:lastModifiedBy>
  <cp:revision>15</cp:revision>
  <dcterms:created xsi:type="dcterms:W3CDTF">2019-02-13T11:19:25Z</dcterms:created>
  <dcterms:modified xsi:type="dcterms:W3CDTF">2019-02-14T16:37:52Z</dcterms:modified>
</cp:coreProperties>
</file>