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0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Source Code Pro" panose="020B0604020202020204" charset="0"/>
      <p:regular r:id="rId25"/>
      <p:bold r:id="rId26"/>
      <p:italic r:id="rId27"/>
      <p:boldItalic r:id="rId28"/>
    </p:embeddedFont>
    <p:embeddedFont>
      <p:font typeface="Wingdings 2" panose="05020102010507070707" pitchFamily="18" charset="2"/>
      <p:regular r:id="rId29"/>
    </p:embeddedFont>
    <p:embeddedFont>
      <p:font typeface="Franklin Gothic Medium" panose="020B0603020102020204" pitchFamily="34" charset="0"/>
      <p:regular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6451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d7e818955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d7e818955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6f83aa9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6f83aa9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6f83aa9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6f83aa9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d7e81895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d7e81895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d7e81895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dd7e818955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d7e818955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d7e818955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d7e818955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d7e818955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d7e818955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d7e818955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d7e818955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dd7e818955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d7e818955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dd7e818955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3aa9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3aa9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6f83aa9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6f83aa91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3aa9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3aa9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83aa9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83aa9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d7e81895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d7e81895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d7e818955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d7e818955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d7e818955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d7e818955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d7e818955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d7e818955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d7e81895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d7e81895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539720"/>
            <a:ext cx="1981200" cy="1371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3/22/2023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39720"/>
            <a:ext cx="6324600" cy="13716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10489"/>
            <a:ext cx="6705600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0489"/>
            <a:ext cx="1956046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05979"/>
            <a:ext cx="1676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169208"/>
            <a:ext cx="1600201" cy="123444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3/22/2023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169208"/>
            <a:ext cx="6324600" cy="123444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3189"/>
            <a:ext cx="8831802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14300"/>
            <a:ext cx="6705600" cy="4914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5867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1597914"/>
            <a:ext cx="1673352" cy="2112264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342900"/>
            <a:ext cx="1675660" cy="1255014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14300"/>
            <a:ext cx="6705600" cy="49149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1600200"/>
            <a:ext cx="1676400" cy="222885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345186"/>
            <a:ext cx="1676400" cy="1255014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226228"/>
            <a:ext cx="8831802" cy="378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4301"/>
            <a:ext cx="8814047" cy="10098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66885"/>
            <a:ext cx="8381260" cy="790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9303"/>
            <a:ext cx="8407893" cy="33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3/22/2023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 </a:t>
            </a:r>
            <a:endParaRPr dirty="0"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541506" y="1533235"/>
            <a:ext cx="6324600" cy="13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000" dirty="0"/>
              <a:t>Неогнестрельные повреждения мягких тканей лица. Классификация. Клиника, диагностика и лечение пострадавших.</a:t>
            </a:r>
            <a:endParaRPr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16088" y="252919"/>
            <a:ext cx="5395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dirty="0" err="1">
                <a:solidFill>
                  <a:schemeClr val="bg1"/>
                </a:solidFill>
              </a:rPr>
              <a:t>Войно-Ясенецкого</a:t>
            </a:r>
            <a:r>
              <a:rPr lang="ru-RU" dirty="0">
                <a:solidFill>
                  <a:schemeClr val="bg1"/>
                </a:solidFill>
              </a:rPr>
              <a:t>" Министерства здравоохранения Российской Федерации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26095" y="2178996"/>
            <a:ext cx="20557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</a:rPr>
              <a:t>Выполнил: ординатор 2го года обучения специальности </a:t>
            </a:r>
            <a:r>
              <a:rPr lang="ru-RU" sz="1200" dirty="0" smtClean="0">
                <a:solidFill>
                  <a:schemeClr val="bg1"/>
                </a:solidFill>
              </a:rPr>
              <a:t>стоматология хирургическая </a:t>
            </a:r>
            <a:r>
              <a:rPr lang="ru-RU" sz="1200" dirty="0" err="1" smtClean="0">
                <a:solidFill>
                  <a:schemeClr val="bg1"/>
                </a:solidFill>
              </a:rPr>
              <a:t>Бобоходжаев</a:t>
            </a:r>
            <a:r>
              <a:rPr lang="ru-RU" sz="1200" dirty="0" smtClean="0">
                <a:solidFill>
                  <a:schemeClr val="bg1"/>
                </a:solidFill>
              </a:rPr>
              <a:t>  </a:t>
            </a:r>
            <a:r>
              <a:rPr lang="ru-RU" sz="1200" dirty="0" err="1" smtClean="0">
                <a:solidFill>
                  <a:schemeClr val="bg1"/>
                </a:solidFill>
              </a:rPr>
              <a:t>Муллоходжа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</a:rPr>
              <a:t>Зикруллохджаевич</a:t>
            </a:r>
            <a:endParaRPr lang="ru-RU" sz="1200" dirty="0">
              <a:solidFill>
                <a:schemeClr val="bg1"/>
              </a:solidFill>
            </a:endParaRPr>
          </a:p>
          <a:p>
            <a:pPr algn="r"/>
            <a:r>
              <a:rPr lang="ru-RU" sz="1200" dirty="0" smtClean="0">
                <a:solidFill>
                  <a:schemeClr val="bg1"/>
                </a:solidFill>
              </a:rPr>
              <a:t>Проверила: </a:t>
            </a:r>
            <a:r>
              <a:rPr lang="ru-RU" sz="1200" dirty="0">
                <a:solidFill>
                  <a:schemeClr val="bg1"/>
                </a:solidFill>
              </a:rPr>
              <a:t>доцент каф. Хирургической стоматологии и челюстно-лицевой хирургии Маругина Татьяна Леонидовна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3497" y="4702763"/>
            <a:ext cx="216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Красноярск 2023г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Гематома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кровоизлияние</a:t>
            </a: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2"/>
          </p:nvPr>
        </p:nvSpPr>
        <p:spPr>
          <a:xfrm>
            <a:off x="4992625" y="244400"/>
            <a:ext cx="3837000" cy="45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а) гематома, при которой  кровь выходит в межтканевое пространство с образованием полости;</a:t>
            </a:r>
            <a:endParaRPr sz="19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б) имбибиция ткани и ее пропитывание кровью без образования полости.</a:t>
            </a:r>
            <a:endParaRPr sz="19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SzPts val="688"/>
              <a:buNone/>
            </a:pPr>
            <a:endParaRPr sz="19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endParaRPr sz="1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25" y="152401"/>
            <a:ext cx="4838702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/>
          <p:nvPr/>
        </p:nvSpPr>
        <p:spPr>
          <a:xfrm>
            <a:off x="5334800" y="4505875"/>
            <a:ext cx="2880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Source Code Pro"/>
                <a:ea typeface="Source Code Pro"/>
                <a:cs typeface="Source Code Pro"/>
                <a:sym typeface="Source Code Pro"/>
              </a:rPr>
              <a:t>“Цветение” синяка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body" idx="2"/>
          </p:nvPr>
        </p:nvSpPr>
        <p:spPr>
          <a:xfrm>
            <a:off x="4952471" y="1165188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3600" dirty="0"/>
              <a:t>Повреждения с нарушением целостности </a:t>
            </a:r>
            <a:r>
              <a:rPr lang="ru" dirty="0"/>
              <a:t/>
            </a:r>
            <a:br>
              <a:rPr lang="ru" dirty="0"/>
            </a:br>
            <a:r>
              <a:rPr lang="ru" dirty="0"/>
              <a:t>Ссадина - нарушение целостности поверхностных слоев кожи.  За    счет    разможжения   мелких   сосудов, подкожно-жировой клетчатки,   развития в дальнейшем фибринозного  воспаления ссадина   покрывается   коркой   (струпом). </a:t>
            </a:r>
            <a:r>
              <a:rPr lang="en-US" dirty="0" smtClean="0"/>
              <a:t>[8]</a:t>
            </a:r>
            <a:endParaRPr dirty="0"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523" y="1357508"/>
            <a:ext cx="4572000" cy="34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Лечение</a:t>
            </a: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2"/>
          </p:nvPr>
        </p:nvSpPr>
        <p:spPr>
          <a:xfrm>
            <a:off x="3948248" y="700459"/>
            <a:ext cx="45213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1)Наложение   швов   не  показано. </a:t>
            </a:r>
            <a:endParaRPr sz="10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2)Кожа  должна быть обработана   антисептическим  средством:</a:t>
            </a:r>
            <a:endParaRPr sz="10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а)3%- раствором перекиси    водорода  </a:t>
            </a:r>
            <a:endParaRPr sz="10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б)0,5%- раствором  иодопирона </a:t>
            </a:r>
            <a:endParaRPr sz="10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в)0,1% - раствором иодинола  </a:t>
            </a:r>
            <a:endParaRPr sz="10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г)0,05-0,1% - водным раствором хлоргексидина биглюконата </a:t>
            </a:r>
            <a:endParaRPr sz="10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3)поврежденная  поверхность:</a:t>
            </a:r>
            <a:endParaRPr sz="10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	а)1% -   раствором  бриллиантового  зеленого    </a:t>
            </a:r>
            <a:endParaRPr sz="10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б)5% -  настойкой  йода.   </a:t>
            </a:r>
            <a:endParaRPr sz="10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0" algn="just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4)Хороший 	эффект   дает неоднократная (с перерывами   в 5 - 7  минут)	обработка    ссадины   раствором перманганата калия (1:10).</a:t>
            </a:r>
            <a:endParaRPr sz="10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0" algn="just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Заживление ссадин происходит под корочкой (струпом);	ее   снимать   нельзя, в противном случае раневая   поверхность   будет    мацерироваться  	вследствие выделения из нее плазмы и лимфы.</a:t>
            </a:r>
            <a:endParaRPr sz="10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4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4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SzPts val="688"/>
              <a:buNone/>
            </a:pPr>
            <a:endParaRPr sz="4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endParaRPr sz="4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Раны бывают</a:t>
            </a: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2"/>
          </p:nvPr>
        </p:nvSpPr>
        <p:spPr>
          <a:xfrm>
            <a:off x="4622700" y="116800"/>
            <a:ext cx="45213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6550" algn="just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Char char="❖"/>
            </a:pPr>
            <a:r>
              <a:rPr lang="ru" sz="1700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Рвано-ушибленные</a:t>
            </a:r>
            <a:endParaRPr sz="1700" dirty="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65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Char char="❖"/>
            </a:pPr>
            <a:r>
              <a:rPr lang="ru" sz="1700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Резанные</a:t>
            </a:r>
            <a:endParaRPr sz="1700" dirty="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65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Char char="❖"/>
            </a:pPr>
            <a:r>
              <a:rPr lang="ru" sz="1700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Рубленные</a:t>
            </a:r>
            <a:endParaRPr sz="1700" dirty="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65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Char char="❖"/>
            </a:pPr>
            <a:r>
              <a:rPr lang="ru" sz="1700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Колотые</a:t>
            </a:r>
            <a:endParaRPr sz="1700" dirty="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365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Char char="❖"/>
            </a:pPr>
            <a:r>
              <a:rPr lang="ru" sz="1700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Укушенные </a:t>
            </a:r>
            <a:endParaRPr sz="1700" dirty="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266700" algn="just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urier New"/>
              <a:buChar char="❖"/>
            </a:pPr>
            <a:r>
              <a:rPr lang="ru" sz="600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600" dirty="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SzPts val="688"/>
              <a:buNone/>
            </a:pPr>
            <a:endParaRPr sz="100" dirty="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endParaRPr sz="100" b="1" dirty="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473413" y="4301457"/>
            <a:ext cx="3411600" cy="5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/>
              <a:t>Рвано-ушибленная рана</a:t>
            </a:r>
            <a:endParaRPr sz="2100" dirty="0"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2"/>
          </p:nvPr>
        </p:nvSpPr>
        <p:spPr>
          <a:xfrm>
            <a:off x="4363296" y="116800"/>
            <a:ext cx="45213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от действия тупых твердых предметов с небольшой ударяющей поверхностью в местах близко расположенных к кости (скуловая область, нижнеглазничный край, область лба), имеют неровные края, умеренно выражено зияние раны, но чаще происходит ее загрязнение</a:t>
            </a:r>
            <a:r>
              <a:rPr lang="ru" sz="170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 sz="170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[10]</a:t>
            </a:r>
            <a:endParaRPr sz="6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SzPts val="688"/>
              <a:buNone/>
            </a:pPr>
            <a:endParaRPr sz="1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endParaRPr sz="1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739" y="1355387"/>
            <a:ext cx="4033737" cy="2857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body" idx="2"/>
          </p:nvPr>
        </p:nvSpPr>
        <p:spPr>
          <a:xfrm>
            <a:off x="4577304" y="998706"/>
            <a:ext cx="3745775" cy="409939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Резаная рана</a:t>
            </a:r>
            <a:endParaRPr sz="20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dirty="0">
                <a:sym typeface="Courier New"/>
              </a:rPr>
              <a:t>при повреждении мягких тканей острыми предметами. Имеют ровные края, вследствие эластичности кожи. Обильное кровотечение, при поврежденных крупных сосудов.</a:t>
            </a:r>
            <a:endParaRPr dirty="0">
              <a:sym typeface="Courier New"/>
            </a:endParaRPr>
          </a:p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SzPts val="688"/>
              <a:buNone/>
            </a:pPr>
            <a:endParaRPr sz="1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endParaRPr sz="1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89813" y="1492281"/>
            <a:ext cx="3592750" cy="328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4782200" y="265725"/>
            <a:ext cx="3411600" cy="5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2"/>
                </a:solidFill>
              </a:rPr>
              <a:t>Рубленая рана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2"/>
          </p:nvPr>
        </p:nvSpPr>
        <p:spPr>
          <a:xfrm>
            <a:off x="4324385" y="285344"/>
            <a:ext cx="45213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dirty="0">
                <a:sym typeface="Courier New"/>
              </a:rPr>
              <a:t>обширные повреждения мягких тканей и краев раны. В ряде случаев повреждаются кости лицевого скелета, проникают в полость носа, рта гайморову пазуху.</a:t>
            </a:r>
            <a:endParaRPr dirty="0">
              <a:sym typeface="Courier New"/>
            </a:endParaRPr>
          </a:p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SzPts val="688"/>
              <a:buNone/>
            </a:pPr>
            <a:endParaRPr sz="1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endParaRPr sz="1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066" y="1238655"/>
            <a:ext cx="2704287" cy="2127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310" y="2857094"/>
            <a:ext cx="2373368" cy="211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4782200" y="265725"/>
            <a:ext cx="3411600" cy="5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2"/>
                </a:solidFill>
              </a:rPr>
              <a:t>Колотая рана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2"/>
          </p:nvPr>
        </p:nvSpPr>
        <p:spPr>
          <a:xfrm>
            <a:off x="4572000" y="1168975"/>
            <a:ext cx="4053191" cy="24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dirty="0">
                <a:sym typeface="Courier New"/>
              </a:rPr>
              <a:t>вследствие расщепления и сдавления тканей колющим предметом; образуются гематомы, не соответствующие величине наружной </a:t>
            </a:r>
            <a:r>
              <a:rPr lang="ru" dirty="0" smtClean="0">
                <a:sym typeface="Courier New"/>
              </a:rPr>
              <a:t>раны.</a:t>
            </a:r>
            <a:r>
              <a:rPr lang="en-US" dirty="0" smtClean="0">
                <a:sym typeface="Courier New"/>
              </a:rPr>
              <a:t>[7]</a:t>
            </a:r>
            <a:endParaRPr dirty="0">
              <a:sym typeface="Courier New"/>
            </a:endParaRPr>
          </a:p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SzPts val="688"/>
              <a:buNone/>
            </a:pPr>
            <a:endParaRPr dirty="0">
              <a:sym typeface="Courier New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endParaRPr dirty="0">
              <a:sym typeface="Courier New"/>
            </a:endParaRPr>
          </a:p>
        </p:txBody>
      </p:sp>
      <p:pic>
        <p:nvPicPr>
          <p:cNvPr id="174" name="Google Shape;174;p30"/>
          <p:cNvPicPr preferRelativeResize="0"/>
          <p:nvPr/>
        </p:nvPicPr>
        <p:blipFill rotWithShape="1">
          <a:blip r:embed="rId3">
            <a:alphaModFix/>
          </a:blip>
          <a:srcRect l="20991" t="27453" r="6068" b="10194"/>
          <a:stretch/>
        </p:blipFill>
        <p:spPr>
          <a:xfrm>
            <a:off x="706877" y="1024743"/>
            <a:ext cx="3096899" cy="199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815" y="3022060"/>
            <a:ext cx="2775885" cy="1848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title"/>
          </p:nvPr>
        </p:nvSpPr>
        <p:spPr>
          <a:xfrm>
            <a:off x="4782200" y="265725"/>
            <a:ext cx="3411600" cy="5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2"/>
                </a:solidFill>
              </a:rPr>
              <a:t>Укушенная рана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81" name="Google Shape;181;p31"/>
          <p:cNvSpPr txBox="1">
            <a:spLocks noGrp="1"/>
          </p:cNvSpPr>
          <p:nvPr>
            <p:ph type="body" idx="2"/>
          </p:nvPr>
        </p:nvSpPr>
        <p:spPr>
          <a:xfrm>
            <a:off x="4572000" y="1168975"/>
            <a:ext cx="4033736" cy="24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dirty="0">
                <a:sym typeface="Courier New"/>
              </a:rPr>
              <a:t>животным, иногда человеком, напоминают по характеру рвано-ушибленные, чаще в области носа, уха, губ, загрязнены патогенной флорой.</a:t>
            </a:r>
            <a:endParaRPr dirty="0">
              <a:sym typeface="Courier New"/>
            </a:endParaRPr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920" y="1504545"/>
            <a:ext cx="3067454" cy="349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Статистика повреждений головы и лица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Удельный вес повреждений головы и лица в общей структуре травм мирного времени по материалам отдельных авторов, колеблется от 6 до 16,4%, переломы костей лица составляют 88,2%, травмы мягких тканей 9,9%, ожоги 1,9% случаев; вывихи и переломы зубов - 3%; изолированные переломы нижней челюсти от 70- 80%; верхней челюсти 9,2%; кости носа - 4,6%; скуловые кости и дуги - 2,4%; повреждение верхней и нижней челюсти - 8,3%; Сочетанные травмы верхней и нижней челюсти и других областей тела составляют - 14% от общего числа сочетанных механических повреждений.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>
            <a:spLocks noGrp="1"/>
          </p:cNvSpPr>
          <p:nvPr>
            <p:ph type="title" idx="4294967295"/>
          </p:nvPr>
        </p:nvSpPr>
        <p:spPr>
          <a:xfrm>
            <a:off x="0" y="392113"/>
            <a:ext cx="8521700" cy="6254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dirty="0"/>
              <a:t>Общий вывод по теме</a:t>
            </a:r>
            <a:endParaRPr dirty="0"/>
          </a:p>
        </p:txBody>
      </p:sp>
      <p:sp>
        <p:nvSpPr>
          <p:cNvPr id="188" name="Google Shape;188;p32"/>
          <p:cNvSpPr txBox="1">
            <a:spLocks noGrp="1"/>
          </p:cNvSpPr>
          <p:nvPr>
            <p:ph type="body" idx="4294967295"/>
          </p:nvPr>
        </p:nvSpPr>
        <p:spPr>
          <a:xfrm>
            <a:off x="180232" y="1168400"/>
            <a:ext cx="8470900" cy="39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862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862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•Повреждения ЧЛО характеризуются большим разнообразием клинических проявлений. Нередко симптомы повреждений обусловлены не только травмой мягких тканей и костей лица, но и нарушением функций других органов и систем организма.</a:t>
            </a:r>
            <a:endParaRPr sz="2862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862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•Объем обследования, выбор диагностических мероприятий и очередность их проведения зависят от характера повреждения и тяжести состояния пострадавшего.</a:t>
            </a:r>
            <a:endParaRPr sz="2862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862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•У пострадавших с множественными и сочетанными повреждениями ЧЛО, огнестрельными ранениями клинический диагноз может быть установлен только при использовании необходимых методов диагностики, участии в обследовании не только стоматологов, но и врачей смежных специальностей.</a:t>
            </a:r>
            <a:endParaRPr sz="2862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/>
              <a:t> 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152" y="415046"/>
            <a:ext cx="297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Литература 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64596" y="161479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64596" y="1098058"/>
            <a:ext cx="6556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ru-RU" i="1" dirty="0"/>
              <a:t> </a:t>
            </a:r>
            <a:r>
              <a:rPr lang="ru-RU" i="1" dirty="0" err="1"/>
              <a:t>Миранович</a:t>
            </a:r>
            <a:r>
              <a:rPr lang="ru-RU" i="1" dirty="0"/>
              <a:t>, С.И.</a:t>
            </a:r>
            <a:r>
              <a:rPr lang="ru-RU" dirty="0"/>
              <a:t> Неогнестрельные переломы верхней челюсти: учеб.-метод. пособие / С.И. </a:t>
            </a:r>
            <a:r>
              <a:rPr lang="ru-RU" dirty="0" err="1"/>
              <a:t>Миранович</a:t>
            </a:r>
            <a:r>
              <a:rPr lang="ru-RU" dirty="0"/>
              <a:t>. – Минск: БГМУ, </a:t>
            </a:r>
            <a:r>
              <a:rPr lang="ru-RU" dirty="0" smtClean="0"/>
              <a:t>2015г.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64596" y="1647219"/>
            <a:ext cx="6340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Афанасьев</a:t>
            </a:r>
            <a:r>
              <a:rPr lang="ru-RU" dirty="0"/>
              <a:t>, В. В. Хирургическая стоматология / Афанасьев В. В. - Москва : ГЭОТАР-Медиа, 2015. - 792 с. - ISBN 978-5-9704-3137-5. - Текст : электронный // ЭБС </a:t>
            </a:r>
            <a:r>
              <a:rPr lang="ru-RU" dirty="0" smtClean="0"/>
              <a:t>: </a:t>
            </a:r>
            <a:r>
              <a:rPr lang="ru-RU" dirty="0"/>
              <a:t>[сайт]. - URL : https://</a:t>
            </a:r>
            <a:r>
              <a:rPr lang="ru-RU" dirty="0" smtClean="0"/>
              <a:t>www.studentlibrary.ru/book/ISBN9785970431375.html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64596" y="2621579"/>
            <a:ext cx="58998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Оперативная челюстно-лицевая хирургия и </a:t>
            </a:r>
            <a:r>
              <a:rPr lang="ru-RU" dirty="0" err="1" smtClean="0"/>
              <a:t>стоматология:учеб.пособие</a:t>
            </a:r>
            <a:r>
              <a:rPr lang="en-US" dirty="0" smtClean="0"/>
              <a:t>/</a:t>
            </a:r>
            <a:r>
              <a:rPr lang="ru-RU" dirty="0" err="1" smtClean="0"/>
              <a:t>под.ред.В.А</a:t>
            </a:r>
            <a:r>
              <a:rPr lang="ru-RU" dirty="0" smtClean="0"/>
              <a:t> Козлова, И.И Кагана,-М:ГЭОТАР-Медиа,2014г.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64596" y="3359445"/>
            <a:ext cx="5684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Дробышев</a:t>
            </a:r>
            <a:r>
              <a:rPr lang="ru-RU" dirty="0"/>
              <a:t>, А. Ю. Челюстно-лицевая хирургия / под ред. А. Ю. Дробышева, О. О. </a:t>
            </a:r>
            <a:r>
              <a:rPr lang="ru-RU" dirty="0" err="1"/>
              <a:t>Янушевича</a:t>
            </a:r>
            <a:r>
              <a:rPr lang="ru-RU" dirty="0"/>
              <a:t> - Москва : ГЭОТАР-Медиа, 2018. - 880 с. - ISBN 978-5-9704-4081-0. - Текст : электронный // </a:t>
            </a:r>
            <a:r>
              <a:rPr lang="ru-RU" dirty="0" smtClean="0"/>
              <a:t>ЭБС: </a:t>
            </a:r>
            <a:r>
              <a:rPr lang="ru-RU" dirty="0"/>
              <a:t>[сайт]. </a:t>
            </a:r>
            <a:r>
              <a:rPr lang="ru-RU" dirty="0" smtClean="0"/>
              <a:t>- </a:t>
            </a:r>
            <a:r>
              <a:rPr lang="ru-RU" dirty="0"/>
              <a:t>https://</a:t>
            </a:r>
            <a:r>
              <a:rPr lang="ru-RU" dirty="0" smtClean="0"/>
              <a:t>www.studentlibrary.ru/book/ISBN9785970440810.html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67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648" y="181582"/>
            <a:ext cx="6297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Афанасьев</a:t>
            </a:r>
            <a:r>
              <a:rPr lang="ru-RU" dirty="0"/>
              <a:t>, В. В. Хирургическая стоматология / Под общей ред. В. В. Афанасьева - Москва : ГЭОТАР-Медиа, </a:t>
            </a:r>
            <a:r>
              <a:rPr lang="ru-RU" dirty="0" smtClean="0"/>
              <a:t>2015. </a:t>
            </a:r>
            <a:r>
              <a:rPr lang="ru-RU" dirty="0"/>
              <a:t>- 880 с. - ISBN 978-5-9704-1153-7. - Текст : электронный // ЭБС </a:t>
            </a:r>
            <a:r>
              <a:rPr lang="ru-RU" dirty="0" smtClean="0"/>
              <a:t>: </a:t>
            </a:r>
            <a:r>
              <a:rPr lang="ru-RU" dirty="0"/>
              <a:t>[сайт]. - </a:t>
            </a:r>
            <a:r>
              <a:rPr lang="ru-RU" dirty="0" smtClean="0"/>
              <a:t>https</a:t>
            </a:r>
            <a:r>
              <a:rPr lang="ru-RU" dirty="0"/>
              <a:t>://</a:t>
            </a:r>
            <a:r>
              <a:rPr lang="ru-RU" dirty="0" smtClean="0"/>
              <a:t>www.studentlibrary.ru/book/ISBN9785970411537.html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9771" y="1135689"/>
            <a:ext cx="63554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 </a:t>
            </a:r>
            <a:r>
              <a:rPr lang="ru-RU" dirty="0"/>
              <a:t>Воспалительные заболевания и повреждения тканей челюстно-лицевой области: рук. для врачей [Электронный ресурс] В.А. Козлов СПб: Спец Лит, 2014 URL: http://biblioclub.ru URL: http://books-up.ru </a:t>
            </a:r>
            <a:r>
              <a:rPr lang="ru-RU" dirty="0" err="1"/>
              <a:t>Неогр.д</a:t>
            </a:r>
            <a:r>
              <a:rPr lang="ru-RU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9771" y="1893965"/>
            <a:ext cx="6154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7.Травматические </a:t>
            </a:r>
            <a:r>
              <a:rPr lang="ru-RU" dirty="0"/>
              <a:t>повреждения мягких тканей </a:t>
            </a:r>
            <a:r>
              <a:rPr lang="ru-RU" dirty="0" err="1"/>
              <a:t>челюстнолицевой</a:t>
            </a:r>
            <a:r>
              <a:rPr lang="ru-RU" dirty="0"/>
              <a:t> области: Клиника, диагностика и лечение : учеб. пособие Т.И. </a:t>
            </a:r>
            <a:r>
              <a:rPr lang="ru-RU" dirty="0" err="1"/>
              <a:t>Самедов</a:t>
            </a:r>
            <a:r>
              <a:rPr lang="ru-RU" dirty="0"/>
              <a:t> СПб: </a:t>
            </a:r>
            <a:r>
              <a:rPr lang="ru-RU" dirty="0" err="1"/>
              <a:t>СпецЛит</a:t>
            </a:r>
            <a:r>
              <a:rPr lang="ru-RU" dirty="0"/>
              <a:t>, </a:t>
            </a:r>
            <a:r>
              <a:rPr lang="ru-RU" dirty="0" smtClean="0"/>
              <a:t>2016 </a:t>
            </a:r>
            <a:r>
              <a:rPr lang="ru-RU" dirty="0"/>
              <a:t>URL: http://books-up.ru </a:t>
            </a:r>
            <a:r>
              <a:rPr lang="ru-RU" dirty="0" err="1"/>
              <a:t>Неогр.д</a:t>
            </a:r>
            <a:r>
              <a:rPr lang="ru-RU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9771" y="2665055"/>
            <a:ext cx="59403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8.Травматология </a:t>
            </a:r>
            <a:r>
              <a:rPr lang="ru-RU" dirty="0"/>
              <a:t>челюстно-лицевой области [Электронный курс] В.В. Афанасьев М.: ГЭОТАР-Медиа, </a:t>
            </a:r>
            <a:r>
              <a:rPr lang="ru-RU" dirty="0" smtClean="0"/>
              <a:t>2014 </a:t>
            </a:r>
            <a:r>
              <a:rPr lang="ru-RU" dirty="0"/>
              <a:t>URL: httD://www.studmedlib.m </a:t>
            </a:r>
            <a:r>
              <a:rPr lang="ru-RU" dirty="0" err="1"/>
              <a:t>Неогр.д</a:t>
            </a:r>
            <a:r>
              <a:rPr lang="ru-RU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9771" y="3454357"/>
            <a:ext cx="5992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9.Швырков </a:t>
            </a:r>
            <a:r>
              <a:rPr lang="ru-RU" dirty="0"/>
              <a:t>М.Б., Афанасьев В.В., Стародубцев В.С. Неогнестрельные переломы челюстей: Руководство. – М.: Медицина. – </a:t>
            </a:r>
            <a:r>
              <a:rPr lang="ru-RU" dirty="0" smtClean="0"/>
              <a:t>2015г.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05711" y="4251253"/>
            <a:ext cx="59403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10.Ленькова</a:t>
            </a:r>
            <a:r>
              <a:rPr lang="ru-RU" i="1" dirty="0"/>
              <a:t>, И.И.</a:t>
            </a:r>
            <a:r>
              <a:rPr lang="ru-RU" dirty="0"/>
              <a:t> Ожоги и отморожения челюстно-лицевой области: учеб.-метод. пособие / </a:t>
            </a:r>
            <a:r>
              <a:rPr lang="ru-RU" dirty="0" err="1"/>
              <a:t>И.И.Ленькова</a:t>
            </a:r>
            <a:r>
              <a:rPr lang="ru-RU" dirty="0"/>
              <a:t>, </a:t>
            </a:r>
            <a:r>
              <a:rPr lang="ru-RU" dirty="0" err="1"/>
              <a:t>Н.П.Пархимович</a:t>
            </a:r>
            <a:r>
              <a:rPr lang="ru-RU" dirty="0"/>
              <a:t>. – Минск: БГМУ, </a:t>
            </a:r>
            <a:r>
              <a:rPr lang="ru-RU" dirty="0" smtClean="0"/>
              <a:t>2014г.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80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Классификация травм ЧЛО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265499" y="1078750"/>
            <a:ext cx="4488083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/>
              <a:t>Классификация травм ЧЛО </a:t>
            </a:r>
            <a:endParaRPr sz="3600" dirty="0"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по локализации:</a:t>
            </a:r>
            <a:endParaRPr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2"/>
          </p:nvPr>
        </p:nvSpPr>
        <p:spPr>
          <a:xfrm>
            <a:off x="4850859" y="1249761"/>
            <a:ext cx="3985635" cy="41069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/>
              <a:t>А. Травмы мягких тканей с повреждением:</a:t>
            </a:r>
            <a:endParaRPr sz="12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/>
              <a:t>а) языка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/>
              <a:t>б) слюнных желез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/>
              <a:t>в) крупных нервов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/>
              <a:t>г) крупных </a:t>
            </a:r>
            <a:r>
              <a:rPr lang="ru" sz="1200" dirty="0" smtClean="0"/>
              <a:t>сосудов</a:t>
            </a:r>
            <a:r>
              <a:rPr lang="en-US" sz="1200" dirty="0" smtClean="0"/>
              <a:t>[8]</a:t>
            </a:r>
            <a:endParaRPr sz="1200"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/>
              <a:t>Б. Травмы костей:</a:t>
            </a:r>
            <a:endParaRPr sz="12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/>
              <a:t>а) нижней челюсти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/>
              <a:t>б) верхней челюсти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/>
              <a:t>в) скуловых костей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/>
              <a:t>г) костей носа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/>
              <a:t>д) двух костей и более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/>
              <a:t>Классификация травм ЧЛО </a:t>
            </a:r>
            <a:endParaRPr sz="3200"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по характеру ранения:</a:t>
            </a:r>
            <a:endParaRPr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2"/>
          </p:nvPr>
        </p:nvSpPr>
        <p:spPr>
          <a:xfrm>
            <a:off x="4882378" y="1277564"/>
            <a:ext cx="3837000" cy="4269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urier New"/>
              <a:buChar char="●"/>
            </a:pPr>
            <a:r>
              <a:rPr lang="ru"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сквозные,</a:t>
            </a:r>
            <a:endParaRPr sz="15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urier New"/>
              <a:buChar char="●"/>
            </a:pPr>
            <a:r>
              <a:rPr lang="ru"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слепые,</a:t>
            </a:r>
            <a:endParaRPr sz="15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urier New"/>
              <a:buChar char="●"/>
            </a:pPr>
            <a:r>
              <a:rPr lang="ru"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касательные,</a:t>
            </a:r>
            <a:endParaRPr sz="15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urier New"/>
              <a:buChar char="●"/>
            </a:pPr>
            <a:r>
              <a:rPr lang="ru"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проникающие в полость рта, </a:t>
            </a:r>
            <a:endParaRPr sz="15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urier New"/>
              <a:buChar char="●"/>
            </a:pPr>
            <a:r>
              <a:rPr lang="ru"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не проникающие в полость рта,</a:t>
            </a:r>
            <a:endParaRPr sz="15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urier New"/>
              <a:buChar char="●"/>
            </a:pPr>
            <a:r>
              <a:rPr lang="ru"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проникающие в верхнечелюстные пазухи и полость носа.</a:t>
            </a:r>
            <a:endParaRPr sz="2042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/>
              <a:t>Классификация травм ЧЛО </a:t>
            </a:r>
            <a:endParaRPr sz="3200" dirty="0"/>
          </a:p>
        </p:txBody>
      </p:sp>
      <p:sp>
        <p:nvSpPr>
          <p:cNvPr id="94" name="Google Shape;94;p1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 механизму повреждения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2"/>
          </p:nvPr>
        </p:nvSpPr>
        <p:spPr>
          <a:xfrm>
            <a:off x="5181600" y="878074"/>
            <a:ext cx="3622085" cy="45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А.Огнестрельные: пулевые, осколочные, шариковые, стреловидными элементами.</a:t>
            </a:r>
            <a:endParaRPr sz="15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Б. Неогнестрельные: открытые и закрытые (по Робустовой - 1996 г</a:t>
            </a:r>
            <a:r>
              <a:rPr lang="ru" sz="150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ru-RU" sz="150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150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[1]</a:t>
            </a:r>
            <a:endParaRPr sz="15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ru" sz="15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II. Комбинированные поражения.</a:t>
            </a:r>
            <a:endParaRPr sz="15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ru" sz="15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III. Ожоги.</a:t>
            </a:r>
            <a:endParaRPr sz="15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ru" sz="15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IV. Отморожения.</a:t>
            </a:r>
            <a:endParaRPr sz="15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/>
              <a:t>Классификация травм ЧЛО </a:t>
            </a:r>
            <a:endParaRPr sz="3200" dirty="0"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По характеру и степени повреждения</a:t>
            </a:r>
            <a:endParaRPr dirty="0"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2"/>
          </p:nvPr>
        </p:nvSpPr>
        <p:spPr>
          <a:xfrm>
            <a:off x="4966685" y="1016128"/>
            <a:ext cx="3837000" cy="45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3429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sz="105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1. Изолированные повреждения мягких тканей лица:</a:t>
            </a:r>
            <a:endParaRPr sz="105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а) без нарушения целости кожных покровов или слизистой оболочки полости рта - </a:t>
            </a:r>
            <a:r>
              <a:rPr lang="ru" sz="105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ушибы;</a:t>
            </a:r>
            <a:r>
              <a:rPr lang="en-US" sz="105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[2]</a:t>
            </a:r>
            <a:endParaRPr sz="105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б) с нарушением целости кожных покровов или слизистой оболочки полости рта - ссадины, раны.</a:t>
            </a:r>
            <a:endParaRPr sz="105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sz="105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2. Сочетанные повреждения мягких тканей лица и костей лицевого черепа:</a:t>
            </a:r>
            <a:endParaRPr sz="105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а) без нарушения целости кожного покрова или слизистой оболочки полости рта;</a:t>
            </a:r>
            <a:endParaRPr sz="105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б) с нарушением целости кожного покрова или слизистой оболочки полости </a:t>
            </a:r>
            <a:r>
              <a:rPr lang="ru" sz="105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рта.</a:t>
            </a:r>
            <a:r>
              <a:rPr lang="en-US" sz="105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[4]</a:t>
            </a:r>
            <a:endParaRPr sz="8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05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Повреждения мягких тканей лица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22" dirty="0">
                <a:latin typeface="Courier New"/>
                <a:ea typeface="Courier New"/>
                <a:cs typeface="Courier New"/>
                <a:sym typeface="Courier New"/>
              </a:rPr>
              <a:t>(без нарушения целостности кожных покровов)</a:t>
            </a:r>
            <a:endParaRPr sz="2622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Ушиб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2"/>
          </p:nvPr>
        </p:nvSpPr>
        <p:spPr>
          <a:xfrm>
            <a:off x="4986140" y="659447"/>
            <a:ext cx="3837000" cy="45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SzPts val="688"/>
              <a:buNone/>
            </a:pPr>
            <a:r>
              <a:rPr lang="ru" sz="19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Это повреждение тканевых структур(подкожно-жировая клетчатка, мышцы, сосуды)  без нарушения целостности </a:t>
            </a:r>
            <a:r>
              <a:rPr lang="ru" sz="190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кожи.</a:t>
            </a:r>
            <a:endParaRPr sz="19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just" rtl="0">
              <a:lnSpc>
                <a:spcPct val="60000"/>
              </a:lnSpc>
              <a:spcBef>
                <a:spcPts val="800"/>
              </a:spcBef>
              <a:spcAft>
                <a:spcPts val="0"/>
              </a:spcAft>
              <a:buSzPts val="688"/>
              <a:buNone/>
            </a:pPr>
            <a:r>
              <a:rPr lang="ru" sz="190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При этом происходит кровоизлияние, образуется поверхностная или глубокая  гематома  и появляется выраженный посттравматический отек тканей</a:t>
            </a:r>
            <a:r>
              <a:rPr lang="ru" sz="190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 sz="190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[8]</a:t>
            </a:r>
            <a:r>
              <a:rPr lang="ru" sz="1900" dirty="0" smtClea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900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endParaRPr sz="115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110</TotalTime>
  <Words>1080</Words>
  <Application>Microsoft Office PowerPoint</Application>
  <PresentationFormat>Экран (16:9)</PresentationFormat>
  <Paragraphs>103</Paragraphs>
  <Slides>22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Source Code Pro</vt:lpstr>
      <vt:lpstr>Wingdings</vt:lpstr>
      <vt:lpstr>Wingdings 2</vt:lpstr>
      <vt:lpstr>Courier New</vt:lpstr>
      <vt:lpstr>Franklin Gothic Medium</vt:lpstr>
      <vt:lpstr>Сетка</vt:lpstr>
      <vt:lpstr>Неогнестрельные повреждения мягких тканей лица. Классификация. Клиника, диагностика и лечение пострадавших.</vt:lpstr>
      <vt:lpstr>Статистика повреждений головы и лица</vt:lpstr>
      <vt:lpstr>Классификация травм ЧЛО</vt:lpstr>
      <vt:lpstr>Классификация травм ЧЛО </vt:lpstr>
      <vt:lpstr>Классификация травм ЧЛО </vt:lpstr>
      <vt:lpstr>Классификация травм ЧЛО </vt:lpstr>
      <vt:lpstr>Классификация травм ЧЛО </vt:lpstr>
      <vt:lpstr>Повреждения мягких тканей лица (без нарушения целостности кожных покровов)</vt:lpstr>
      <vt:lpstr>Ушиб</vt:lpstr>
      <vt:lpstr>Гематома</vt:lpstr>
      <vt:lpstr>Презентация PowerPoint</vt:lpstr>
      <vt:lpstr>Презентация PowerPoint</vt:lpstr>
      <vt:lpstr>Лечение</vt:lpstr>
      <vt:lpstr>Раны бывают</vt:lpstr>
      <vt:lpstr>Рвано-ушибленная рана</vt:lpstr>
      <vt:lpstr>Презентация PowerPoint</vt:lpstr>
      <vt:lpstr>Рубленая рана</vt:lpstr>
      <vt:lpstr>Колотая рана</vt:lpstr>
      <vt:lpstr>Укушенная рана</vt:lpstr>
      <vt:lpstr>Общий вывод по теме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Неогнестрельные повреждения мягких тканей лица. Классификация. Клиника, диагностика и лечение пострадавших.</dc:title>
  <dc:creator>Татьяна Леонидовна</dc:creator>
  <cp:lastModifiedBy>tech</cp:lastModifiedBy>
  <cp:revision>12</cp:revision>
  <dcterms:modified xsi:type="dcterms:W3CDTF">2023-03-22T03:41:40Z</dcterms:modified>
</cp:coreProperties>
</file>