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77"/>
  </p:notesMasterIdLst>
  <p:sldIdLst>
    <p:sldId id="363" r:id="rId2"/>
    <p:sldId id="366" r:id="rId3"/>
    <p:sldId id="257" r:id="rId4"/>
    <p:sldId id="367" r:id="rId5"/>
    <p:sldId id="368" r:id="rId6"/>
    <p:sldId id="268" r:id="rId7"/>
    <p:sldId id="340" r:id="rId8"/>
    <p:sldId id="258" r:id="rId9"/>
    <p:sldId id="270" r:id="rId10"/>
    <p:sldId id="341" r:id="rId11"/>
    <p:sldId id="269" r:id="rId12"/>
    <p:sldId id="273" r:id="rId13"/>
    <p:sldId id="284" r:id="rId14"/>
    <p:sldId id="369" r:id="rId15"/>
    <p:sldId id="370" r:id="rId16"/>
    <p:sldId id="294" r:id="rId17"/>
    <p:sldId id="259" r:id="rId18"/>
    <p:sldId id="260" r:id="rId19"/>
    <p:sldId id="261" r:id="rId20"/>
    <p:sldId id="378" r:id="rId21"/>
    <p:sldId id="379" r:id="rId22"/>
    <p:sldId id="262" r:id="rId23"/>
    <p:sldId id="263" r:id="rId24"/>
    <p:sldId id="264" r:id="rId25"/>
    <p:sldId id="265" r:id="rId26"/>
    <p:sldId id="274" r:id="rId27"/>
    <p:sldId id="271" r:id="rId28"/>
    <p:sldId id="365" r:id="rId29"/>
    <p:sldId id="266" r:id="rId30"/>
    <p:sldId id="380" r:id="rId31"/>
    <p:sldId id="279" r:id="rId32"/>
    <p:sldId id="343" r:id="rId33"/>
    <p:sldId id="364" r:id="rId34"/>
    <p:sldId id="345" r:id="rId35"/>
    <p:sldId id="344" r:id="rId36"/>
    <p:sldId id="346" r:id="rId37"/>
    <p:sldId id="276" r:id="rId38"/>
    <p:sldId id="277" r:id="rId39"/>
    <p:sldId id="285" r:id="rId40"/>
    <p:sldId id="349" r:id="rId41"/>
    <p:sldId id="350" r:id="rId42"/>
    <p:sldId id="347" r:id="rId43"/>
    <p:sldId id="348" r:id="rId44"/>
    <p:sldId id="287" r:id="rId45"/>
    <p:sldId id="373" r:id="rId46"/>
    <p:sldId id="374" r:id="rId47"/>
    <p:sldId id="292" r:id="rId48"/>
    <p:sldId id="289" r:id="rId49"/>
    <p:sldId id="375" r:id="rId50"/>
    <p:sldId id="316" r:id="rId51"/>
    <p:sldId id="315" r:id="rId52"/>
    <p:sldId id="318" r:id="rId53"/>
    <p:sldId id="319" r:id="rId54"/>
    <p:sldId id="376" r:id="rId55"/>
    <p:sldId id="377" r:id="rId56"/>
    <p:sldId id="296" r:id="rId57"/>
    <p:sldId id="362" r:id="rId58"/>
    <p:sldId id="298" r:id="rId59"/>
    <p:sldId id="338" r:id="rId60"/>
    <p:sldId id="352" r:id="rId61"/>
    <p:sldId id="303" r:id="rId62"/>
    <p:sldId id="302" r:id="rId63"/>
    <p:sldId id="353" r:id="rId64"/>
    <p:sldId id="304" r:id="rId65"/>
    <p:sldId id="354" r:id="rId66"/>
    <p:sldId id="305" r:id="rId67"/>
    <p:sldId id="356" r:id="rId68"/>
    <p:sldId id="360" r:id="rId69"/>
    <p:sldId id="299" r:id="rId70"/>
    <p:sldId id="358" r:id="rId71"/>
    <p:sldId id="361" r:id="rId72"/>
    <p:sldId id="357" r:id="rId73"/>
    <p:sldId id="312" r:id="rId74"/>
    <p:sldId id="371" r:id="rId75"/>
    <p:sldId id="372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17" autoAdjust="0"/>
  </p:normalViewPr>
  <p:slideViewPr>
    <p:cSldViewPr>
      <p:cViewPr varScale="1">
        <p:scale>
          <a:sx n="56" d="100"/>
          <a:sy n="5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4146D-40E9-44EA-BA40-D14F8C879518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668AD-D411-4955-AE0F-22E55A82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668AD-D411-4955-AE0F-22E55A82A5E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E8F2-72B1-45CE-8538-B9B1A0FE0377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E55173-FF63-47F5-B789-CF943B0A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7919-DF2F-4DB2-B39C-566C7737A193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23BD-4D5F-4669-AF12-A772104E2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BC57-5954-4133-95D5-4EC9F7A18773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37CA-61AD-4D8E-8AB7-83402DAE5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65D0-AD83-48F2-8682-D4FEF84531EE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606C91-0BF4-438A-B1C2-E49DB0BA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9995-E122-47C0-A11A-BEC45AE22C07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2F2-73B4-4EC3-8128-987E1138D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1BBA-BE90-428D-B1ED-B56AA64FDC99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285-4122-417A-960B-DAC3A401C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91A5-D07D-439E-BFD8-8FB5D54FD31E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96CECC-02E5-4E43-92C2-B1FE818BC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0EB8-DE25-437F-A0E2-0C9C9FED7A96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268-C7F6-4D1D-8A00-3EAE8BEE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A68-0BBA-4AB8-8321-08E21045201E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77B-5274-4965-9C72-1CAE79466121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035B-A642-46F2-AE00-ABE03684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43B9-CE0D-43D6-92D2-075B9A72F30F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BDA3-059A-428B-896B-404BF3FC5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87BF77-8A86-4E28-8418-64F45C32D7CC}" type="datetime1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7208A-3483-4F99-AA7E-B0822CFE4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gazeta.ru/files3/170/3926170/Tiktaalik_roseae_life_restor.j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Labirint1.jpg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ru.wikipedia.org/wiki/%D0%A4%D0%B0%D0%B9%D0%BB:Caecilian_wynaad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ru.wikipedia.org/wiki/%D0%A4%D0%B0%D0%B9%D0%BB:Seymouria_BW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17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28596" y="2000240"/>
            <a:ext cx="8715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Эволюционная биология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Эволюция первично наземных позвоночных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же происходил переход животных из водной среды обитания на сушу?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2F2-73B4-4EC3-8128-987E1138D3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Предки четвероногих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Предками </a:t>
            </a:r>
            <a:r>
              <a:rPr lang="ru-RU" sz="2800" dirty="0" smtClean="0"/>
              <a:t>считаются ископаемые</a:t>
            </a:r>
            <a:r>
              <a:rPr lang="ru-RU" sz="2800" dirty="0"/>
              <a:t> </a:t>
            </a:r>
            <a:r>
              <a:rPr lang="ru-RU" sz="2800" dirty="0" err="1" smtClean="0"/>
              <a:t>целакантообразные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</a:p>
          <a:p>
            <a:pPr>
              <a:lnSpc>
                <a:spcPct val="90000"/>
              </a:lnSpc>
            </a:pPr>
            <a:r>
              <a:rPr lang="ru-RU" sz="2800" b="1" dirty="0" err="1"/>
              <a:t>Целакантообразные</a:t>
            </a:r>
            <a:r>
              <a:rPr lang="ru-RU" sz="2800" dirty="0"/>
              <a:t> </a:t>
            </a:r>
            <a:r>
              <a:rPr lang="ru-RU" sz="2800" dirty="0" smtClean="0"/>
              <a:t>(или</a:t>
            </a:r>
            <a:r>
              <a:rPr lang="ru-RU" sz="2800" dirty="0"/>
              <a:t> </a:t>
            </a:r>
            <a:r>
              <a:rPr lang="ru-RU" sz="2800" b="1" dirty="0" err="1" smtClean="0"/>
              <a:t>целаканты</a:t>
            </a:r>
            <a:r>
              <a:rPr lang="ru-RU" sz="2800" b="1" dirty="0" smtClean="0"/>
              <a:t>)</a:t>
            </a:r>
            <a:r>
              <a:rPr lang="ru-RU" sz="2800" dirty="0"/>
              <a:t> — отряд </a:t>
            </a:r>
            <a:r>
              <a:rPr lang="ru-RU" sz="2800" dirty="0" err="1"/>
              <a:t>лопастепёрых</a:t>
            </a:r>
            <a:r>
              <a:rPr lang="ru-RU" sz="2800" dirty="0"/>
              <a:t> рыб.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Этот отряд известен по многочисленным ископаемым представителям и </a:t>
            </a:r>
            <a:r>
              <a:rPr lang="ru-RU" sz="2800" dirty="0" smtClean="0"/>
              <a:t>единственному современному </a:t>
            </a:r>
            <a:r>
              <a:rPr lang="ru-RU" sz="2800" dirty="0"/>
              <a:t>роду </a:t>
            </a:r>
            <a:r>
              <a:rPr lang="ru-RU" sz="2800" b="1" dirty="0"/>
              <a:t>латимерия. 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До открытия латимерии </a:t>
            </a:r>
            <a:r>
              <a:rPr lang="ru-RU" sz="2400" dirty="0" smtClean="0"/>
              <a:t>(в</a:t>
            </a:r>
            <a:r>
              <a:rPr lang="ru-RU" sz="2400" dirty="0"/>
              <a:t> 1938 </a:t>
            </a:r>
            <a:r>
              <a:rPr lang="ru-RU" sz="2400" dirty="0" smtClean="0"/>
              <a:t>году) </a:t>
            </a:r>
            <a:r>
              <a:rPr lang="ru-RU" sz="2400" dirty="0" err="1" smtClean="0"/>
              <a:t>целакантообразные</a:t>
            </a:r>
            <a:r>
              <a:rPr lang="ru-RU" sz="2400" dirty="0" smtClean="0"/>
              <a:t> </a:t>
            </a:r>
            <a:r>
              <a:rPr lang="ru-RU" sz="2400" dirty="0"/>
              <a:t>считались полностью вымершими.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Рисунок 14" descr="Файл:Latimeria Shirsh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372475" cy="522287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8638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Генетические исследования показали, что латимерии более близкородственны четвероногим (</a:t>
            </a:r>
            <a:r>
              <a:rPr lang="ru-RU" sz="2400" dirty="0" err="1" smtClean="0"/>
              <a:t>Tetrapoda</a:t>
            </a:r>
            <a:r>
              <a:rPr lang="ru-RU" sz="2400" dirty="0" smtClean="0"/>
              <a:t>), </a:t>
            </a:r>
            <a:r>
              <a:rPr lang="ru-RU" sz="2400" dirty="0" smtClean="0"/>
              <a:t>чем </a:t>
            </a:r>
            <a:r>
              <a:rPr lang="ru-RU" sz="2400" dirty="0" err="1" smtClean="0"/>
              <a:t>лучепёрым</a:t>
            </a:r>
            <a:r>
              <a:rPr lang="ru-RU" sz="2400" dirty="0" smtClean="0"/>
              <a:t> </a:t>
            </a:r>
            <a:r>
              <a:rPr lang="ru-RU" sz="2400" dirty="0" smtClean="0"/>
              <a:t>рыбам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285860"/>
            <a:ext cx="8929718" cy="47942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Переходные формы </a:t>
            </a:r>
            <a:r>
              <a:rPr lang="ru-RU" sz="2800" dirty="0" err="1"/>
              <a:t>лопастеперых</a:t>
            </a:r>
            <a:r>
              <a:rPr lang="ru-RU" sz="2800" dirty="0"/>
              <a:t>, имевших много общих черт с четвероногими, хорошо известны по ископаемым </a:t>
            </a:r>
            <a:r>
              <a:rPr lang="ru-RU" sz="2800" dirty="0" smtClean="0"/>
              <a:t>останкам.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В 2004 году в </a:t>
            </a:r>
            <a:r>
              <a:rPr lang="ru-RU" sz="2800" dirty="0"/>
              <a:t>районе Канадского Арктического архипелага </a:t>
            </a:r>
            <a:r>
              <a:rPr lang="ru-RU" sz="2800" dirty="0" smtClean="0"/>
              <a:t>была обнаружена прекрасно сохранившаяся девонская (около 380 </a:t>
            </a:r>
            <a:r>
              <a:rPr lang="ru-RU" sz="2800" dirty="0" err="1" smtClean="0"/>
              <a:t>млн</a:t>
            </a:r>
            <a:r>
              <a:rPr lang="ru-RU" sz="2800" dirty="0" smtClean="0"/>
              <a:t> лет назад) окаменелость </a:t>
            </a:r>
            <a:r>
              <a:rPr lang="ru-RU" sz="2800" b="1" i="1" dirty="0" err="1" smtClean="0"/>
              <a:t>тиктаалика</a:t>
            </a:r>
            <a:r>
              <a:rPr lang="ru-RU" sz="2800" b="1" dirty="0"/>
              <a:t> </a:t>
            </a:r>
            <a:r>
              <a:rPr lang="ru-RU" sz="2800" dirty="0" smtClean="0"/>
              <a:t> —  </a:t>
            </a:r>
            <a:r>
              <a:rPr lang="ru-RU" sz="2800" dirty="0" err="1" smtClean="0"/>
              <a:t>лопастеперой</a:t>
            </a:r>
            <a:r>
              <a:rPr lang="ru-RU" sz="2800" dirty="0" smtClean="0"/>
              <a:t> рыбы.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1/Tiktaalik_belgium_II.jpg/1920px-Tiktaalik_belgium_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53487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7207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Ископаемые останки были обнаружены в 2004 году в отложениях на острове </a:t>
            </a:r>
            <a:r>
              <a:rPr lang="ru-RU" sz="2000" b="1" dirty="0" err="1" smtClean="0"/>
              <a:t>Элсмир</a:t>
            </a:r>
            <a:r>
              <a:rPr lang="ru-RU" sz="2000" b="1" dirty="0" smtClean="0"/>
              <a:t> (север Канады) палеонтологами Эдвардом </a:t>
            </a:r>
            <a:r>
              <a:rPr lang="ru-RU" sz="2000" b="1" dirty="0" err="1" smtClean="0"/>
              <a:t>Дешлером</a:t>
            </a:r>
            <a:r>
              <a:rPr lang="ru-RU" sz="2000" b="1" dirty="0" smtClean="0"/>
              <a:t>, Нейлом Шубиным и Фаришем Дженкинсом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upload.wikimedia.org/wikipedia/commons/1/1f/Tiktaalik_li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86250" cy="3800476"/>
          </a:xfrm>
          <a:prstGeom prst="rect">
            <a:avLst/>
          </a:prstGeom>
          <a:noFill/>
        </p:spPr>
      </p:pic>
      <p:pic>
        <p:nvPicPr>
          <p:cNvPr id="82948" name="Picture 4" descr="https://upload.wikimedia.org/wikipedia/commons/f/f3/Tiktaalik_lim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286250" cy="3800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643446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Конечность, от плавника к плечу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71488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Конечность, от плеча к плавнику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Рисунок 27" descr="http://img.gazeta.ru/files3/170/3926170/Tiktaalik_roseae_life_restor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9809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8596" y="4857760"/>
            <a:ext cx="81058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/>
              <a:t>Тиктаалик</a:t>
            </a:r>
            <a:r>
              <a:rPr lang="ru-RU" sz="2400" b="1" dirty="0"/>
              <a:t>, древняя рыба класса </a:t>
            </a:r>
            <a:r>
              <a:rPr lang="ru-RU" sz="2400" b="1" dirty="0" err="1"/>
              <a:t>лопастеперых</a:t>
            </a:r>
            <a:r>
              <a:rPr lang="ru-RU" sz="2400" b="1" dirty="0"/>
              <a:t>, получила у биологов </a:t>
            </a:r>
            <a:r>
              <a:rPr lang="ru-RU" sz="2400" b="1" dirty="0" smtClean="0"/>
              <a:t>прозвище </a:t>
            </a:r>
            <a:r>
              <a:rPr lang="ru-RU" sz="2400" b="1" dirty="0"/>
              <a:t>"</a:t>
            </a:r>
            <a:r>
              <a:rPr lang="ru-RU" sz="2400" b="1" dirty="0" err="1"/>
              <a:t>рыбоног</a:t>
            </a:r>
            <a:r>
              <a:rPr lang="ru-RU" sz="2400" b="1" dirty="0"/>
              <a:t>" за сходство с наземными позвоночными. </a:t>
            </a:r>
            <a:endParaRPr lang="ru-RU" sz="2400" b="1" dirty="0" smtClean="0"/>
          </a:p>
          <a:p>
            <a:r>
              <a:rPr lang="ru-RU" b="1" i="1" dirty="0" smtClean="0"/>
              <a:t>Графическая </a:t>
            </a:r>
            <a:r>
              <a:rPr lang="ru-RU" b="1" i="1" dirty="0"/>
              <a:t>реконструкция по ископаемым останкам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714356"/>
            <a:ext cx="8229600" cy="5591196"/>
          </a:xfrm>
        </p:spPr>
        <p:txBody>
          <a:bodyPr/>
          <a:lstStyle/>
          <a:p>
            <a:r>
              <a:rPr lang="ru-RU" sz="2400" dirty="0"/>
              <a:t>Первыми наземными организмами еще в протерозое стали бактерии и водоросли, жившие в грунте по берегам водоемов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 err="1"/>
              <a:t>ордовике</a:t>
            </a:r>
            <a:r>
              <a:rPr lang="ru-RU" sz="2400" dirty="0"/>
              <a:t> (500мл.лет назад) на суше появились примитивные многоклеточные растения – </a:t>
            </a:r>
            <a:r>
              <a:rPr lang="ru-RU" sz="2400" dirty="0" smtClean="0"/>
              <a:t>псилофиты.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девоне их вытеснили папоротники, плауны, хвощи. В конце девона появились первые древовидные </a:t>
            </a:r>
            <a:r>
              <a:rPr lang="ru-RU" sz="2400" dirty="0" smtClean="0"/>
              <a:t>растения. </a:t>
            </a:r>
            <a:endParaRPr lang="ru-RU" sz="2400" dirty="0"/>
          </a:p>
          <a:p>
            <a:r>
              <a:rPr lang="ru-RU" sz="2400" dirty="0"/>
              <a:t>В каменноугольном периоде(карбон) климат стал мягче: более теплый и влажный.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686800" cy="4937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Еще </a:t>
            </a:r>
            <a:r>
              <a:rPr lang="ru-RU" dirty="0"/>
              <a:t>в кембрии и </a:t>
            </a:r>
            <a:r>
              <a:rPr lang="ru-RU" dirty="0" err="1"/>
              <a:t>ордовике</a:t>
            </a:r>
            <a:r>
              <a:rPr lang="ru-RU" dirty="0"/>
              <a:t> в грунте по берегам водоемов жили кольчатые </a:t>
            </a:r>
            <a:r>
              <a:rPr lang="ru-RU" dirty="0" smtClean="0"/>
              <a:t>черви.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</a:t>
            </a:r>
            <a:r>
              <a:rPr lang="ru-RU" dirty="0"/>
              <a:t>силуре и в девоне по зарослям обитали много мокриц, скорпионов, клещей, пауков и многоножек.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В </a:t>
            </a:r>
            <a:r>
              <a:rPr lang="ru-RU" dirty="0"/>
              <a:t>конце </a:t>
            </a:r>
            <a:r>
              <a:rPr lang="ru-RU" dirty="0" smtClean="0"/>
              <a:t>девона </a:t>
            </a:r>
            <a:r>
              <a:rPr lang="ru-RU" dirty="0"/>
              <a:t>появились </a:t>
            </a:r>
            <a:r>
              <a:rPr lang="ru-RU" dirty="0" smtClean="0"/>
              <a:t>насекомые.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Прибрежная </a:t>
            </a:r>
            <a:r>
              <a:rPr lang="ru-RU" dirty="0"/>
              <a:t>суша была в то время уже достаточно богата животной и растительной пищей и убежищами.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071546"/>
            <a:ext cx="8686800" cy="4937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Происходивший в это время цикл горообразования существенно изменения земную </a:t>
            </a:r>
            <a:r>
              <a:rPr lang="ru-RU" sz="2400" dirty="0" smtClean="0"/>
              <a:t>поверхность.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Появились </a:t>
            </a:r>
            <a:r>
              <a:rPr lang="ru-RU" sz="2400" dirty="0"/>
              <a:t>хребты, усилилась эрозия и снос материала в </a:t>
            </a:r>
            <a:r>
              <a:rPr lang="ru-RU" sz="2400" dirty="0" smtClean="0"/>
              <a:t>низины.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Многие </a:t>
            </a:r>
            <a:r>
              <a:rPr lang="ru-RU" sz="2400" dirty="0"/>
              <a:t>водоемы обмелели, стали зарастать, снизилось содержание 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в воде.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Это </a:t>
            </a:r>
            <a:r>
              <a:rPr lang="ru-RU" sz="2400" b="1" dirty="0"/>
              <a:t>способствовало выработке приспособлений, позволяющих использовать </a:t>
            </a:r>
            <a:r>
              <a:rPr lang="ru-RU" sz="2400" b="1" dirty="0" smtClean="0"/>
              <a:t>кислород атмосферы </a:t>
            </a:r>
            <a:r>
              <a:rPr lang="ru-RU" sz="2400" b="1" dirty="0"/>
              <a:t>и стимулировало попытки собирать пищу на </a:t>
            </a:r>
            <a:r>
              <a:rPr lang="ru-RU" sz="2400" b="1" dirty="0" smtClean="0"/>
              <a:t>берегу.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Такие </a:t>
            </a:r>
            <a:r>
              <a:rPr lang="ru-RU" sz="2400" dirty="0"/>
              <a:t>приспособления возникли, вероятно в разных группах рыб, но наибольшего совершенствования достигли у девонских </a:t>
            </a:r>
            <a:r>
              <a:rPr lang="ru-RU" sz="2400" b="1" dirty="0"/>
              <a:t>кистеперых двоякодышащих рыб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процесс появления первых наземных позвоночных.</a:t>
            </a:r>
          </a:p>
          <a:p>
            <a:r>
              <a:rPr lang="ru-RU" dirty="0" smtClean="0"/>
              <a:t>Подчеркнуть основные направления эволюции организмов при переходе к наземному образу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Двоякодышащие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Это древняя </a:t>
            </a:r>
            <a:r>
              <a:rPr lang="ru-RU" dirty="0" smtClean="0"/>
              <a:t>группа пресноводных рыб, обладающих как жаберным, так и </a:t>
            </a:r>
            <a:r>
              <a:rPr lang="ru-RU" dirty="0" smtClean="0"/>
              <a:t>лёгочным дыханием.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настоящее время двоякодышащие представлены только одним отрядом — </a:t>
            </a:r>
            <a:r>
              <a:rPr lang="ru-RU" dirty="0" err="1" smtClean="0"/>
              <a:t>рогозубообразные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качестве органов лёгочного дыхания функционируют один либо два пузыря, открывающиеся на брюшной стороне </a:t>
            </a:r>
            <a:r>
              <a:rPr lang="ru-RU" dirty="0" smtClean="0"/>
              <a:t>пищевода.</a:t>
            </a:r>
          </a:p>
          <a:p>
            <a:r>
              <a:rPr lang="ru-RU" dirty="0" smtClean="0"/>
              <a:t>Это </a:t>
            </a:r>
            <a:r>
              <a:rPr lang="ru-RU" dirty="0" smtClean="0"/>
              <a:t>позволяет двоякодышащим существовать в обеднённых кислородом </a:t>
            </a:r>
            <a:r>
              <a:rPr lang="ru-RU" dirty="0" smtClean="0"/>
              <a:t>водоёмах.</a:t>
            </a:r>
          </a:p>
          <a:p>
            <a:pPr lvl="1"/>
            <a:r>
              <a:rPr lang="ru-RU" dirty="0" smtClean="0"/>
              <a:t>У </a:t>
            </a:r>
            <a:r>
              <a:rPr lang="ru-RU" dirty="0" smtClean="0"/>
              <a:t>рогозуба одно лёгкое, у остальных двоякодышащих — два.</a:t>
            </a:r>
          </a:p>
          <a:p>
            <a:r>
              <a:rPr lang="ru-RU" b="1" dirty="0" smtClean="0"/>
              <a:t>Двоякодышащие </a:t>
            </a:r>
            <a:r>
              <a:rPr lang="ru-RU" b="1" dirty="0" smtClean="0"/>
              <a:t>и кистепёрые произошли </a:t>
            </a:r>
            <a:r>
              <a:rPr lang="ru-RU" b="1" dirty="0" smtClean="0"/>
              <a:t>от одного предка </a:t>
            </a:r>
            <a:r>
              <a:rPr lang="ru-RU" b="1" dirty="0" smtClean="0"/>
              <a:t>в девоне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Из </a:t>
            </a:r>
            <a:r>
              <a:rPr lang="ru-RU" dirty="0" smtClean="0"/>
              <a:t>всех рыб двоякодышащие являются наиболее близкими </a:t>
            </a:r>
            <a:r>
              <a:rPr lang="ru-RU" dirty="0" smtClean="0"/>
              <a:t>родственниками четвероногих.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28604"/>
            <a:ext cx="8686800" cy="6143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Двоякодышащие – это малоподвижные животные, </a:t>
            </a:r>
            <a:r>
              <a:rPr lang="ru-RU" sz="2400" b="1" dirty="0" smtClean="0"/>
              <a:t>они питались </a:t>
            </a:r>
            <a:r>
              <a:rPr lang="ru-RU" sz="2400" b="1" dirty="0"/>
              <a:t>растительной пищей.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А пресноводные кистеперые были крупными и сильными </a:t>
            </a:r>
            <a:r>
              <a:rPr lang="ru-RU" sz="2400" b="1" dirty="0" smtClean="0"/>
              <a:t>хищниками.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В </a:t>
            </a:r>
            <a:r>
              <a:rPr lang="ru-RU" sz="2400" b="1" dirty="0"/>
              <a:t>связи с активной охотой у </a:t>
            </a:r>
            <a:r>
              <a:rPr lang="ru-RU" sz="2400" b="1" dirty="0" smtClean="0"/>
              <a:t>них:</a:t>
            </a:r>
          </a:p>
          <a:p>
            <a:pPr lvl="1">
              <a:lnSpc>
                <a:spcPct val="90000"/>
              </a:lnSpc>
            </a:pPr>
            <a:r>
              <a:rPr lang="ru-RU" sz="2000" b="1" dirty="0" smtClean="0"/>
              <a:t>Произошло развитие каналов </a:t>
            </a:r>
            <a:r>
              <a:rPr lang="ru-RU" sz="2000" b="1" dirty="0"/>
              <a:t>боковой линии на голове, </a:t>
            </a:r>
            <a:endParaRPr lang="ru-RU" sz="2000" b="1" dirty="0" smtClean="0"/>
          </a:p>
          <a:p>
            <a:pPr lvl="1">
              <a:lnSpc>
                <a:spcPct val="90000"/>
              </a:lnSpc>
            </a:pPr>
            <a:r>
              <a:rPr lang="ru-RU" sz="2000" b="1" dirty="0" smtClean="0"/>
              <a:t>Произошёл прорыв </a:t>
            </a:r>
            <a:r>
              <a:rPr lang="ru-RU" sz="2000" b="1" dirty="0"/>
              <a:t>обонятельных мешков, в ротовую полость и образование внутренний ноздрей, </a:t>
            </a:r>
            <a:endParaRPr lang="ru-RU" sz="2000" b="1" dirty="0" smtClean="0"/>
          </a:p>
          <a:p>
            <a:pPr lvl="1">
              <a:lnSpc>
                <a:spcPct val="90000"/>
              </a:lnSpc>
            </a:pPr>
            <a:r>
              <a:rPr lang="ru-RU" sz="2000" b="1" dirty="0" smtClean="0"/>
              <a:t>Появились хорошо </a:t>
            </a:r>
            <a:r>
              <a:rPr lang="ru-RU" sz="2000" b="1" dirty="0"/>
              <a:t>развитые парные плавники с мощной мускулатурой и специфическим </a:t>
            </a:r>
            <a:r>
              <a:rPr lang="ru-RU" sz="2000" b="1" dirty="0" smtClean="0"/>
              <a:t>внутренним скелетом</a:t>
            </a:r>
            <a:r>
              <a:rPr lang="ru-RU" sz="2000" b="1" dirty="0"/>
              <a:t>, </a:t>
            </a:r>
            <a:r>
              <a:rPr lang="ru-RU" sz="2000" b="1" dirty="0" smtClean="0"/>
              <a:t>которые вероятно</a:t>
            </a:r>
            <a:r>
              <a:rPr lang="ru-RU" sz="2000" b="1" dirty="0"/>
              <a:t>, давали возможность </a:t>
            </a:r>
            <a:r>
              <a:rPr lang="ru-RU" sz="2000" b="1" dirty="0" smtClean="0"/>
              <a:t>ползать по суше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857232"/>
            <a:ext cx="9001156" cy="5222893"/>
          </a:xfrm>
        </p:spPr>
        <p:txBody>
          <a:bodyPr/>
          <a:lstStyle/>
          <a:p>
            <a:r>
              <a:rPr lang="ru-RU" dirty="0"/>
              <a:t>Дальнейшее приспособление к наземному образу </a:t>
            </a:r>
            <a:r>
              <a:rPr lang="ru-RU" dirty="0" smtClean="0"/>
              <a:t>жизни, требующие </a:t>
            </a:r>
            <a:r>
              <a:rPr lang="ru-RU" b="1" dirty="0" smtClean="0"/>
              <a:t>преодоления </a:t>
            </a:r>
            <a:r>
              <a:rPr lang="ru-RU" b="1" dirty="0"/>
              <a:t>гравитации при движении по суше, </a:t>
            </a:r>
            <a:r>
              <a:rPr lang="ru-RU" b="1" dirty="0" smtClean="0"/>
              <a:t>дыхания атмосферным воздухом, </a:t>
            </a:r>
            <a:r>
              <a:rPr lang="ru-RU" dirty="0" smtClean="0"/>
              <a:t>привели </a:t>
            </a:r>
            <a:r>
              <a:rPr lang="ru-RU" dirty="0"/>
              <a:t>к обособлению от пресноводных кистеперых древнейших земноводных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ихтиостегид</a:t>
            </a:r>
            <a:r>
              <a:rPr lang="ru-RU" dirty="0"/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785794"/>
            <a:ext cx="8715436" cy="57864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Остатки </a:t>
            </a:r>
            <a:r>
              <a:rPr lang="ru-RU" sz="2400" dirty="0" err="1"/>
              <a:t>ихтиостегид</a:t>
            </a:r>
            <a:r>
              <a:rPr lang="ru-RU" sz="2400" dirty="0"/>
              <a:t> обнаружены в отложениях верхнего девона в Гренландии.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Эти </a:t>
            </a:r>
            <a:r>
              <a:rPr lang="ru-RU" sz="2400" b="1" dirty="0"/>
              <a:t>животные были настоящими переходными формами между рыбами и земноводными</a:t>
            </a:r>
            <a:r>
              <a:rPr lang="ru-RU" sz="24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 внешнему виду они напоминали современных хвостатых земноводных длиной 50-100 систем.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Они имели парные передние и задние конечности наземного </a:t>
            </a:r>
            <a:r>
              <a:rPr lang="ru-RU" sz="2400" dirty="0" smtClean="0"/>
              <a:t>типа: 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5 </a:t>
            </a:r>
            <a:r>
              <a:rPr lang="ru-RU" sz="2000" dirty="0"/>
              <a:t>пальцев на каждой конечности</a:t>
            </a:r>
            <a:r>
              <a:rPr lang="ru-RU" sz="2000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пояс </a:t>
            </a:r>
            <a:r>
              <a:rPr lang="ru-RU" sz="2000" dirty="0"/>
              <a:t>передних конечностей потерял связь с черепом, а тазовый пояс еще не сочленялся с </a:t>
            </a:r>
            <a:r>
              <a:rPr lang="ru-RU" sz="2000" dirty="0" smtClean="0"/>
              <a:t>позвоночником,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тела </a:t>
            </a:r>
            <a:r>
              <a:rPr lang="ru-RU" sz="2000" dirty="0"/>
              <a:t>позвонков стали мощнее, но хорда еще сохранялась.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У </a:t>
            </a:r>
            <a:r>
              <a:rPr lang="ru-RU" sz="2400" dirty="0"/>
              <a:t>них уже существовал </a:t>
            </a:r>
            <a:r>
              <a:rPr lang="ru-RU" sz="2400" dirty="0" err="1"/>
              <a:t>ротоглоточный</a:t>
            </a:r>
            <a:r>
              <a:rPr lang="ru-RU" sz="2400" dirty="0"/>
              <a:t> механизм нагнетания воздуха в легкие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329642" cy="4525962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Перечисленные особенности позволили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ихтиостегидам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в конце девона начать освоение влажных прибрежных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местообитаний.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25188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643042" y="5429264"/>
            <a:ext cx="6169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Реконструкция </a:t>
            </a:r>
            <a:r>
              <a:rPr lang="ru-RU" sz="2800" b="1" i="1" dirty="0" err="1"/>
              <a:t>Ichthyostega</a:t>
            </a:r>
            <a:r>
              <a:rPr lang="ru-RU" sz="2800" b="1" dirty="0"/>
              <a:t>, 1996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857232"/>
            <a:ext cx="9001156" cy="45005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i="1" dirty="0" err="1" smtClean="0"/>
              <a:t>I</a:t>
            </a:r>
            <a:r>
              <a:rPr lang="ru-RU" sz="2800" b="1" i="1" dirty="0" err="1" smtClean="0"/>
              <a:t>chthyostega</a:t>
            </a:r>
            <a:r>
              <a:rPr lang="ru-RU" sz="2800" i="1" dirty="0" smtClean="0"/>
              <a:t> </a:t>
            </a:r>
            <a:r>
              <a:rPr lang="ru-RU" sz="2800" dirty="0"/>
              <a:t>– животное длиной около метра, обладавшее широкой плоской головой, коротким бочкообразным туловищем, массивными лапами, крупными грудным и тазовым поясами и грудной клеткой с широкими, накладывавшимися друг на друга ребрами</a:t>
            </a:r>
            <a:r>
              <a:rPr lang="ru-RU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/>
              <a:t>Ichthyostega</a:t>
            </a:r>
            <a:r>
              <a:rPr lang="ru-RU" sz="2800" dirty="0"/>
              <a:t>, несомненно, была наземным позвоночным и имела конечности наземного типа, а не </a:t>
            </a:r>
            <a:r>
              <a:rPr lang="ru-RU" sz="2800" dirty="0" smtClean="0"/>
              <a:t>плавники</a:t>
            </a:r>
            <a:r>
              <a:rPr lang="ru-RU" sz="2000" dirty="0" smtClean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857232"/>
            <a:ext cx="8786874" cy="52228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При </a:t>
            </a:r>
            <a:r>
              <a:rPr lang="ru-RU" sz="2800" dirty="0"/>
              <a:t>этом у </a:t>
            </a:r>
            <a:r>
              <a:rPr lang="ru-RU" sz="2800" b="1" i="1" dirty="0" err="1"/>
              <a:t>Ichthyostega</a:t>
            </a:r>
            <a:r>
              <a:rPr lang="ru-RU" sz="2800" b="1" i="1" dirty="0"/>
              <a:t> </a:t>
            </a:r>
            <a:r>
              <a:rPr lang="ru-RU" sz="2800" dirty="0"/>
              <a:t>были общие черты с рыбами верхнего палеозоя, а именно: структура </a:t>
            </a:r>
            <a:r>
              <a:rPr lang="ru-RU" sz="2800" dirty="0" smtClean="0"/>
              <a:t>зубов, </a:t>
            </a:r>
            <a:r>
              <a:rPr lang="ru-RU" sz="2800" dirty="0"/>
              <a:t>расположение покровных костей черепа, наличие боковой линии и хвостового плавника, а также строение среднего уха, приспособленного для </a:t>
            </a:r>
            <a:r>
              <a:rPr lang="ru-RU" sz="2800" dirty="0" smtClean="0"/>
              <a:t>восприятия звуков </a:t>
            </a:r>
            <a:r>
              <a:rPr lang="ru-RU" sz="2800" dirty="0"/>
              <a:t>в воде</a:t>
            </a:r>
            <a:r>
              <a:rPr lang="ru-RU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Тем </a:t>
            </a:r>
            <a:r>
              <a:rPr lang="ru-RU" sz="2800" dirty="0"/>
              <a:t>не менее, </a:t>
            </a:r>
            <a:r>
              <a:rPr lang="ru-RU" sz="2800" b="1" i="1" dirty="0" err="1"/>
              <a:t>Ichthyostega</a:t>
            </a:r>
            <a:r>
              <a:rPr lang="ru-RU" sz="2800" i="1" dirty="0"/>
              <a:t> </a:t>
            </a:r>
            <a:r>
              <a:rPr lang="ru-RU" sz="2800" dirty="0" err="1" smtClean="0"/>
              <a:t>рассматривалется</a:t>
            </a:r>
            <a:r>
              <a:rPr lang="ru-RU" sz="2800" dirty="0" smtClean="0"/>
              <a:t> </a:t>
            </a:r>
            <a:r>
              <a:rPr lang="ru-RU" sz="2800" dirty="0"/>
              <a:t>как преимущественно наземное позвоночное, явно отличающееся от своих предполагаемых предков – рыб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28670"/>
            <a:ext cx="8686800" cy="5151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От </a:t>
            </a:r>
            <a:r>
              <a:rPr lang="ru-RU" b="1" dirty="0" err="1"/>
              <a:t>ихтиостегид</a:t>
            </a:r>
            <a:r>
              <a:rPr lang="ru-RU" dirty="0"/>
              <a:t> обособились 3 ветви, ранее объединяемых под общим названием </a:t>
            </a:r>
            <a:r>
              <a:rPr lang="ru-RU" b="1" dirty="0" smtClean="0"/>
              <a:t>стегоцефалов</a:t>
            </a:r>
            <a:r>
              <a:rPr lang="ru-RU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тонкопозвоночные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– современные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хвостатые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безногие земноводные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дугопозвоночные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– современные бесхвостые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земноводные,</a:t>
            </a:r>
          </a:p>
          <a:p>
            <a:pPr lvl="1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антракозавры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примитивные пресмыкающиеся.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Признаки четвероногих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Происхождение тетрапод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Предки четвероногих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Эволюция конечностей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Древние земноводные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Современные земноводные</a:t>
            </a: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28670"/>
            <a:ext cx="8686800" cy="5151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Большинство </a:t>
            </a:r>
            <a:r>
              <a:rPr lang="ru-RU" dirty="0"/>
              <a:t>древних земноводных вымерли в Перми, начале триаса</a:t>
            </a:r>
            <a:r>
              <a:rPr lang="ru-RU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Мезозойская </a:t>
            </a:r>
            <a:r>
              <a:rPr lang="ru-RU" b="1" dirty="0"/>
              <a:t>эра – время </a:t>
            </a:r>
            <a:r>
              <a:rPr lang="ru-RU" b="1" dirty="0" smtClean="0"/>
              <a:t>рептилий</a:t>
            </a:r>
            <a:r>
              <a:rPr lang="ru-RU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Они </a:t>
            </a:r>
            <a:r>
              <a:rPr lang="ru-RU" dirty="0"/>
              <a:t>заняли почти все выгодные </a:t>
            </a:r>
            <a:r>
              <a:rPr lang="ru-RU" dirty="0" smtClean="0"/>
              <a:t>местообитания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 </a:t>
            </a:r>
            <a:r>
              <a:rPr lang="ru-RU" dirty="0"/>
              <a:t>триасе от примитивных зверозубых рептилий обособились </a:t>
            </a:r>
            <a:r>
              <a:rPr lang="ru-RU" dirty="0" smtClean="0"/>
              <a:t>млекопитающие, </a:t>
            </a:r>
            <a:r>
              <a:rPr lang="ru-RU" dirty="0"/>
              <a:t>а в середине </a:t>
            </a:r>
            <a:r>
              <a:rPr lang="ru-RU" dirty="0" smtClean="0"/>
              <a:t>юрского периода - птицы</a:t>
            </a:r>
            <a:r>
              <a:rPr lang="ru-RU" sz="2000" dirty="0"/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Недавние </a:t>
            </a:r>
            <a:r>
              <a:rPr lang="ru-RU" sz="2000" dirty="0"/>
              <a:t>открытия расширили наши знания о тетраподах девонского периода и заставили ученых изменить мнение об этих животных.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Новые </a:t>
            </a:r>
            <a:r>
              <a:rPr lang="ru-RU" sz="2400" dirty="0"/>
              <a:t>открытия, касающиеся тетрапод девонского периода, позволяют предположить, что эти животные обитали преимущественно в водной среде, как крокодилы.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Ранее сторонники теории «завоевания суши» считали, что тетраподы эволюционировали, чтобы приспособиться к жизни на суше.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Сейчас эволюционисты </a:t>
            </a:r>
            <a:r>
              <a:rPr lang="ru-RU" sz="2400" b="1" dirty="0" smtClean="0"/>
              <a:t>утверждают</a:t>
            </a:r>
            <a:r>
              <a:rPr lang="ru-RU" sz="2400" b="1" dirty="0"/>
              <a:t>, что главные отличительные признаки наземных позвоночных сформировались как приспособления для жизни в условиях мелководья и лишь впоследствии были применены на суше</a:t>
            </a:r>
            <a:r>
              <a:rPr lang="ru-RU" sz="2400" dirty="0"/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Эволюция конечностей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Плавник стал ногой после утраты нескольких генов</a:t>
            </a:r>
            <a:endParaRPr lang="ru-RU" dirty="0" smtClean="0"/>
          </a:p>
          <a:p>
            <a:pPr lvl="1"/>
            <a:r>
              <a:rPr lang="ru-RU" dirty="0" smtClean="0"/>
              <a:t>Эмбриональное развитие всех позвоночных животных, от рыб до человека, на начальных стадиях очень похоже. </a:t>
            </a:r>
          </a:p>
          <a:p>
            <a:pPr lvl="1"/>
            <a:r>
              <a:rPr lang="ru-RU" dirty="0" smtClean="0"/>
              <a:t>Тем не менее, у рыб развиваются плавники, а у наземных позвоночных из тех же зачатков вырастают «ходильные» конечности. </a:t>
            </a:r>
          </a:p>
          <a:p>
            <a:pPr lvl="1"/>
            <a:r>
              <a:rPr lang="ru-RU" dirty="0" smtClean="0"/>
              <a:t>От чего это зависит, выяснили канадские ученые из университета Оттавы в сотрудничестве с коллегами из Великобритании, Сингапура и Германии.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Эволюция конечностей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 </a:t>
            </a:r>
            <a:r>
              <a:rPr lang="ru-RU" dirty="0" err="1" smtClean="0"/>
              <a:t>гомологичности</a:t>
            </a:r>
            <a:r>
              <a:rPr lang="ru-RU" dirty="0" smtClean="0"/>
              <a:t> плавников и конечностей можно судить по анатомическому сходству скелетов.</a:t>
            </a:r>
          </a:p>
          <a:p>
            <a:r>
              <a:rPr lang="ru-RU" dirty="0" smtClean="0"/>
              <a:t>Но есть отличие – краевой слой эпидермиса при развитии плавников у рыб образует тонкие нити – </a:t>
            </a:r>
            <a:r>
              <a:rPr lang="ru-RU" b="1" dirty="0" err="1" smtClean="0"/>
              <a:t>актинотрихии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наземных позвоночных, а также у ластоногих млекопитающих и водных рептилий их 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Ключевые нити и ключевые гены плавников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895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Актинотрихии</a:t>
            </a:r>
            <a:r>
              <a:rPr lang="ru-RU" b="1" dirty="0" smtClean="0"/>
              <a:t> </a:t>
            </a:r>
            <a:r>
              <a:rPr lang="ru-RU" dirty="0" smtClean="0"/>
              <a:t>служат опорными структурами плавников, в дальнейшем из них формируются острые плавниковые лучи – </a:t>
            </a:r>
            <a:r>
              <a:rPr lang="ru-RU" b="1" dirty="0" err="1" smtClean="0"/>
              <a:t>лепидотрихии</a:t>
            </a:r>
            <a:r>
              <a:rPr lang="ru-RU" dirty="0" smtClean="0"/>
              <a:t>. Состоят </a:t>
            </a:r>
            <a:r>
              <a:rPr lang="ru-RU" dirty="0" err="1" smtClean="0"/>
              <a:t>актинотрихии</a:t>
            </a:r>
            <a:r>
              <a:rPr lang="ru-RU" dirty="0" smtClean="0"/>
              <a:t> из белка </a:t>
            </a:r>
            <a:r>
              <a:rPr lang="ru-RU" b="1" dirty="0" err="1" smtClean="0"/>
              <a:t>эластоидина</a:t>
            </a:r>
            <a:r>
              <a:rPr lang="ru-RU" dirty="0" smtClean="0"/>
              <a:t>, обладающего свойствами коллагена и эластина.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Ученые нашли </a:t>
            </a:r>
            <a:r>
              <a:rPr lang="ru-RU" b="1" dirty="0" smtClean="0">
                <a:solidFill>
                  <a:srgbClr val="FF0000"/>
                </a:solidFill>
              </a:rPr>
              <a:t>два гена</a:t>
            </a:r>
            <a:r>
              <a:rPr lang="ru-RU" dirty="0" smtClean="0">
                <a:solidFill>
                  <a:srgbClr val="FF0000"/>
                </a:solidFill>
              </a:rPr>
              <a:t>, которые при развитии зародыша активизируются только в плавниках. </a:t>
            </a:r>
          </a:p>
          <a:p>
            <a:r>
              <a:rPr lang="ru-RU" dirty="0" smtClean="0"/>
              <a:t>А затем показали, что эти гены кодируют белки со свойствами </a:t>
            </a:r>
            <a:r>
              <a:rPr lang="ru-RU" dirty="0" err="1" smtClean="0"/>
              <a:t>эластоидина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Расшифрованный белок биологи назвали </a:t>
            </a:r>
            <a:r>
              <a:rPr lang="ru-RU" dirty="0" err="1" smtClean="0">
                <a:solidFill>
                  <a:srgbClr val="FF0000"/>
                </a:solidFill>
              </a:rPr>
              <a:t>актинодином</a:t>
            </a:r>
            <a:r>
              <a:rPr lang="ru-RU" dirty="0" smtClean="0"/>
              <a:t> и убедились, что именно из него состоят плавниковые нити.</a:t>
            </a:r>
          </a:p>
          <a:p>
            <a:r>
              <a:rPr lang="ru-RU" dirty="0" smtClean="0"/>
              <a:t>Гены </a:t>
            </a:r>
            <a:r>
              <a:rPr lang="ru-RU" b="1" i="1" dirty="0" smtClean="0"/>
              <a:t>and1</a:t>
            </a:r>
            <a:r>
              <a:rPr lang="ru-RU" dirty="0" smtClean="0"/>
              <a:t> и </a:t>
            </a:r>
            <a:r>
              <a:rPr lang="ru-RU" b="1" i="1" dirty="0" smtClean="0"/>
              <a:t>and2</a:t>
            </a:r>
            <a:r>
              <a:rPr lang="ru-RU" b="1" dirty="0" smtClean="0"/>
              <a:t> </a:t>
            </a:r>
            <a:r>
              <a:rPr lang="ru-RU" dirty="0" smtClean="0"/>
              <a:t>кодируют белки </a:t>
            </a:r>
            <a:r>
              <a:rPr lang="ru-RU" b="1" dirty="0" smtClean="0"/>
              <a:t>And1</a:t>
            </a:r>
            <a:r>
              <a:rPr lang="ru-RU" dirty="0" smtClean="0"/>
              <a:t> и </a:t>
            </a:r>
            <a:r>
              <a:rPr lang="ru-RU" b="1" dirty="0" smtClean="0"/>
              <a:t>And2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428604"/>
            <a:ext cx="8929718" cy="565152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Гены </a:t>
            </a:r>
            <a:r>
              <a:rPr lang="ru-RU" dirty="0" err="1" smtClean="0"/>
              <a:t>актинодина</a:t>
            </a:r>
            <a:r>
              <a:rPr lang="ru-RU" dirty="0" smtClean="0"/>
              <a:t> начинают работать в зародыше рыбы в местах зачатков плавников.</a:t>
            </a:r>
          </a:p>
          <a:p>
            <a:pPr lvl="1"/>
            <a:r>
              <a:rPr lang="ru-RU" dirty="0" smtClean="0"/>
              <a:t>Именно после этого на них развиваются </a:t>
            </a:r>
            <a:r>
              <a:rPr lang="ru-RU" dirty="0" err="1" smtClean="0"/>
              <a:t>актинотрихии</a:t>
            </a:r>
            <a:r>
              <a:rPr lang="ru-RU" dirty="0" smtClean="0"/>
              <a:t>, затем туда же мигрируют клетки соединительной ткани – фибробласты и образуют лопасть плавника.</a:t>
            </a:r>
          </a:p>
          <a:p>
            <a:pPr lvl="1"/>
            <a:r>
              <a:rPr lang="ru-RU" dirty="0" smtClean="0"/>
              <a:t>В конце формируются плавниковые лучи.</a:t>
            </a:r>
          </a:p>
          <a:p>
            <a:r>
              <a:rPr lang="ru-RU" dirty="0" smtClean="0"/>
              <a:t>Биологи обнаружили активность генов не только в зародыше, но и у взрослой рыбы при регенерации поврежденных плавников.</a:t>
            </a:r>
          </a:p>
          <a:p>
            <a:r>
              <a:rPr lang="ru-RU" dirty="0" smtClean="0"/>
              <a:t>В эмбрионах </a:t>
            </a:r>
            <a:r>
              <a:rPr lang="ru-RU" b="1" i="1" dirty="0" err="1" smtClean="0"/>
              <a:t>данио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рерио</a:t>
            </a:r>
            <a:r>
              <a:rPr lang="ru-RU" b="1" i="1" dirty="0" smtClean="0"/>
              <a:t> </a:t>
            </a:r>
            <a:r>
              <a:rPr lang="ru-RU" dirty="0" smtClean="0"/>
              <a:t>ученые заблокировали работу генов </a:t>
            </a:r>
            <a:r>
              <a:rPr lang="ru-RU" b="1" i="1" dirty="0" smtClean="0"/>
              <a:t>and1</a:t>
            </a:r>
            <a:r>
              <a:rPr lang="ru-RU" b="1" dirty="0" smtClean="0"/>
              <a:t> и </a:t>
            </a:r>
            <a:r>
              <a:rPr lang="ru-RU" b="1" i="1" dirty="0" smtClean="0"/>
              <a:t>and2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</a:p>
          <a:p>
            <a:pPr lvl="1"/>
            <a:r>
              <a:rPr lang="ru-RU" dirty="0" smtClean="0"/>
              <a:t>Выключение генов </a:t>
            </a:r>
            <a:r>
              <a:rPr lang="ru-RU" dirty="0" err="1" smtClean="0"/>
              <a:t>актинодина</a:t>
            </a:r>
            <a:r>
              <a:rPr lang="ru-RU" dirty="0" smtClean="0"/>
              <a:t> по цепочке нарушило работу множества других генов и синтез соответствующих белков – факторов роста. </a:t>
            </a:r>
          </a:p>
          <a:p>
            <a:pPr lvl="1"/>
            <a:r>
              <a:rPr lang="ru-RU" dirty="0" smtClean="0"/>
              <a:t>В мутантных зародышах развились, правда, все-таки не ноги, а дефектные укороченные плавники без </a:t>
            </a:r>
            <a:r>
              <a:rPr lang="ru-RU" dirty="0" err="1" smtClean="0"/>
              <a:t>актинотрихий</a:t>
            </a:r>
            <a:r>
              <a:rPr lang="ru-RU" dirty="0" smtClean="0"/>
              <a:t> и лопастей.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Иногда потеря ведет к прогрессу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91600" cy="48657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Гены </a:t>
            </a:r>
            <a:r>
              <a:rPr lang="ru-RU" b="1" i="1" dirty="0" smtClean="0"/>
              <a:t>and1</a:t>
            </a:r>
            <a:r>
              <a:rPr lang="ru-RU" dirty="0" smtClean="0"/>
              <a:t> и </a:t>
            </a:r>
            <a:r>
              <a:rPr lang="ru-RU" b="1" i="1" dirty="0" smtClean="0"/>
              <a:t>and2</a:t>
            </a:r>
            <a:r>
              <a:rPr lang="ru-RU" dirty="0" smtClean="0"/>
              <a:t> биологи нашли и у других костных рыб, а также у слоновой акулы – древней хрящевой рыбы. </a:t>
            </a:r>
          </a:p>
          <a:p>
            <a:r>
              <a:rPr lang="ru-RU" dirty="0" smtClean="0"/>
              <a:t>У наземных же позвоночных таких генов просто нет.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 этого ученые сделали вывод, что гены имеют древнее происхождение, а в процессе выхода рыб на сушу утрачены за ненадобностью. </a:t>
            </a:r>
          </a:p>
          <a:p>
            <a:r>
              <a:rPr lang="ru-RU" dirty="0" smtClean="0"/>
              <a:t>Причем сначала гены перестали работать в парных грудных и брюшных плавниках, а потом – в хвосте.</a:t>
            </a:r>
          </a:p>
          <a:p>
            <a:r>
              <a:rPr lang="ru-RU" dirty="0" smtClean="0"/>
              <a:t>Это подтверждается ископаемыми остатками первых примитивных водных четвероногих из позднего девона: их конечности уже выглядели как ноги, а не как плавники, а хвост еще был устроен по рыбьему типу.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428625"/>
            <a:ext cx="9001156" cy="56515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Похожие </a:t>
            </a:r>
            <a:r>
              <a:rPr lang="ru-RU" sz="2800" dirty="0"/>
              <a:t>изменения в работе этих генов-регуляторов у четвероногих, возникающие в результате некоторых мутаций, приводят к полидактилии (многопалости). 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Возможно</a:t>
            </a:r>
            <a:r>
              <a:rPr lang="ru-RU" sz="2800" dirty="0"/>
              <a:t>, утрата генов </a:t>
            </a:r>
            <a:r>
              <a:rPr lang="ru-RU" sz="2800" b="1" dirty="0" err="1">
                <a:solidFill>
                  <a:srgbClr val="C00000"/>
                </a:solidFill>
              </a:rPr>
              <a:t>and</a:t>
            </a:r>
            <a:r>
              <a:rPr lang="ru-RU" sz="2800" dirty="0"/>
              <a:t> древнейшими четвероногими создала предпосылки для развития у них большого числа (до 8) почти одинаковых пальцев</a:t>
            </a:r>
            <a:r>
              <a:rPr lang="ru-RU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В</a:t>
            </a:r>
            <a:r>
              <a:rPr lang="ru-RU" sz="2800" dirty="0"/>
              <a:t> дальнейшем у четвероногих восстановился исходный, «нормальный» характер работы генов-регуляторов, причем теперь их работа уже не зависела от утраченных генов </a:t>
            </a:r>
            <a:r>
              <a:rPr lang="ru-RU" sz="2800" b="1" dirty="0" err="1">
                <a:solidFill>
                  <a:srgbClr val="C00000"/>
                </a:solidFill>
              </a:rPr>
              <a:t>and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Результатом </a:t>
            </a:r>
            <a:r>
              <a:rPr lang="ru-RU" sz="2800" dirty="0"/>
              <a:t>этого могло стать сокращение числа пальцев до </a:t>
            </a:r>
            <a:r>
              <a:rPr lang="ru-RU" sz="2800" dirty="0" smtClean="0"/>
              <a:t>пяти.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Рисунок 21" descr="http://mti.edu.ru/sites/default/files/images/actinodin_fingers_fig1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6192837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388" y="4797425"/>
            <a:ext cx="8750330" cy="1739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/>
              <a:t>У древнейшего </a:t>
            </a:r>
            <a:r>
              <a:rPr lang="ru-RU" dirty="0"/>
              <a:t>позвоночного животного с настоящими пальцами — </a:t>
            </a:r>
            <a:r>
              <a:rPr lang="ru-RU" b="1" dirty="0"/>
              <a:t>акантостеги </a:t>
            </a:r>
            <a:r>
              <a:rPr lang="ru-RU" dirty="0"/>
              <a:t>— было по 8 пальцев на передних конечностях (фото слева и верхний рисунок</a:t>
            </a:r>
            <a:r>
              <a:rPr lang="ru-RU" dirty="0" smtClean="0"/>
              <a:t>). </a:t>
            </a:r>
            <a:r>
              <a:rPr lang="ru-RU" dirty="0"/>
              <a:t>В дальнейшем число пальцев сократилось до 6–7 (у </a:t>
            </a:r>
            <a:r>
              <a:rPr lang="ru-RU" b="1" dirty="0"/>
              <a:t>ихтиостеги</a:t>
            </a:r>
            <a:r>
              <a:rPr lang="ru-RU" dirty="0"/>
              <a:t>, средний рисунок), </a:t>
            </a:r>
            <a:r>
              <a:rPr lang="ru-RU" dirty="0" smtClean="0"/>
              <a:t>шести </a:t>
            </a:r>
            <a:r>
              <a:rPr lang="ru-RU" dirty="0"/>
              <a:t>(у </a:t>
            </a:r>
            <a:r>
              <a:rPr lang="ru-RU" dirty="0" err="1"/>
              <a:t>тулерпетона</a:t>
            </a:r>
            <a:r>
              <a:rPr lang="ru-RU" dirty="0"/>
              <a:t>) и, наконец, до пяти (у большинства ископаемых и современных четвероногих; на нижнем рисунке — </a:t>
            </a:r>
            <a:r>
              <a:rPr lang="ru-RU" b="1" dirty="0" err="1"/>
              <a:t>эриопс</a:t>
            </a:r>
            <a:r>
              <a:rPr lang="ru-RU" b="1" dirty="0"/>
              <a:t>)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Рисунок 24" descr="http://mti.edu.ru/sites/default/files/images/actinodin_fingers_fig3_600.jpg"/>
          <p:cNvPicPr>
            <a:picLocks noChangeAspect="1" noChangeArrowheads="1"/>
          </p:cNvPicPr>
          <p:nvPr/>
        </p:nvPicPr>
        <p:blipFill>
          <a:blip r:embed="rId2"/>
          <a:srcRect t="3530"/>
          <a:stretch>
            <a:fillRect/>
          </a:stretch>
        </p:blipFill>
        <p:spPr bwMode="auto">
          <a:xfrm>
            <a:off x="214282" y="0"/>
            <a:ext cx="8316912" cy="58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95288" y="6308725"/>
            <a:ext cx="8389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/>
              <a:t>Схема эволюции конечностей при переходе от рыб к четвероногим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50072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Vertebrata</a:t>
            </a:r>
            <a:r>
              <a:rPr lang="ru-RU" dirty="0" smtClean="0"/>
              <a:t> (позвоночные)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Agnatha</a:t>
            </a:r>
            <a:r>
              <a:rPr lang="ru-RU" dirty="0" smtClean="0"/>
              <a:t> (бесчелюстные) </a:t>
            </a:r>
          </a:p>
          <a:p>
            <a:pPr lvl="1"/>
            <a:r>
              <a:rPr lang="ru-RU" dirty="0" err="1" smtClean="0"/>
              <a:t>Инфратип</a:t>
            </a:r>
            <a:r>
              <a:rPr lang="ru-RU" dirty="0" smtClean="0"/>
              <a:t> </a:t>
            </a:r>
            <a:r>
              <a:rPr lang="ru-RU" b="1" dirty="0" err="1" smtClean="0"/>
              <a:t>Gnathostomata</a:t>
            </a:r>
            <a:r>
              <a:rPr lang="ru-RU" dirty="0" smtClean="0"/>
              <a:t> (</a:t>
            </a:r>
            <a:r>
              <a:rPr lang="ru-RU" dirty="0" err="1" smtClean="0"/>
              <a:t>челюстноротые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Placodermi</a:t>
            </a:r>
            <a:r>
              <a:rPr lang="ru-RU" dirty="0" smtClean="0"/>
              <a:t> (</a:t>
            </a:r>
            <a:r>
              <a:rPr lang="ru-RU" dirty="0" err="1" smtClean="0"/>
              <a:t>плакодермы</a:t>
            </a:r>
            <a:r>
              <a:rPr lang="ru-RU" dirty="0" smtClean="0"/>
              <a:t>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Acanthodii</a:t>
            </a:r>
            <a:r>
              <a:rPr lang="ru-RU" dirty="0" smtClean="0"/>
              <a:t> (акантоды)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Chondrichthyes</a:t>
            </a:r>
            <a:r>
              <a:rPr lang="ru-RU" dirty="0" smtClean="0"/>
              <a:t> (хрящевые рыбы)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Osteichthyes</a:t>
            </a:r>
            <a:r>
              <a:rPr lang="ru-RU" dirty="0" smtClean="0"/>
              <a:t> (костные рыбы)</a:t>
            </a:r>
          </a:p>
          <a:p>
            <a:pPr lvl="1"/>
            <a:r>
              <a:rPr lang="ru-RU" dirty="0" smtClean="0"/>
              <a:t>Надкласс </a:t>
            </a:r>
            <a:r>
              <a:rPr lang="ru-RU" b="1" dirty="0" err="1" smtClean="0"/>
              <a:t>Tetrapoda</a:t>
            </a:r>
            <a:r>
              <a:rPr lang="ru-RU" dirty="0" smtClean="0"/>
              <a:t> (четвероногие)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Amphibia</a:t>
            </a:r>
            <a:r>
              <a:rPr lang="ru-RU" dirty="0" smtClean="0"/>
              <a:t> (земноводные или амфибии)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Reptilia</a:t>
            </a:r>
            <a:r>
              <a:rPr lang="ru-RU" dirty="0" smtClean="0"/>
              <a:t> (пресмыкающиеся </a:t>
            </a:r>
            <a:r>
              <a:rPr lang="ru-RU" i="1" dirty="0" smtClean="0"/>
              <a:t>или</a:t>
            </a:r>
            <a:r>
              <a:rPr lang="ru-RU" dirty="0" smtClean="0"/>
              <a:t> рептилии)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Aves</a:t>
            </a:r>
            <a:r>
              <a:rPr lang="ru-RU" dirty="0" smtClean="0"/>
              <a:t> (птицы)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Mammalia</a:t>
            </a:r>
            <a:r>
              <a:rPr lang="ru-RU" dirty="0" smtClean="0"/>
              <a:t> (млекопитающие)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devonian.ucoz.ru/_pu/0/s37778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772"/>
            <a:ext cx="4561442" cy="3033360"/>
          </a:xfrm>
          <a:prstGeom prst="rect">
            <a:avLst/>
          </a:prstGeom>
          <a:noFill/>
        </p:spPr>
      </p:pic>
      <p:pic>
        <p:nvPicPr>
          <p:cNvPr id="180228" name="Picture 4" descr="http://devonian.ucoz.ru/_pu/0/35933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2285992"/>
            <a:ext cx="5600700" cy="41243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357562"/>
            <a:ext cx="27860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Хорошо видны восемь пальцев задней лапы акантостеги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10604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Акантостега  (</a:t>
            </a:r>
            <a:r>
              <a:rPr lang="ru-RU" dirty="0" err="1" smtClean="0"/>
              <a:t>колючебронированная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Палеонтологи не сомневаются в том, что </a:t>
            </a:r>
            <a:r>
              <a:rPr lang="ru-RU" b="1" dirty="0" err="1" smtClean="0"/>
              <a:t>акантостега</a:t>
            </a:r>
            <a:r>
              <a:rPr lang="ru-RU" dirty="0" smtClean="0"/>
              <a:t> намного примитивнее ихтиостеги.</a:t>
            </a:r>
          </a:p>
          <a:p>
            <a:r>
              <a:rPr lang="ru-RU" dirty="0" smtClean="0"/>
              <a:t>Она дышала не легкими, а жабрами (строение скелета указывает на их наличие), но уже обладала четырьмя конечностями не имевшими запястий, короткие рёбра, на которые она также не могла опираться, что говорит о крайне низкой приспособленности к передвижению по суше.</a:t>
            </a:r>
          </a:p>
          <a:p>
            <a:r>
              <a:rPr lang="ru-RU" dirty="0" smtClean="0"/>
              <a:t>В воде ее вес был гораздо меньше, а ноги в условиях мелководья давали явные преимущества по сравнению с плавниками.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Файл:Tulerpeton12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276897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21495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Тулерпетон</a:t>
            </a:r>
            <a:r>
              <a:rPr lang="ru-RU" sz="2400" dirty="0" smtClean="0"/>
              <a:t>  — ископаемый род позднедевонских амфибий.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Тулерпетон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Тулерпетон достигал 50 см в длину, имел по 6 пальцев на каждой конечности и полностью утратил внутренние жабры.</a:t>
            </a:r>
          </a:p>
          <a:p>
            <a:r>
              <a:rPr lang="ru-RU" dirty="0" smtClean="0"/>
              <a:t>Строение скелета говорит о том, что он был более приспособленным к жизни на суше чем </a:t>
            </a:r>
            <a:r>
              <a:rPr lang="ru-RU" b="1" i="1" dirty="0" smtClean="0"/>
              <a:t>Акантостега</a:t>
            </a:r>
            <a:r>
              <a:rPr lang="ru-RU" dirty="0" smtClean="0"/>
              <a:t>, однако его ноги больше подходили для проталкивания туловища по мягкому влажному грунту, чем для ползания по земле.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Эти исследования доказывают, что рыбы </a:t>
            </a:r>
            <a:r>
              <a:rPr lang="ru-RU" dirty="0"/>
              <a:t>встали на «ноги» за миллионы лет до того, как начали выползать из воды на </a:t>
            </a:r>
            <a:r>
              <a:rPr lang="ru-RU" dirty="0" smtClean="0"/>
              <a:t>сушу.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Так утверждают и биологи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изучившие подводную «походку» современных африканских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протоптеров, современных двоякодышащих.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Прото́пте́р</a:t>
            </a:r>
            <a:r>
              <a:rPr lang="ru-RU" dirty="0" smtClean="0"/>
              <a:t> — род двоякодышащих рыб.</a:t>
            </a:r>
          </a:p>
          <a:p>
            <a:r>
              <a:rPr lang="ru-RU" dirty="0" smtClean="0"/>
              <a:t>Обитают протоптеры в пресных водоёмах тропической Африки, преимущественно со стоячей водой.</a:t>
            </a:r>
          </a:p>
          <a:p>
            <a:r>
              <a:rPr lang="ru-RU" dirty="0" smtClean="0"/>
              <a:t>Характерная черта протоптеров — их способность впадать в спячку при пересыхании водоёма, зарываясь в грунт.</a:t>
            </a:r>
          </a:p>
          <a:p>
            <a:pPr lvl="1"/>
            <a:r>
              <a:rPr lang="ru-RU" dirty="0" smtClean="0"/>
              <a:t>Обычно спячка протоптеров происходит ежегодно, при пересыхании водоёмов в сухой сезон. При этом рыбы проводят в спячке несколько месяцев до наступления сезона дождей, хотя в случае длительных засух могут прожить без воды долгое время — до 4 лет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030" name="Picture 6" descr="http://img-fotki.yandex.ru/get/4111/hild1984.5/0_22ef2_29342961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13" y="214290"/>
            <a:ext cx="5429287" cy="4071966"/>
          </a:xfrm>
          <a:prstGeom prst="rect">
            <a:avLst/>
          </a:prstGeom>
          <a:noFill/>
        </p:spPr>
      </p:pic>
      <p:pic>
        <p:nvPicPr>
          <p:cNvPr id="1032" name="Picture 8" descr="Протоптер - Хильд- я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953002" cy="3714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071546"/>
            <a:ext cx="2456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Протоптер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714356"/>
            <a:ext cx="9001156" cy="4500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Авторы исследования обнаружили, что обитающие в воде рыбы с совершенно другой, отличной от тетраподов морфологией могут оставлять следы, подобные следам четвероногих.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Они утверждают, что «</a:t>
            </a:r>
            <a:r>
              <a:rPr lang="ru-RU" sz="2400" dirty="0">
                <a:solidFill>
                  <a:schemeClr val="tx1"/>
                </a:solidFill>
              </a:rPr>
              <a:t>ходьба» — не следствие адаптации </a:t>
            </a:r>
            <a:r>
              <a:rPr lang="ru-RU" sz="2400" dirty="0" err="1">
                <a:solidFill>
                  <a:schemeClr val="tx1"/>
                </a:solidFill>
              </a:rPr>
              <a:t>лопастеперых</a:t>
            </a:r>
            <a:r>
              <a:rPr lang="ru-RU" sz="2400" dirty="0">
                <a:solidFill>
                  <a:schemeClr val="tx1"/>
                </a:solidFill>
              </a:rPr>
              <a:t> к сухопутному образу жизни, а типичный для подобных рыб способ передвижения под водой, который использовался предками четвероногих </a:t>
            </a:r>
            <a:r>
              <a:rPr lang="ru-RU" sz="2400" dirty="0" smtClean="0">
                <a:solidFill>
                  <a:schemeClr val="tx1"/>
                </a:solidFill>
              </a:rPr>
              <a:t>(«</a:t>
            </a:r>
            <a:r>
              <a:rPr lang="ru-RU" sz="2400" dirty="0" err="1">
                <a:solidFill>
                  <a:schemeClr val="tx1"/>
                </a:solidFill>
              </a:rPr>
              <a:t>рыбоногами</a:t>
            </a:r>
            <a:r>
              <a:rPr lang="ru-RU" sz="2400" dirty="0" smtClean="0">
                <a:solidFill>
                  <a:schemeClr val="tx1"/>
                </a:solidFill>
              </a:rPr>
              <a:t>») и </a:t>
            </a:r>
            <a:r>
              <a:rPr lang="ru-RU" sz="2400" dirty="0">
                <a:solidFill>
                  <a:schemeClr val="tx1"/>
                </a:solidFill>
              </a:rPr>
              <a:t>для передвижения по </a:t>
            </a:r>
            <a:r>
              <a:rPr lang="ru-RU" sz="2400" dirty="0" smtClean="0">
                <a:solidFill>
                  <a:schemeClr val="tx1"/>
                </a:solidFill>
              </a:rPr>
              <a:t>суше.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свою очередь, окаменелые следы, считавшиеся ранее следами древних сухопутных тетраподов, могли быть оставлены не первыми ходячими четвероногими, а </a:t>
            </a:r>
            <a:r>
              <a:rPr lang="ru-RU" sz="2400" dirty="0" err="1" smtClean="0">
                <a:solidFill>
                  <a:schemeClr val="tx1"/>
                </a:solidFill>
              </a:rPr>
              <a:t>лопастепёрыми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рыбами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Так происходил процесс превращения рыб в четвероногих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428736"/>
            <a:ext cx="8848756" cy="46513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Постепенное изменение двигательной функции, завершившееся возникновением четвероногих, было обусловлено четырьмя важнейшими событиями: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постепенным переходом к сухопутному образу жизни с опорой на твердую поверхность, </a:t>
            </a:r>
            <a:endParaRPr lang="ru-RU" sz="2400" b="1" dirty="0" smtClean="0"/>
          </a:p>
          <a:p>
            <a:pPr lvl="1">
              <a:lnSpc>
                <a:spcPct val="90000"/>
              </a:lnSpc>
            </a:pPr>
            <a:r>
              <a:rPr lang="ru-RU" sz="2400" b="1" dirty="0" smtClean="0"/>
              <a:t>развитием </a:t>
            </a:r>
            <a:r>
              <a:rPr lang="ru-RU" sz="2400" b="1" dirty="0"/>
              <a:t>суставов</a:t>
            </a:r>
            <a:r>
              <a:rPr lang="ru-RU" sz="2400" b="1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/>
              <a:t>фиксацией </a:t>
            </a:r>
            <a:r>
              <a:rPr lang="ru-RU" sz="2400" b="1" dirty="0"/>
              <a:t>возвратно-поступательного движения конечностей </a:t>
            </a:r>
            <a:endParaRPr lang="ru-RU" sz="2400" b="1" dirty="0" smtClean="0"/>
          </a:p>
          <a:p>
            <a:pPr lvl="1">
              <a:lnSpc>
                <a:spcPct val="90000"/>
              </a:lnSpc>
            </a:pPr>
            <a:r>
              <a:rPr lang="ru-RU" sz="2400" b="1" dirty="0" smtClean="0"/>
              <a:t>и </a:t>
            </a:r>
            <a:r>
              <a:rPr lang="ru-RU" sz="2400" b="1" dirty="0"/>
              <a:t>использованием задних конечностей в качестве </a:t>
            </a:r>
            <a:r>
              <a:rPr lang="ru-RU" sz="2400" b="1" dirty="0" smtClean="0"/>
              <a:t>толчковых.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0006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 происхождении земноводных до сих пор ведутся споры.</a:t>
            </a:r>
          </a:p>
          <a:p>
            <a:r>
              <a:rPr lang="ru-RU" dirty="0" smtClean="0"/>
              <a:t>Современные научные данные подтверждают, что </a:t>
            </a:r>
            <a:r>
              <a:rPr lang="ru-RU" dirty="0" smtClean="0"/>
              <a:t>земноводные происходят от древних кистепёрых рыб.</a:t>
            </a:r>
          </a:p>
          <a:p>
            <a:r>
              <a:rPr lang="ru-RU" dirty="0" smtClean="0"/>
              <a:t>По строению конечности и черепа эти рыбы близки к ископаемым земноводным (</a:t>
            </a:r>
            <a:r>
              <a:rPr lang="ru-RU" b="1" dirty="0" smtClean="0"/>
              <a:t>стегоцефалам</a:t>
            </a:r>
            <a:r>
              <a:rPr lang="ru-RU" dirty="0" smtClean="0"/>
              <a:t>), которых считают предками современных амфибий.</a:t>
            </a:r>
          </a:p>
          <a:p>
            <a:r>
              <a:rPr lang="ru-RU" dirty="0" smtClean="0"/>
              <a:t>Самой архаичной группой считаются </a:t>
            </a:r>
            <a:r>
              <a:rPr lang="ru-RU" b="1" dirty="0" err="1" smtClean="0"/>
              <a:t>ихтиостегиды</a:t>
            </a:r>
            <a:r>
              <a:rPr lang="ru-RU" dirty="0" smtClean="0"/>
              <a:t>, которые сохраняют ряд черт, свойственных рыбам — хвостовой плавник, рудименты жаберных крышек, органы, соответствующие органам боковой линии рыб.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469742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Надкласс </a:t>
            </a:r>
            <a:r>
              <a:rPr lang="ru-RU" b="1" dirty="0" err="1" smtClean="0"/>
              <a:t>Tetrapoda</a:t>
            </a:r>
            <a:r>
              <a:rPr lang="ru-RU" dirty="0" smtClean="0"/>
              <a:t> (четвероногие)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Amphibia</a:t>
            </a:r>
            <a:r>
              <a:rPr lang="ru-RU" dirty="0" smtClean="0"/>
              <a:t> (земноводные или амфибии)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Reptilia</a:t>
            </a:r>
            <a:r>
              <a:rPr lang="ru-RU" dirty="0" smtClean="0"/>
              <a:t> (пресмыкающиеся 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Aves</a:t>
            </a:r>
            <a:r>
              <a:rPr lang="ru-RU" dirty="0" smtClean="0"/>
              <a:t> (птицы)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Mammalia</a:t>
            </a:r>
            <a:r>
              <a:rPr lang="ru-RU" dirty="0" smtClean="0"/>
              <a:t> (млекопитающие)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Стегоцефалы – древние земноводные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Одни из первых позвоночных, вышедших в конце девона на сушу</a:t>
            </a:r>
          </a:p>
          <a:p>
            <a:r>
              <a:rPr lang="ru-RU" dirty="0" smtClean="0"/>
              <a:t>Стегоцефалы вымерли в начале мезозоя.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7 из 33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362703" cy="49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28638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Стегоцефал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Stegocephalia</a:t>
            </a:r>
            <a:r>
              <a:rPr lang="ru-RU" sz="2400" dirty="0" smtClean="0"/>
              <a:t>, «</a:t>
            </a:r>
            <a:r>
              <a:rPr lang="ru-RU" sz="2400" dirty="0" err="1" smtClean="0"/>
              <a:t>панцироголовые</a:t>
            </a:r>
            <a:r>
              <a:rPr lang="ru-RU" sz="2400" dirty="0" smtClean="0"/>
              <a:t>») 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6868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 </a:t>
            </a:r>
            <a:r>
              <a:rPr lang="ru-RU" i="1" dirty="0" smtClean="0"/>
              <a:t>Стегоцефалы</a:t>
            </a:r>
            <a:r>
              <a:rPr lang="ru-RU" dirty="0" smtClean="0"/>
              <a:t> считается в настоящее время устаревшим и в научной литературе не применяется. </a:t>
            </a:r>
          </a:p>
          <a:p>
            <a:r>
              <a:rPr lang="ru-RU" dirty="0" err="1" smtClean="0"/>
              <a:t>Бо́льшую</a:t>
            </a:r>
            <a:r>
              <a:rPr lang="ru-RU" dirty="0" smtClean="0"/>
              <a:t> часть стегоцефалов включают в </a:t>
            </a:r>
            <a:r>
              <a:rPr lang="ru-RU" dirty="0" err="1" smtClean="0"/>
              <a:t>надотряд</a:t>
            </a:r>
            <a:r>
              <a:rPr lang="ru-RU" dirty="0" smtClean="0"/>
              <a:t> </a:t>
            </a:r>
            <a:r>
              <a:rPr lang="ru-RU" b="1" dirty="0" smtClean="0"/>
              <a:t>лабиринтодонтов </a:t>
            </a:r>
            <a:r>
              <a:rPr lang="ru-RU" dirty="0" smtClean="0"/>
              <a:t>(</a:t>
            </a:r>
            <a:r>
              <a:rPr lang="ru-RU" i="1" dirty="0" err="1" smtClean="0"/>
              <a:t>Labyrinthodontia</a:t>
            </a:r>
            <a:r>
              <a:rPr lang="ru-RU" dirty="0" smtClean="0"/>
              <a:t>), что буквально означает «</a:t>
            </a:r>
            <a:r>
              <a:rPr lang="ru-RU" dirty="0" err="1" smtClean="0"/>
              <a:t>лабиринтозубые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b/b9/Labirint1.jpg/220px-Labirint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25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Лабиринтодонтами их назвали потому, что на поперечном срезе зубы этих животных образованы извитыми </a:t>
            </a:r>
            <a:r>
              <a:rPr lang="ru-RU" sz="2400" dirty="0" err="1" smtClean="0"/>
              <a:t>дентиновыми</a:t>
            </a:r>
            <a:r>
              <a:rPr lang="ru-RU" sz="2400" dirty="0" smtClean="0"/>
              <a:t> складками, из-за этого зуб был покрыт продольными бороздами. </a:t>
            </a:r>
          </a:p>
          <a:p>
            <a:r>
              <a:rPr lang="ru-RU" sz="2400" dirty="0" smtClean="0"/>
              <a:t>Такая же структура зубов характерна для </a:t>
            </a:r>
            <a:r>
              <a:rPr lang="ru-RU" sz="2400" b="1" i="1" dirty="0" smtClean="0"/>
              <a:t>кистепёрых рыб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r>
              <a:rPr lang="ru-RU" dirty="0" smtClean="0"/>
              <a:t>Для лабиринтодонтов характерен относительно большой череп, крыша которого образует сплошной покров.</a:t>
            </a:r>
          </a:p>
          <a:p>
            <a:r>
              <a:rPr lang="ru-RU" dirty="0" smtClean="0"/>
              <a:t>Внешне лабиринтодонты были похожи на крокодилов (</a:t>
            </a:r>
            <a:r>
              <a:rPr lang="ru-RU" u="sng" dirty="0" smtClean="0"/>
              <a:t>Платиопс</a:t>
            </a:r>
            <a:r>
              <a:rPr lang="ru-RU" dirty="0" smtClean="0"/>
              <a:t>) или на саламандр (</a:t>
            </a:r>
            <a:r>
              <a:rPr lang="ru-RU" u="sng" dirty="0" err="1" smtClean="0"/>
              <a:t>Двинозавр</a:t>
            </a:r>
            <a:r>
              <a:rPr lang="ru-RU" dirty="0" smtClean="0"/>
              <a:t>)</a:t>
            </a:r>
            <a:r>
              <a:rPr lang="ru-RU" i="1" dirty="0" smtClean="0"/>
              <a:t>,</a:t>
            </a:r>
            <a:r>
              <a:rPr lang="ru-RU" i="1" dirty="0" smtClean="0"/>
              <a:t> </a:t>
            </a:r>
            <a:r>
              <a:rPr lang="ru-RU" dirty="0" smtClean="0"/>
              <a:t>достигая </a:t>
            </a:r>
            <a:r>
              <a:rPr lang="ru-RU" dirty="0" smtClean="0"/>
              <a:t>иногда 5 </a:t>
            </a:r>
            <a:r>
              <a:rPr lang="ru-RU" i="1" dirty="0" smtClean="0"/>
              <a:t>м</a:t>
            </a:r>
            <a:r>
              <a:rPr lang="ru-RU" dirty="0" smtClean="0"/>
              <a:t> длины (мастодонзавр). 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89090" name="Picture 2" descr="Платиопс (Platyops). Динозавры и история жизни на земл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500594" cy="31504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785794"/>
            <a:ext cx="349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ПЛАТИОПС (</a:t>
            </a:r>
            <a:r>
              <a:rPr lang="en-US" sz="2400" b="1" dirty="0" err="1" smtClean="0"/>
              <a:t>Platyops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89092" name="Picture 4" descr="Диплокаулус - Доисторические животные в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6577410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6000768"/>
            <a:ext cx="42332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Диплокаулус</a:t>
            </a:r>
            <a:r>
              <a:rPr lang="ru-RU" sz="2400" dirty="0" smtClean="0"/>
              <a:t>  ( </a:t>
            </a:r>
            <a:r>
              <a:rPr lang="en-US" sz="2400" i="1" dirty="0" err="1" smtClean="0"/>
              <a:t>Diplocaulus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Современные земноводные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Земноводные или Амфибии</a:t>
            </a:r>
            <a:r>
              <a:rPr lang="ru-RU" sz="2800" b="1" dirty="0"/>
              <a:t> </a:t>
            </a:r>
            <a:r>
              <a:rPr lang="ru-RU" sz="2800" dirty="0" smtClean="0"/>
              <a:t>(</a:t>
            </a:r>
            <a:r>
              <a:rPr lang="ru-RU" sz="2800" dirty="0"/>
              <a:t> </a:t>
            </a:r>
            <a:r>
              <a:rPr lang="ru-RU" sz="2800" i="1" dirty="0" err="1"/>
              <a:t>Amphibia</a:t>
            </a:r>
            <a:r>
              <a:rPr lang="ru-RU" sz="2800" dirty="0" smtClean="0"/>
              <a:t>) —класс позвоночных четвероногих животных</a:t>
            </a:r>
            <a:r>
              <a:rPr lang="ru-RU" sz="2800" dirty="0"/>
              <a:t>, </a:t>
            </a:r>
            <a:r>
              <a:rPr lang="ru-RU" sz="2800" dirty="0" smtClean="0"/>
              <a:t>включающий тритонов, саламандр</a:t>
            </a:r>
            <a:r>
              <a:rPr lang="ru-RU" sz="2800" dirty="0"/>
              <a:t>, лягушек и </a:t>
            </a:r>
            <a:r>
              <a:rPr lang="ru-RU" sz="2800" dirty="0" err="1"/>
              <a:t>червяг</a:t>
            </a:r>
            <a:r>
              <a:rPr lang="ru-RU" sz="2800" dirty="0"/>
              <a:t> 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Насчитывает  всего </a:t>
            </a:r>
            <a:r>
              <a:rPr lang="ru-RU" sz="2800" dirty="0"/>
              <a:t>более </a:t>
            </a:r>
            <a:r>
              <a:rPr lang="ru-RU" sz="2800" dirty="0" smtClean="0"/>
              <a:t>6700 (по </a:t>
            </a:r>
            <a:r>
              <a:rPr lang="ru-RU" sz="2800" dirty="0"/>
              <a:t>другим данным </a:t>
            </a:r>
            <a:r>
              <a:rPr lang="ru-RU" sz="2800" dirty="0" smtClean="0"/>
              <a:t>5000) </a:t>
            </a:r>
            <a:r>
              <a:rPr lang="ru-RU" sz="2800" dirty="0"/>
              <a:t>современных видов, что делает этот класс сравнительно немногочисленным. 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В </a:t>
            </a:r>
            <a:r>
              <a:rPr lang="ru-RU" sz="2800" dirty="0"/>
              <a:t>России </a:t>
            </a:r>
            <a:r>
              <a:rPr lang="ru-RU" sz="2800" dirty="0" smtClean="0"/>
              <a:t>описано </a:t>
            </a:r>
            <a:r>
              <a:rPr lang="ru-RU" sz="2800" dirty="0"/>
              <a:t>28 </a:t>
            </a:r>
            <a:r>
              <a:rPr lang="ru-RU" sz="2800" dirty="0" smtClean="0"/>
              <a:t>видов этих животных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714356"/>
            <a:ext cx="9001156" cy="536576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Земноводные – первые позвоночные животные, которые заселили сушу, но окончательно не потеряли связь с водной стихией. </a:t>
            </a:r>
          </a:p>
          <a:p>
            <a:r>
              <a:rPr lang="ru-RU" dirty="0" smtClean="0"/>
              <a:t>В воде у земноводных происходит размножение и развитие личинок. </a:t>
            </a:r>
          </a:p>
          <a:p>
            <a:r>
              <a:rPr lang="ru-RU" dirty="0" smtClean="0"/>
              <a:t>Для них характерно развитие с метаморфозом – превращением, когда из яиц или икринок, отложенных в воде, выходят личинки – головастики, похожие на рыб. </a:t>
            </a:r>
          </a:p>
          <a:p>
            <a:r>
              <a:rPr lang="ru-RU" dirty="0" smtClean="0"/>
              <a:t>Личинки имеют жаберное дыхание и, соответственно, являются водными животными. </a:t>
            </a:r>
          </a:p>
          <a:p>
            <a:r>
              <a:rPr lang="ru-RU" dirty="0" smtClean="0"/>
              <a:t>Однако в процессе развития личинки теряют жабры, а большинство видов земноводных теряет и хвост, приобретая конечности по наземному типу.</a:t>
            </a:r>
          </a:p>
          <a:p>
            <a:r>
              <a:rPr lang="ru-RU" dirty="0" smtClean="0"/>
              <a:t>При метаморфозе приобретаются легкие, что позволяет взрослому животному дышать атмосферным воздухом, как наземным животным.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Рисунок 31" descr="Файл:Amphib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219700" y="214290"/>
            <a:ext cx="317817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smtClean="0">
                <a:latin typeface="Tahoma" pitchFamily="34" charset="0"/>
              </a:rPr>
              <a:t>ДОМЕН: </a:t>
            </a:r>
            <a:r>
              <a:rPr lang="ru-RU" dirty="0">
                <a:latin typeface="Tahoma" pitchFamily="34" charset="0"/>
              </a:rPr>
              <a:t>Эукариоты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>
                <a:latin typeface="Tahoma" pitchFamily="34" charset="0"/>
              </a:rPr>
              <a:t>Царство: Животные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dirty="0">
                <a:latin typeface="Tahoma" pitchFamily="34" charset="0"/>
              </a:rPr>
              <a:t>Тип</a:t>
            </a:r>
            <a:r>
              <a:rPr lang="ru-RU" dirty="0">
                <a:latin typeface="Tahoma" pitchFamily="34" charset="0"/>
              </a:rPr>
              <a:t>: Хордовые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i="1" dirty="0">
                <a:latin typeface="Tahoma" pitchFamily="34" charset="0"/>
              </a:rPr>
              <a:t>Подтип</a:t>
            </a:r>
            <a:r>
              <a:rPr lang="ru-RU" dirty="0">
                <a:latin typeface="Tahoma" pitchFamily="34" charset="0"/>
              </a:rPr>
              <a:t> : Позвоночные</a:t>
            </a:r>
            <a:r>
              <a:rPr lang="ru-RU" i="1" dirty="0">
                <a:latin typeface="Tahoma" pitchFamily="34" charset="0"/>
              </a:rPr>
              <a:t> </a:t>
            </a: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>
                <a:latin typeface="Tahoma" pitchFamily="34" charset="0"/>
              </a:rPr>
              <a:t>Класс</a:t>
            </a:r>
            <a:r>
              <a:rPr lang="ru-RU" dirty="0">
                <a:latin typeface="Tahoma" pitchFamily="34" charset="0"/>
              </a:rPr>
              <a:t>: Земноводные</a:t>
            </a:r>
            <a:r>
              <a:rPr lang="ru-RU" i="1" dirty="0">
                <a:latin typeface="Tahoma" pitchFamily="34" charset="0"/>
              </a:rPr>
              <a:t> </a:t>
            </a:r>
            <a:r>
              <a:rPr lang="ru-RU" i="1" dirty="0" err="1">
                <a:latin typeface="Tahoma" pitchFamily="34" charset="0"/>
              </a:rPr>
              <a:t>Amphibia</a:t>
            </a:r>
            <a:r>
              <a:rPr lang="ru-RU" dirty="0">
                <a:latin typeface="Tahoma" pitchFamily="34" charset="0"/>
              </a:rPr>
              <a:t> </a:t>
            </a:r>
            <a:endParaRPr lang="ru-RU" dirty="0" smtClean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latin typeface="Tahoma" pitchFamily="34" charset="0"/>
              </a:rPr>
              <a:t>Подклассы и отряды: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>
                <a:latin typeface="Tahoma" pitchFamily="34" charset="0"/>
              </a:rPr>
              <a:t>† Ихтиостеги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 err="1" smtClean="0">
                <a:solidFill>
                  <a:srgbClr val="00B050"/>
                </a:solidFill>
                <a:latin typeface="Tahoma" pitchFamily="34" charset="0"/>
              </a:rPr>
              <a:t>п</a:t>
            </a:r>
            <a:r>
              <a:rPr lang="ru-RU" b="1" i="1" dirty="0" smtClean="0">
                <a:solidFill>
                  <a:srgbClr val="00B050"/>
                </a:solidFill>
                <a:latin typeface="Tahoma" pitchFamily="34" charset="0"/>
              </a:rPr>
              <a:t>/</a:t>
            </a:r>
            <a:r>
              <a:rPr lang="ru-RU" b="1" i="1" dirty="0" err="1" smtClean="0">
                <a:solidFill>
                  <a:srgbClr val="00B050"/>
                </a:solidFill>
                <a:latin typeface="Tahoma" pitchFamily="34" charset="0"/>
              </a:rPr>
              <a:t>кл</a:t>
            </a:r>
            <a:r>
              <a:rPr lang="ru-RU" b="1" i="1" dirty="0" smtClean="0">
                <a:solidFill>
                  <a:srgbClr val="00B050"/>
                </a:solidFill>
                <a:latin typeface="Tahoma" pitchFamily="34" charset="0"/>
              </a:rPr>
              <a:t> Беспанцирные</a:t>
            </a:r>
            <a:endParaRPr lang="ru-RU" b="1" i="1" dirty="0">
              <a:solidFill>
                <a:srgbClr val="00B050"/>
              </a:solidFill>
              <a:latin typeface="Tahoma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>
                <a:solidFill>
                  <a:srgbClr val="00B050"/>
                </a:solidFill>
                <a:latin typeface="Tahoma" pitchFamily="34" charset="0"/>
              </a:rPr>
              <a:t>Бесхвостые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>
                <a:solidFill>
                  <a:srgbClr val="00B050"/>
                </a:solidFill>
                <a:latin typeface="Tahoma" pitchFamily="34" charset="0"/>
              </a:rPr>
              <a:t>Безногие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b="1" i="1" dirty="0">
                <a:solidFill>
                  <a:srgbClr val="00B050"/>
                </a:solidFill>
                <a:latin typeface="Tahoma" pitchFamily="34" charset="0"/>
              </a:rPr>
              <a:t>Хвостатые земноводные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>
                <a:latin typeface="Tahoma" pitchFamily="34" charset="0"/>
              </a:rPr>
              <a:t>† Батрахозавры (</a:t>
            </a:r>
            <a:r>
              <a:rPr lang="ru-RU" dirty="0" err="1">
                <a:latin typeface="Tahoma" pitchFamily="34" charset="0"/>
              </a:rPr>
              <a:t>рептиломорфы</a:t>
            </a:r>
            <a:r>
              <a:rPr lang="ru-RU" dirty="0">
                <a:latin typeface="Tahoma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err="1">
                <a:latin typeface="Tahoma" pitchFamily="34" charset="0"/>
              </a:rPr>
              <a:t>Сеймуроморфы</a:t>
            </a: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err="1">
                <a:latin typeface="Tahoma" pitchFamily="34" charset="0"/>
              </a:rPr>
              <a:t>Антракозавры</a:t>
            </a: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err="1">
                <a:latin typeface="Tahoma" pitchFamily="34" charset="0"/>
              </a:rPr>
              <a:t>†Лабиринтодонты</a:t>
            </a: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err="1">
                <a:latin typeface="Tahoma" pitchFamily="34" charset="0"/>
              </a:rPr>
              <a:t>Темноспондильные</a:t>
            </a:r>
            <a:endParaRPr lang="ru-RU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dirty="0" err="1">
                <a:latin typeface="Tahoma" pitchFamily="34" charset="0"/>
              </a:rPr>
              <a:t>†Тонкопозвонковые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18"/>
            <a:ext cx="8786842" cy="5437207"/>
          </a:xfrm>
        </p:spPr>
        <p:txBody>
          <a:bodyPr/>
          <a:lstStyle/>
          <a:p>
            <a:r>
              <a:rPr lang="ru-RU" dirty="0" smtClean="0"/>
              <a:t>Современные Земноводные представлены тремя отрядами:</a:t>
            </a:r>
          </a:p>
          <a:p>
            <a:pPr lvl="1"/>
            <a:r>
              <a:rPr lang="ru-RU" b="1" i="1" dirty="0" smtClean="0"/>
              <a:t>Бесхвостые</a:t>
            </a:r>
            <a:r>
              <a:rPr lang="ru-RU" dirty="0" smtClean="0"/>
              <a:t> : </a:t>
            </a:r>
            <a:r>
              <a:rPr lang="ru-RU" b="1" dirty="0" smtClean="0">
                <a:solidFill>
                  <a:srgbClr val="00B050"/>
                </a:solidFill>
              </a:rPr>
              <a:t>лягушки, жабы, квакши </a:t>
            </a:r>
            <a:r>
              <a:rPr lang="ru-RU" dirty="0" smtClean="0"/>
              <a:t> — около 2100 видов.</a:t>
            </a:r>
          </a:p>
          <a:p>
            <a:pPr lvl="1"/>
            <a:r>
              <a:rPr lang="ru-RU" b="1" i="1" dirty="0" smtClean="0"/>
              <a:t>Хвостатые</a:t>
            </a:r>
            <a:r>
              <a:rPr lang="ru-RU" dirty="0" smtClean="0"/>
              <a:t> : </a:t>
            </a:r>
            <a:r>
              <a:rPr lang="ru-RU" b="1" dirty="0" smtClean="0">
                <a:solidFill>
                  <a:srgbClr val="00B050"/>
                </a:solidFill>
              </a:rPr>
              <a:t>саламандры, тритоны</a:t>
            </a:r>
            <a:r>
              <a:rPr lang="ru-RU" dirty="0" smtClean="0"/>
              <a:t>  — около 280 видов.</a:t>
            </a:r>
          </a:p>
          <a:p>
            <a:pPr lvl="1"/>
            <a:r>
              <a:rPr lang="ru-RU" b="1" i="1" dirty="0" smtClean="0"/>
              <a:t>Безногие</a:t>
            </a:r>
            <a:r>
              <a:rPr lang="ru-RU" dirty="0" smtClean="0"/>
              <a:t>: единственное семейство </a:t>
            </a:r>
            <a:r>
              <a:rPr lang="ru-RU" dirty="0" err="1" smtClean="0">
                <a:solidFill>
                  <a:srgbClr val="00B050"/>
                </a:solidFill>
              </a:rPr>
              <a:t>червяг</a:t>
            </a:r>
            <a:r>
              <a:rPr lang="ru-RU" dirty="0" smtClean="0"/>
              <a:t> — около 60 видов.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четвероногих</a:t>
            </a:r>
            <a:endParaRPr lang="ru-RU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686800" cy="46625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Четвероногие, или наземные  позвоночные (</a:t>
            </a:r>
            <a:r>
              <a:rPr lang="ru-RU" b="1" i="1" dirty="0" err="1" smtClean="0"/>
              <a:t>Tetrapoda</a:t>
            </a:r>
            <a:r>
              <a:rPr lang="ru-RU" b="1" dirty="0" smtClean="0"/>
              <a:t>)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Надкласс</a:t>
            </a:r>
            <a:r>
              <a:rPr lang="ru-RU" sz="2400" dirty="0"/>
              <a:t> позвоночных из группы </a:t>
            </a:r>
            <a:r>
              <a:rPr lang="ru-RU" sz="2400" dirty="0" err="1" smtClean="0"/>
              <a:t>челюстноротых</a:t>
            </a:r>
            <a:r>
              <a:rPr lang="ru-RU" sz="2400" dirty="0" smtClean="0"/>
              <a:t> (</a:t>
            </a:r>
            <a:r>
              <a:rPr lang="ru-RU" sz="2400" i="1" dirty="0" err="1"/>
              <a:t>Gnathostomata</a:t>
            </a:r>
            <a:r>
              <a:rPr lang="ru-RU" sz="2400" dirty="0"/>
              <a:t>).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Характерный признак четвероногих — </a:t>
            </a:r>
            <a:r>
              <a:rPr lang="ru-RU" sz="2400" b="1" dirty="0"/>
              <a:t>наличие </a:t>
            </a:r>
            <a:r>
              <a:rPr lang="ru-RU" sz="2400" b="1" dirty="0" smtClean="0"/>
              <a:t>четырёх конечностей</a:t>
            </a:r>
            <a:r>
              <a:rPr lang="ru-RU" sz="2400" dirty="0"/>
              <a:t>, обычно служащих для передвижения по суше.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некоторых группах конечности существенно </a:t>
            </a:r>
            <a:r>
              <a:rPr lang="ru-RU" sz="2400" dirty="0" smtClean="0"/>
              <a:t>видоизменились для полёта (птицы</a:t>
            </a:r>
            <a:r>
              <a:rPr lang="ru-RU" sz="2400" dirty="0"/>
              <a:t>, рукокрылые</a:t>
            </a:r>
            <a:r>
              <a:rPr lang="ru-RU" sz="2400" dirty="0" smtClean="0"/>
              <a:t>),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	плавания (ластоногие, китообразные) или редуцировались </a:t>
            </a:r>
            <a:r>
              <a:rPr lang="ru-RU" sz="2400" dirty="0"/>
              <a:t>(безногие земноводные, змеи, некоторые ящерицы)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Бесхвостые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Крупнейший отряд земноводных, насчитывающий более 5600 (по другим данным — около 2100) видов.</a:t>
            </a:r>
          </a:p>
          <a:p>
            <a:r>
              <a:rPr lang="ru-RU" dirty="0" smtClean="0"/>
              <a:t> Обычно понятие </a:t>
            </a:r>
            <a:r>
              <a:rPr lang="ru-RU" b="1" dirty="0" smtClean="0"/>
              <a:t>лягушки</a:t>
            </a:r>
            <a:r>
              <a:rPr lang="ru-RU" dirty="0" smtClean="0"/>
              <a:t> относится именно к этой группе животных в целом, хотя использование его в качестве обозначения таксономической (систематической) группы неверно из-за нечёткости традиций употребления.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143380"/>
            <a:ext cx="9144000" cy="19367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Гладконоги (</a:t>
            </a:r>
            <a:r>
              <a:rPr lang="ru-RU" i="1" dirty="0" err="1"/>
              <a:t>Amphicoela</a:t>
            </a:r>
            <a:r>
              <a:rPr lang="ru-RU" dirty="0"/>
              <a:t>) — наиболее примитивные. </a:t>
            </a:r>
            <a:endParaRPr lang="ru-RU" dirty="0" smtClean="0"/>
          </a:p>
          <a:p>
            <a:r>
              <a:rPr lang="ru-RU" dirty="0" smtClean="0"/>
              <a:t>Позвонки </a:t>
            </a:r>
            <a:r>
              <a:rPr lang="ru-RU" dirty="0"/>
              <a:t>двояковогнутые с остатками хряща. </a:t>
            </a:r>
            <a:endParaRPr lang="ru-RU" dirty="0" smtClean="0"/>
          </a:p>
          <a:p>
            <a:r>
              <a:rPr lang="ru-RU" dirty="0" smtClean="0"/>
              <a:t>Отряд </a:t>
            </a:r>
            <a:r>
              <a:rPr lang="ru-RU" dirty="0"/>
              <a:t>включает одно семейство (</a:t>
            </a:r>
            <a:r>
              <a:rPr lang="ru-RU" dirty="0" err="1"/>
              <a:t>лиопельм</a:t>
            </a:r>
            <a:r>
              <a:rPr lang="ru-RU" dirty="0"/>
              <a:t>).</a:t>
            </a:r>
          </a:p>
        </p:txBody>
      </p:sp>
      <p:pic>
        <p:nvPicPr>
          <p:cNvPr id="106498" name="Picture 2" descr="Файл:Hochstetters Frog on M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838" y="214290"/>
            <a:ext cx="5674886" cy="378621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B050"/>
                </a:solidFill>
              </a:rPr>
              <a:t>Жабообразные </a:t>
            </a:r>
            <a:r>
              <a:rPr lang="ru-RU" sz="2400" dirty="0"/>
              <a:t> — с передневогнутыми позвонками</a:t>
            </a:r>
            <a:r>
              <a:rPr lang="ru-RU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Характерна </a:t>
            </a:r>
            <a:r>
              <a:rPr lang="ru-RU" sz="2000" dirty="0"/>
              <a:t>и полная редукция </a:t>
            </a:r>
            <a:r>
              <a:rPr lang="ru-RU" sz="2000" dirty="0" smtClean="0"/>
              <a:t>рёбер.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этот отряд входит наибольшее число родов и видов </a:t>
            </a:r>
            <a:r>
              <a:rPr lang="ru-RU" sz="2400" dirty="0" smtClean="0"/>
              <a:t>бесхвостых. Из </a:t>
            </a:r>
            <a:r>
              <a:rPr lang="ru-RU" sz="2400" dirty="0"/>
              <a:t>них самое распространённое — семейство </a:t>
            </a:r>
            <a:r>
              <a:rPr lang="ru-RU" sz="2400" b="1" dirty="0" smtClean="0">
                <a:solidFill>
                  <a:srgbClr val="00B050"/>
                </a:solidFill>
              </a:rPr>
              <a:t>Жабы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Многообразны </a:t>
            </a:r>
            <a:r>
              <a:rPr lang="ru-RU" sz="2400" dirty="0"/>
              <a:t>также сумчатые лягушки (отложенные яйца развиваются на спине самки в кожных складках),</a:t>
            </a:r>
            <a:r>
              <a:rPr lang="ru-RU" sz="2400" b="1" dirty="0">
                <a:solidFill>
                  <a:srgbClr val="00B050"/>
                </a:solidFill>
              </a:rPr>
              <a:t> квакши</a:t>
            </a:r>
            <a:r>
              <a:rPr lang="ru-RU" sz="2400" dirty="0"/>
              <a:t> (преимущественно древесные лягушки), </a:t>
            </a:r>
            <a:r>
              <a:rPr lang="ru-RU" sz="2400" b="1" dirty="0">
                <a:solidFill>
                  <a:srgbClr val="00B050"/>
                </a:solidFill>
              </a:rPr>
              <a:t>короткоголовые лягушки</a:t>
            </a:r>
            <a:r>
              <a:rPr lang="ru-RU" sz="2400" dirty="0"/>
              <a:t> и др.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Файл:Bufo periglenes1.jpg"/>
          <p:cNvPicPr>
            <a:picLocks noChangeAspect="1" noChangeArrowheads="1"/>
          </p:cNvPicPr>
          <p:nvPr/>
        </p:nvPicPr>
        <p:blipFill>
          <a:blip r:embed="rId2"/>
          <a:srcRect l="25031" t="17857"/>
          <a:stretch>
            <a:fillRect/>
          </a:stretch>
        </p:blipFill>
        <p:spPr bwMode="auto">
          <a:xfrm>
            <a:off x="0" y="142852"/>
            <a:ext cx="4493102" cy="3286148"/>
          </a:xfrm>
          <a:prstGeom prst="rect">
            <a:avLst/>
          </a:prstGeom>
          <a:noFill/>
        </p:spPr>
      </p:pic>
      <p:pic>
        <p:nvPicPr>
          <p:cNvPr id="184324" name="Picture 4" descr="Файл:Bufo virid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61620"/>
            <a:ext cx="4670755" cy="3041830"/>
          </a:xfrm>
          <a:prstGeom prst="rect">
            <a:avLst/>
          </a:prstGeom>
          <a:noFill/>
        </p:spPr>
      </p:pic>
      <p:pic>
        <p:nvPicPr>
          <p:cNvPr id="184326" name="Picture 6" descr="Квакш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708937" cy="2468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214290"/>
            <a:ext cx="200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Оранжевая жаба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571876"/>
            <a:ext cx="168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Зелёная жаба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786190"/>
            <a:ext cx="260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Обыкновенная квакша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28" name="Picture 8" descr="Файл:Brachycephalus ephippium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290"/>
            <a:ext cx="4183244" cy="3000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357166"/>
            <a:ext cx="282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Короткоголовая лягушка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1142984"/>
            <a:ext cx="8858280" cy="4143403"/>
          </a:xfrm>
        </p:spPr>
        <p:txBody>
          <a:bodyPr>
            <a:normAutofit/>
          </a:bodyPr>
          <a:lstStyle/>
          <a:p>
            <a:r>
              <a:rPr lang="ru-RU" dirty="0" smtClean="0"/>
              <a:t>Жерлянкообразные (</a:t>
            </a:r>
            <a:r>
              <a:rPr lang="ru-RU" i="1" dirty="0" err="1" smtClean="0"/>
              <a:t>Opisthocoela</a:t>
            </a:r>
            <a:r>
              <a:rPr lang="ru-RU" dirty="0" smtClean="0"/>
              <a:t>) — с задневогнутыми позвонками.</a:t>
            </a:r>
          </a:p>
          <a:p>
            <a:r>
              <a:rPr lang="ru-RU" dirty="0" smtClean="0"/>
              <a:t>Включает семейства </a:t>
            </a:r>
            <a:r>
              <a:rPr lang="ru-RU" b="1" dirty="0" err="1" smtClean="0">
                <a:solidFill>
                  <a:srgbClr val="00B050"/>
                </a:solidFill>
              </a:rPr>
              <a:t>пип</a:t>
            </a:r>
            <a:r>
              <a:rPr lang="ru-RU" dirty="0" smtClean="0"/>
              <a:t> (только водяные лягушки) и </a:t>
            </a:r>
            <a:r>
              <a:rPr lang="ru-RU" b="1" dirty="0" err="1" smtClean="0">
                <a:solidFill>
                  <a:srgbClr val="00B050"/>
                </a:solidFill>
              </a:rPr>
              <a:t>круглоязычных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Язык жерлянок толстый и малоподвижный и не используется для охоты.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Пи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714776" cy="36607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786322"/>
            <a:ext cx="234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Обыкновенная пипа</a:t>
            </a:r>
          </a:p>
          <a:p>
            <a:r>
              <a:rPr lang="ru-RU" dirty="0" smtClean="0"/>
              <a:t>(водяная </a:t>
            </a:r>
            <a:r>
              <a:rPr lang="ru-RU" dirty="0" err="1" smtClean="0"/>
              <a:t>лягущка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Picture 2" descr="Круглоязыч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52"/>
            <a:ext cx="3805239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328612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Круглоязычная</a:t>
            </a:r>
            <a:r>
              <a:rPr lang="ru-RU" dirty="0" smtClean="0"/>
              <a:t> лягушка</a:t>
            </a:r>
          </a:p>
          <a:p>
            <a:r>
              <a:rPr lang="ru-RU" dirty="0" smtClean="0"/>
              <a:t>Предполагается, что это была одна из первых групп бесхвостых земноводных, так как у них ещё нет основного признака бесхвостых — подвижного языка.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71546"/>
            <a:ext cx="8686800" cy="45259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Настоящие лягушки</a:t>
            </a:r>
            <a:r>
              <a:rPr lang="ru-RU" dirty="0" smtClean="0"/>
              <a:t>  — семь передних туловищных позвонков передневогнутые, восьмой двояковогнутый; иногда и все позвонки передневогнутые. </a:t>
            </a:r>
          </a:p>
          <a:p>
            <a:r>
              <a:rPr lang="ru-RU" dirty="0" smtClean="0"/>
              <a:t>Включает семейства </a:t>
            </a:r>
            <a:r>
              <a:rPr lang="ru-RU" b="1" dirty="0" smtClean="0">
                <a:solidFill>
                  <a:srgbClr val="00B050"/>
                </a:solidFill>
              </a:rPr>
              <a:t>настоящих, узкоротых </a:t>
            </a:r>
            <a:r>
              <a:rPr lang="ru-RU" b="1" dirty="0" smtClean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 веслоногих лягушек</a:t>
            </a:r>
          </a:p>
          <a:p>
            <a:pPr lvl="1"/>
            <a:r>
              <a:rPr lang="ru-RU" dirty="0" smtClean="0"/>
              <a:t>в последнее семейство входят в основном древесные виды.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Файл:RanaRidibundaFe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4303425" cy="3429024"/>
          </a:xfrm>
          <a:prstGeom prst="rect">
            <a:avLst/>
          </a:prstGeom>
          <a:noFill/>
        </p:spPr>
      </p:pic>
      <p:pic>
        <p:nvPicPr>
          <p:cNvPr id="187396" name="Picture 4" descr="Малабарский веслон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4193589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714356"/>
            <a:ext cx="23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Настоящая лягушка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072074"/>
            <a:ext cx="266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Малабарский</a:t>
            </a:r>
            <a:r>
              <a:rPr lang="ru-RU" dirty="0" smtClean="0"/>
              <a:t> веслоног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Хвостатые земноводные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русском языке большинство представителей отряда именуют или саламандрами, или тритонами.</a:t>
            </a:r>
          </a:p>
          <a:p>
            <a:r>
              <a:rPr lang="ru-RU" dirty="0" smtClean="0"/>
              <a:t>Некоторые виды освоили </a:t>
            </a:r>
            <a:r>
              <a:rPr lang="ru-RU" b="1" dirty="0" smtClean="0"/>
              <a:t>неотению</a:t>
            </a:r>
            <a:r>
              <a:rPr lang="ru-RU" dirty="0" smtClean="0"/>
              <a:t>. Есть </a:t>
            </a:r>
            <a:r>
              <a:rPr lang="ru-RU" dirty="0" err="1" smtClean="0"/>
              <a:t>безлёгочные</a:t>
            </a:r>
            <a:r>
              <a:rPr lang="ru-RU" dirty="0" smtClean="0"/>
              <a:t> виды.</a:t>
            </a:r>
          </a:p>
          <a:p>
            <a:r>
              <a:rPr lang="ru-RU" dirty="0" smtClean="0"/>
              <a:t> Древнейшие хвостатые земноводные появились в юрском периоде.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Рисунок 34" descr="Файл:Salamandra salamandra (Marek Szczepanek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357686" cy="28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14348" y="428604"/>
            <a:ext cx="2693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Огненная саламандра</a:t>
            </a:r>
          </a:p>
        </p:txBody>
      </p:sp>
      <p:pic>
        <p:nvPicPr>
          <p:cNvPr id="114690" name="Picture 2" descr="Файл:Aneides lugub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286250" cy="1628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72074"/>
            <a:ext cx="285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Древесная саламандра</a:t>
            </a:r>
            <a:endParaRPr lang="ru-RU" dirty="0"/>
          </a:p>
        </p:txBody>
      </p:sp>
      <p:pic>
        <p:nvPicPr>
          <p:cNvPr id="114692" name="Picture 4" descr="Файл:TriturusCarnifexMale.JPG"/>
          <p:cNvPicPr>
            <a:picLocks noChangeAspect="1" noChangeArrowheads="1"/>
          </p:cNvPicPr>
          <p:nvPr/>
        </p:nvPicPr>
        <p:blipFill>
          <a:blip r:embed="rId4"/>
          <a:srcRect b="24512"/>
          <a:stretch>
            <a:fillRect/>
          </a:stretch>
        </p:blipFill>
        <p:spPr bwMode="auto">
          <a:xfrm>
            <a:off x="4857752" y="285728"/>
            <a:ext cx="3957748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43570" y="207167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Тритон</a:t>
            </a:r>
            <a:endParaRPr lang="ru-RU" b="1" dirty="0"/>
          </a:p>
        </p:txBody>
      </p:sp>
      <p:pic>
        <p:nvPicPr>
          <p:cNvPr id="114696" name="Picture 8" descr="Файл:Ambystoma mexicanum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714620"/>
            <a:ext cx="3970762" cy="3571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6578" y="6357958"/>
            <a:ext cx="140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Аксолотль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386197515-18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20465" cy="2357454"/>
          </a:xfrm>
          <a:prstGeom prst="rect">
            <a:avLst/>
          </a:prstGeom>
          <a:noFill/>
        </p:spPr>
      </p:pic>
      <p:pic>
        <p:nvPicPr>
          <p:cNvPr id="1028" name="Picture 4" descr="Картинка 8 из 4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214710" cy="2544462"/>
          </a:xfrm>
          <a:prstGeom prst="rect">
            <a:avLst/>
          </a:prstGeom>
          <a:noFill/>
        </p:spPr>
      </p:pic>
      <p:pic>
        <p:nvPicPr>
          <p:cNvPr id="1030" name="Picture 6" descr="Картинка 1 из 46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14620"/>
            <a:ext cx="4279833" cy="3429024"/>
          </a:xfrm>
          <a:prstGeom prst="rect">
            <a:avLst/>
          </a:prstGeom>
          <a:noFill/>
        </p:spPr>
      </p:pic>
      <p:pic>
        <p:nvPicPr>
          <p:cNvPr id="7" name="Рисунок 6" descr="http://dic.academic.ru/pictures/enc_colier/1556_02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31046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838200"/>
          </a:xfrm>
        </p:spPr>
        <p:txBody>
          <a:bodyPr/>
          <a:lstStyle/>
          <a:p>
            <a:r>
              <a:rPr lang="ru-RU" b="1" dirty="0" err="1" smtClean="0"/>
              <a:t>Неотени́я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Эволюционные изменения, в результате которых у вида-потомка достижение половозрелости и окончание онтогенеза происходит на стадии развития, соответствующей личиночной стадии или другой неполовозрелой стадии онтогенеза предкового вида.</a:t>
            </a:r>
          </a:p>
          <a:p>
            <a:endParaRPr lang="ru-RU" dirty="0" smtClean="0"/>
          </a:p>
          <a:p>
            <a:r>
              <a:rPr lang="ru-RU" dirty="0" smtClean="0"/>
              <a:t>Типичный пример неотении — аксолотли, </a:t>
            </a:r>
            <a:r>
              <a:rPr lang="ru-RU" dirty="0" err="1" smtClean="0"/>
              <a:t>неотенические</a:t>
            </a:r>
            <a:r>
              <a:rPr lang="ru-RU" dirty="0" smtClean="0"/>
              <a:t> личинки хвостатых земноводных рода амбистом, которые из-за наследственно обусловленного недостатка гормона тиреоидина остаются на личиночной стадии.</a:t>
            </a:r>
          </a:p>
          <a:p>
            <a:r>
              <a:rPr lang="ru-RU" dirty="0" smtClean="0"/>
              <a:t>Аксолотли по размерам не уступают взрослым особям. </a:t>
            </a:r>
          </a:p>
          <a:p>
            <a:r>
              <a:rPr lang="ru-RU" dirty="0" smtClean="0"/>
              <a:t>Иногда происходит метаморфоз аксолотлей - при постепенном изменении условий существования (пересыхание водоёма) или при гормональной инъекции.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214290"/>
            <a:ext cx="9001156" cy="621510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Неотения представляет собой важный с точки зрения эволюции процесс, так как при ней происходит утрата жёсткой специализации, в большей степени характерной для конечных стадий развития, чем для личиночных.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Возникновение человека также рассматривается как процесс, сопровождавшийся неотенией.</a:t>
            </a:r>
            <a:r>
              <a:rPr lang="ru-RU" dirty="0" smtClean="0"/>
              <a:t> 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Человек </a:t>
            </a:r>
            <a:r>
              <a:rPr lang="ru-RU" dirty="0" smtClean="0"/>
              <a:t>отличается от человекообразных обезьян структурой волосяного покрова, а также поздним окостенением. Благодаря позднему окостенению черепа смягчаются ограничения на рост мозга.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Кроме того, есть гипотеза, что макроэволюция группы хордовых связана с неотенией.</a:t>
            </a:r>
          </a:p>
          <a:p>
            <a:r>
              <a:rPr lang="ru-RU" dirty="0" smtClean="0"/>
              <a:t>Представители подтипа бесчерепных (</a:t>
            </a:r>
            <a:r>
              <a:rPr lang="ru-RU" i="1" dirty="0" err="1" smtClean="0"/>
              <a:t>Acrania</a:t>
            </a:r>
            <a:r>
              <a:rPr lang="ru-RU" dirty="0" smtClean="0"/>
              <a:t>) сходны по организации с личинками представителей подтипа оболочников (</a:t>
            </a:r>
            <a:r>
              <a:rPr lang="ru-RU" i="1" dirty="0" err="1" smtClean="0"/>
              <a:t>Tunicata</a:t>
            </a:r>
            <a:r>
              <a:rPr lang="ru-RU" dirty="0" smtClean="0"/>
              <a:t>). </a:t>
            </a:r>
          </a:p>
          <a:p>
            <a:pPr lvl="1"/>
            <a:r>
              <a:rPr lang="ru-RU" dirty="0" smtClean="0"/>
              <a:t>Возможно, бесчерепные произошли от предков, сходных с оболочниками, в результате неотении.</a:t>
            </a:r>
          </a:p>
          <a:p>
            <a:pPr lvl="1"/>
            <a:r>
              <a:rPr lang="ru-RU" dirty="0" smtClean="0"/>
              <a:t> Бесчерепные — более примитивная группа по сравнению с третьей группой хордовых — позвоночными (</a:t>
            </a:r>
            <a:r>
              <a:rPr lang="ru-RU" i="1" dirty="0" err="1" smtClean="0"/>
              <a:t>Vertebrata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6/66/Caecilian_wynaad1.jpg/250px-Caecilian_wynaad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5242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0" name="Picture 2" descr="Безногие земноводные"/>
          <p:cNvPicPr>
            <a:picLocks noChangeAspect="1" noChangeArrowheads="1"/>
          </p:cNvPicPr>
          <p:nvPr/>
        </p:nvPicPr>
        <p:blipFill>
          <a:blip r:embed="rId4"/>
          <a:srcRect l="16447" t="14583" r="11439" b="10417"/>
          <a:stretch>
            <a:fillRect/>
          </a:stretch>
        </p:blipFill>
        <p:spPr bwMode="auto">
          <a:xfrm>
            <a:off x="285720" y="214290"/>
            <a:ext cx="4071966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71480"/>
            <a:ext cx="4071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безногих земноводных нет конечностей, а хвост сильно редуцирован.</a:t>
            </a:r>
          </a:p>
          <a:p>
            <a:r>
              <a:rPr lang="ru-RU" dirty="0" smtClean="0"/>
              <a:t> Клоака находится на заднем конце тела, который внешне часто напоминает передний.</a:t>
            </a:r>
          </a:p>
          <a:p>
            <a:r>
              <a:rPr lang="ru-RU" dirty="0" smtClean="0"/>
              <a:t> Мелких безногих земноводных (размером до 10 см) можно легко спутать с дождевыми червями, в то время как крупные виды (размером от 1 до 1,5 м) напоминают скорее змей.</a:t>
            </a:r>
          </a:p>
          <a:p>
            <a:endParaRPr lang="ru-RU" dirty="0" smtClean="0"/>
          </a:p>
          <a:p>
            <a:r>
              <a:rPr lang="ru-RU" dirty="0" smtClean="0"/>
              <a:t>Вверху : кольчатая </a:t>
            </a:r>
            <a:r>
              <a:rPr lang="ru-RU" dirty="0" err="1" smtClean="0"/>
              <a:t>червяга</a:t>
            </a:r>
            <a:endParaRPr lang="ru-RU" dirty="0" smtClean="0"/>
          </a:p>
          <a:p>
            <a:r>
              <a:rPr lang="ru-RU" dirty="0" smtClean="0"/>
              <a:t>Внизу: голова рыбозмея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трахозавры">
            <a:hlinkClick r:id="rId2" tooltip="&quot;Батрахозав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760486" cy="37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8" y="214290"/>
            <a:ext cx="3428992" cy="371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Сеймурия</a:t>
            </a:r>
          </a:p>
          <a:p>
            <a:endParaRPr lang="ru-RU" sz="2400" u="sng" dirty="0" smtClean="0"/>
          </a:p>
          <a:p>
            <a:r>
              <a:rPr lang="ru-RU" sz="2400" dirty="0" smtClean="0"/>
              <a:t>Род раннепермских</a:t>
            </a:r>
          </a:p>
          <a:p>
            <a:r>
              <a:rPr lang="ru-RU" sz="2400" dirty="0" smtClean="0"/>
              <a:t>тетрапод, сочетавших в себе черты как </a:t>
            </a:r>
            <a:r>
              <a:rPr lang="ru-RU" sz="2400" b="1" dirty="0" smtClean="0"/>
              <a:t>земноводных</a:t>
            </a:r>
            <a:r>
              <a:rPr lang="ru-RU" sz="2400" dirty="0" smtClean="0"/>
              <a:t>, так и </a:t>
            </a:r>
            <a:r>
              <a:rPr lang="ru-RU" sz="2400" b="1" dirty="0" smtClean="0"/>
              <a:t>рептилий,</a:t>
            </a:r>
            <a:r>
              <a:rPr lang="ru-RU" sz="2400" dirty="0" smtClean="0"/>
              <a:t> существовал около 280 млн. лет назад.</a:t>
            </a:r>
          </a:p>
          <a:p>
            <a:endParaRPr lang="ru-RU" dirty="0"/>
          </a:p>
        </p:txBody>
      </p:sp>
      <p:pic>
        <p:nvPicPr>
          <p:cNvPr id="6" name="Рисунок 5" descr="Картинка 3 из 25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 ароморфозы земноводных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</p:spPr>
        <p:txBody>
          <a:bodyPr/>
          <a:lstStyle/>
          <a:p>
            <a:r>
              <a:rPr lang="ru-RU" dirty="0" smtClean="0"/>
              <a:t>Появление пятипалой конечности.</a:t>
            </a:r>
          </a:p>
          <a:p>
            <a:r>
              <a:rPr lang="ru-RU" dirty="0" smtClean="0"/>
              <a:t>Развитие лёгких.</a:t>
            </a:r>
          </a:p>
          <a:p>
            <a:r>
              <a:rPr lang="ru-RU" dirty="0" smtClean="0"/>
              <a:t>Наличие </a:t>
            </a:r>
            <a:r>
              <a:rPr lang="ru-RU" dirty="0" err="1" smtClean="0"/>
              <a:t>трёхкамерного</a:t>
            </a:r>
            <a:r>
              <a:rPr lang="ru-RU" dirty="0" smtClean="0"/>
              <a:t> сердца.</a:t>
            </a:r>
          </a:p>
          <a:p>
            <a:r>
              <a:rPr lang="ru-RU" dirty="0" smtClean="0"/>
              <a:t>Формирование среднего уха.</a:t>
            </a:r>
          </a:p>
          <a:p>
            <a:r>
              <a:rPr lang="ru-RU" dirty="0" smtClean="0"/>
              <a:t>Появление двух кругов кровообращения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82442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Какие современные рыбы наиболее близки по строению предкам амфибий? 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6C91-0BF4-438A-B1C2-E49DB0BA5C47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857232"/>
            <a:ext cx="8429652" cy="56435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связи с переходом на сушу возникли приспособления: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smtClean="0"/>
              <a:t>передвижение </a:t>
            </a:r>
            <a:r>
              <a:rPr lang="ru-RU" sz="2800" b="1" dirty="0"/>
              <a:t>по суше с помощью парных (передних и задних) членистых конечностей с шарнирными сочленениями и мощной мускулатурой;</a:t>
            </a:r>
          </a:p>
          <a:p>
            <a:r>
              <a:rPr lang="ru-RU" sz="2800" b="1" dirty="0" smtClean="0"/>
              <a:t>интенсификация дыхания, </a:t>
            </a:r>
            <a:r>
              <a:rPr lang="ru-RU" sz="2800" b="1" dirty="0"/>
              <a:t>газообмен </a:t>
            </a:r>
            <a:r>
              <a:rPr lang="ru-RU" sz="2800" b="1" dirty="0" smtClean="0"/>
              <a:t>в </a:t>
            </a:r>
            <a:r>
              <a:rPr lang="ru-RU" sz="2800" b="1" dirty="0"/>
              <a:t>легких;</a:t>
            </a:r>
          </a:p>
          <a:p>
            <a:r>
              <a:rPr lang="ru-RU" sz="2800" b="1" dirty="0" smtClean="0"/>
              <a:t>2 </a:t>
            </a:r>
            <a:r>
              <a:rPr lang="ru-RU" sz="2800" b="1" dirty="0"/>
              <a:t>круга кровообращения (легочный и туловищный</a:t>
            </a:r>
            <a:r>
              <a:rPr lang="ru-RU" sz="2800" b="1" dirty="0" smtClean="0"/>
              <a:t>), 3-4 камерное сердце</a:t>
            </a:r>
            <a:r>
              <a:rPr lang="ru-RU" sz="2400" b="1" dirty="0" smtClean="0"/>
              <a:t>;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714356"/>
            <a:ext cx="86868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увеличиваются относительные размеры головного мозга и происходит дифференцировка его отделов;</a:t>
            </a:r>
          </a:p>
          <a:p>
            <a:r>
              <a:rPr lang="ru-RU" sz="2400" b="1" dirty="0" smtClean="0"/>
              <a:t>органы чувств приспособлены к работе в воздушной среде:</a:t>
            </a:r>
          </a:p>
          <a:p>
            <a:pPr lvl="1"/>
            <a:r>
              <a:rPr lang="ru-RU" sz="2000" b="1" dirty="0" smtClean="0"/>
              <a:t>обособляются </a:t>
            </a:r>
            <a:r>
              <a:rPr lang="ru-RU" sz="2000" b="1" dirty="0" smtClean="0"/>
              <a:t>респираторный и обонятельный отделы носовой полости,</a:t>
            </a:r>
          </a:p>
          <a:p>
            <a:pPr lvl="1"/>
            <a:r>
              <a:rPr lang="ru-RU" sz="2000" b="1" dirty="0" smtClean="0"/>
              <a:t>появляется среднее ухо,</a:t>
            </a:r>
          </a:p>
          <a:p>
            <a:pPr lvl="1"/>
            <a:r>
              <a:rPr lang="ru-RU" sz="2000" b="1" dirty="0" smtClean="0"/>
              <a:t>образуются веки,</a:t>
            </a:r>
          </a:p>
          <a:p>
            <a:pPr lvl="1"/>
            <a:r>
              <a:rPr lang="ru-RU" sz="2000" b="1" dirty="0" smtClean="0"/>
              <a:t>изменяется форма хрусталика глаза,</a:t>
            </a:r>
          </a:p>
          <a:p>
            <a:pPr lvl="1"/>
            <a:r>
              <a:rPr lang="ru-RU" sz="2000" b="1" dirty="0" smtClean="0"/>
              <a:t>органы боковой линии исчезают, сохраняясь лишь у личинок;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Четвероногие </a:t>
            </a:r>
            <a:r>
              <a:rPr lang="ru-RU" sz="2800" b="1" dirty="0"/>
              <a:t>образуют группу, содержащую около 22 тысяч </a:t>
            </a:r>
            <a:r>
              <a:rPr lang="ru-RU" sz="2800" b="1" dirty="0" smtClean="0"/>
              <a:t>видов.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457-8129-426A-89FB-97100FE176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</TotalTime>
  <Words>1872</Words>
  <PresentationFormat>Экран (4:3)</PresentationFormat>
  <Paragraphs>377</Paragraphs>
  <Slides>75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Трек</vt:lpstr>
      <vt:lpstr>Слайд 1</vt:lpstr>
      <vt:lpstr>Цель лекции</vt:lpstr>
      <vt:lpstr>План лекции</vt:lpstr>
      <vt:lpstr>Слайд 4</vt:lpstr>
      <vt:lpstr>Слайд 5</vt:lpstr>
      <vt:lpstr>признаки четвероногих</vt:lpstr>
      <vt:lpstr>Слайд 7</vt:lpstr>
      <vt:lpstr>Слайд 8</vt:lpstr>
      <vt:lpstr>Слайд 9</vt:lpstr>
      <vt:lpstr>Как же происходил переход животных из водной среды обитания на сушу? </vt:lpstr>
      <vt:lpstr>Предки четвероногих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Двоякодышащие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Эволюция конечностей</vt:lpstr>
      <vt:lpstr>Эволюция конечностей</vt:lpstr>
      <vt:lpstr>Ключевые нити и ключевые гены плавников</vt:lpstr>
      <vt:lpstr>Слайд 35</vt:lpstr>
      <vt:lpstr>Иногда потеря ведет к прогрессу</vt:lpstr>
      <vt:lpstr>Слайд 37</vt:lpstr>
      <vt:lpstr>Слайд 38</vt:lpstr>
      <vt:lpstr>Слайд 39</vt:lpstr>
      <vt:lpstr>Слайд 40</vt:lpstr>
      <vt:lpstr>Акантостега  (колючебронированная)</vt:lpstr>
      <vt:lpstr>Слайд 42</vt:lpstr>
      <vt:lpstr>Тулерпетон </vt:lpstr>
      <vt:lpstr>Слайд 44</vt:lpstr>
      <vt:lpstr>Слайд 45</vt:lpstr>
      <vt:lpstr>Слайд 46</vt:lpstr>
      <vt:lpstr>Слайд 47</vt:lpstr>
      <vt:lpstr>Так происходил процесс превращения рыб в четвероногих </vt:lpstr>
      <vt:lpstr>Слайд 49</vt:lpstr>
      <vt:lpstr>Стегоцефалы – древние земноводные</vt:lpstr>
      <vt:lpstr>Слайд 51</vt:lpstr>
      <vt:lpstr>Слайд 52</vt:lpstr>
      <vt:lpstr>Слайд 53</vt:lpstr>
      <vt:lpstr>Слайд 54</vt:lpstr>
      <vt:lpstr>Слайд 55</vt:lpstr>
      <vt:lpstr>Современные земноводные  </vt:lpstr>
      <vt:lpstr>Слайд 57</vt:lpstr>
      <vt:lpstr>Слайд 58</vt:lpstr>
      <vt:lpstr>Слайд 59</vt:lpstr>
      <vt:lpstr>Бесхвостые 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Хвостатые земноводные</vt:lpstr>
      <vt:lpstr>Слайд 69</vt:lpstr>
      <vt:lpstr>Неотени́я </vt:lpstr>
      <vt:lpstr>Слайд 71</vt:lpstr>
      <vt:lpstr>Слайд 72</vt:lpstr>
      <vt:lpstr>Слайд 73</vt:lpstr>
      <vt:lpstr>Основные ароморфозы земноводных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Филогенез хордовых</dc:title>
  <dc:creator>Simeon</dc:creator>
  <cp:lastModifiedBy>Simeon</cp:lastModifiedBy>
  <cp:revision>89</cp:revision>
  <dcterms:modified xsi:type="dcterms:W3CDTF">2015-03-16T03:48:52Z</dcterms:modified>
</cp:coreProperties>
</file>