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67" r:id="rId14"/>
    <p:sldId id="269" r:id="rId15"/>
    <p:sldId id="270" r:id="rId16"/>
    <p:sldId id="271" r:id="rId17"/>
    <p:sldId id="275"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Третий этап судебно-медицинской экспертизы пострадавших при ДТП в салоне авто</a:t>
            </a:r>
            <a:endParaRPr lang="ru-RU" dirty="0"/>
          </a:p>
        </p:txBody>
      </p:sp>
      <p:sp>
        <p:nvSpPr>
          <p:cNvPr id="3" name="Подзаголовок 2"/>
          <p:cNvSpPr>
            <a:spLocks noGrp="1"/>
          </p:cNvSpPr>
          <p:nvPr>
            <p:ph type="subTitle" idx="1"/>
          </p:nvPr>
        </p:nvSpPr>
        <p:spPr>
          <a:xfrm>
            <a:off x="2483768" y="5445224"/>
            <a:ext cx="6400800" cy="625624"/>
          </a:xfrm>
        </p:spPr>
        <p:txBody>
          <a:bodyPr/>
          <a:lstStyle/>
          <a:p>
            <a:pPr algn="r"/>
            <a:r>
              <a:rPr lang="ru-RU" dirty="0" smtClean="0"/>
              <a:t> </a:t>
            </a:r>
            <a:r>
              <a:rPr lang="ru-RU" dirty="0" smtClean="0">
                <a:solidFill>
                  <a:schemeClr val="tx1"/>
                </a:solidFill>
              </a:rPr>
              <a:t>Выполнил: </a:t>
            </a:r>
            <a:r>
              <a:rPr lang="ru-RU" dirty="0" err="1" smtClean="0">
                <a:solidFill>
                  <a:schemeClr val="tx1"/>
                </a:solidFill>
              </a:rPr>
              <a:t>Потапчук</a:t>
            </a:r>
            <a:r>
              <a:rPr lang="ru-RU" dirty="0" smtClean="0">
                <a:solidFill>
                  <a:schemeClr val="tx1"/>
                </a:solidFill>
              </a:rPr>
              <a:t> М.Н.</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7"/>
            <a:ext cx="8229600" cy="3816424"/>
          </a:xfrm>
        </p:spPr>
        <p:txBody>
          <a:bodyPr>
            <a:normAutofit fontScale="92500" lnSpcReduction="20000"/>
          </a:bodyPr>
          <a:lstStyle/>
          <a:p>
            <a:pPr>
              <a:buNone/>
            </a:pPr>
            <a:r>
              <a:rPr lang="ru-RU" b="1" dirty="0" smtClean="0"/>
              <a:t>У низкого водителя</a:t>
            </a:r>
          </a:p>
          <a:p>
            <a:pPr algn="just">
              <a:buNone/>
            </a:pPr>
            <a:r>
              <a:rPr lang="ru-RU" dirty="0" smtClean="0"/>
              <a:t>У водителя повреждения об обод рулевого колеса, которое может деформироваться. В результате образуются ушибленные раны губ, подбородочной области, а также трещины и сколы эмали на передних зубах. Локальные разгибательные переломы тела нижней челюсти или конструкционные </a:t>
            </a:r>
            <a:r>
              <a:rPr lang="ru-RU" dirty="0" err="1" smtClean="0"/>
              <a:t>сгибательные</a:t>
            </a:r>
            <a:r>
              <a:rPr lang="ru-RU" dirty="0" smtClean="0"/>
              <a:t> переломы ее суставных отростков.</a:t>
            </a:r>
          </a:p>
          <a:p>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755576" y="3861048"/>
            <a:ext cx="5832648" cy="263562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3888431"/>
          </a:xfrm>
        </p:spPr>
        <p:txBody>
          <a:bodyPr>
            <a:normAutofit fontScale="85000" lnSpcReduction="10000"/>
          </a:bodyPr>
          <a:lstStyle/>
          <a:p>
            <a:pPr algn="just">
              <a:buNone/>
            </a:pPr>
            <a:r>
              <a:rPr lang="ru-RU" dirty="0" smtClean="0"/>
              <a:t>Аналогичные телесные повреждения наблюдаются у пассажира при ударе о панель.</a:t>
            </a:r>
          </a:p>
          <a:p>
            <a:pPr algn="just">
              <a:buNone/>
            </a:pPr>
            <a:r>
              <a:rPr lang="ru-RU" dirty="0" smtClean="0"/>
              <a:t>Характерным является при ударе нижней или верхней челюстью наличие поперечных зияющих трещин на основании черепа в средней черепной ямке за счет распространения травмирующей энергии от места контакта до основания черепа через крыловидные отростки (если расположены под острым углом) основной кости. Если расположены под прямым углом, то наблюдаются переломы самих отростков.</a:t>
            </a:r>
          </a:p>
          <a:p>
            <a:pPr algn="just"/>
            <a:endParaRPr lang="ru-RU" dirty="0"/>
          </a:p>
        </p:txBody>
      </p:sp>
      <p:pic>
        <p:nvPicPr>
          <p:cNvPr id="5123" name="Picture 3"/>
          <p:cNvPicPr>
            <a:picLocks noChangeAspect="1" noChangeArrowheads="1"/>
          </p:cNvPicPr>
          <p:nvPr/>
        </p:nvPicPr>
        <p:blipFill>
          <a:blip r:embed="rId2" cstate="print"/>
          <a:srcRect/>
          <a:stretch>
            <a:fillRect/>
          </a:stretch>
        </p:blipFill>
        <p:spPr bwMode="auto">
          <a:xfrm>
            <a:off x="683568" y="4077072"/>
            <a:ext cx="6343650" cy="26369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Сочетание аналогичных телесных повреждений с деформацией (вмятины и углубления) верхней части панели салона авто соответствует месту расположения пассажира переднего сидения.</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cstate="print"/>
          <a:srcRect/>
          <a:stretch>
            <a:fillRect/>
          </a:stretch>
        </p:blipFill>
        <p:spPr bwMode="auto">
          <a:xfrm>
            <a:off x="1331640" y="836712"/>
            <a:ext cx="6768752" cy="52589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Телесные повреждения среднего уровня</a:t>
            </a:r>
            <a:endParaRPr lang="ru-RU" dirty="0"/>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t>Отличительных признаков для водителя и пассажира при травме живота и ГК мало.. Но для пассажира переднего сидения характерно образование локального разгибательного перелома грудины в верхней или средней трети. Также образуются  полосовидные ссадины и кровоподтеки, ориентированные горизонтально, соответственно выступающим граням. Также при ударе о панель возникает обширное отслоение мягких тканей на передней поверхности грудной клетки</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endParaRPr lang="ru-RU" dirty="0"/>
          </a:p>
        </p:txBody>
      </p:sp>
      <p:sp>
        <p:nvSpPr>
          <p:cNvPr id="3" name="Содержимое 2"/>
          <p:cNvSpPr>
            <a:spLocks noGrp="1"/>
          </p:cNvSpPr>
          <p:nvPr>
            <p:ph idx="1"/>
          </p:nvPr>
        </p:nvSpPr>
        <p:spPr>
          <a:xfrm>
            <a:off x="467544" y="1268761"/>
            <a:ext cx="8229600" cy="3888432"/>
          </a:xfrm>
        </p:spPr>
        <p:txBody>
          <a:bodyPr>
            <a:normAutofit lnSpcReduction="10000"/>
          </a:bodyPr>
          <a:lstStyle/>
          <a:p>
            <a:pPr algn="just">
              <a:buNone/>
            </a:pPr>
            <a:r>
              <a:rPr lang="ru-RU" b="1" dirty="0" smtClean="0"/>
              <a:t>У водителя</a:t>
            </a:r>
          </a:p>
          <a:p>
            <a:pPr algn="just">
              <a:buNone/>
            </a:pPr>
            <a:r>
              <a:rPr lang="ru-RU" dirty="0" smtClean="0"/>
              <a:t>характерно образование конструкционного </a:t>
            </a:r>
            <a:r>
              <a:rPr lang="ru-RU" dirty="0" err="1" smtClean="0"/>
              <a:t>сгибательного</a:t>
            </a:r>
            <a:r>
              <a:rPr lang="ru-RU" dirty="0" smtClean="0"/>
              <a:t> поперечного перелома грудины в средней или нижней трети при ударе нижней частью груди о нижнюю часть обода рулевого колеса. Конструкционные </a:t>
            </a:r>
            <a:r>
              <a:rPr lang="ru-RU" i="1" dirty="0" err="1" smtClean="0"/>
              <a:t>сгибательные</a:t>
            </a:r>
            <a:r>
              <a:rPr lang="ru-RU" dirty="0" smtClean="0"/>
              <a:t> переломы ребер</a:t>
            </a:r>
          </a:p>
          <a:p>
            <a:pPr algn="just"/>
            <a:endParaRPr lang="ru-RU" dirty="0"/>
          </a:p>
        </p:txBody>
      </p:sp>
      <p:pic>
        <p:nvPicPr>
          <p:cNvPr id="10242" name="Picture 2"/>
          <p:cNvPicPr>
            <a:picLocks noChangeAspect="1" noChangeArrowheads="1"/>
          </p:cNvPicPr>
          <p:nvPr/>
        </p:nvPicPr>
        <p:blipFill>
          <a:blip r:embed="rId2" cstate="print"/>
          <a:srcRect/>
          <a:stretch>
            <a:fillRect/>
          </a:stretch>
        </p:blipFill>
        <p:spPr bwMode="auto">
          <a:xfrm>
            <a:off x="3779912" y="4509120"/>
            <a:ext cx="4933950" cy="23488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Наиболее важным является повреждение о пристегнутый ремень безопасности. Образуются отслоение эпидермиса в виде параллельных валиков, формируются разрывы кожи, возникают точечные кровоизлияния в виде цепочек. Также возможно образование штампованных повреждений. ( характерно и для пассажира)</a:t>
            </a:r>
          </a:p>
          <a:p>
            <a:pPr algn="just"/>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cstate="print"/>
          <a:srcRect/>
          <a:stretch>
            <a:fillRect/>
          </a:stretch>
        </p:blipFill>
        <p:spPr bwMode="auto">
          <a:xfrm>
            <a:off x="683568" y="1700808"/>
            <a:ext cx="7728482" cy="404122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Из повреждений внутренних органов происходят (у водителя) разрывы куполов диафрагмы со смещением органов живота в плевральные полости за счет </a:t>
            </a:r>
            <a:r>
              <a:rPr lang="ru-RU" dirty="0" err="1" smtClean="0"/>
              <a:t>сдавления</a:t>
            </a:r>
            <a:r>
              <a:rPr lang="ru-RU" dirty="0" smtClean="0"/>
              <a:t> рулевым колесом и сидением. </a:t>
            </a:r>
          </a:p>
          <a:p>
            <a:pPr algn="just"/>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buNone/>
            </a:pPr>
            <a:r>
              <a:rPr lang="ru-RU" b="1" dirty="0" smtClean="0"/>
              <a:t>У пассажира</a:t>
            </a:r>
          </a:p>
          <a:p>
            <a:pPr algn="just">
              <a:buNone/>
            </a:pPr>
            <a:r>
              <a:rPr lang="ru-RU" dirty="0" smtClean="0"/>
              <a:t>Пассажир, в основном, ударяется о переднюю панель и ветровое стекло, оставляя локальные ограниченные участки прогиба материала и растрескивание стекла, направленные изнутри кнаружи. Часто ударяется коленями о бардачок, оставляя живот </a:t>
            </a:r>
            <a:r>
              <a:rPr lang="ru-RU" dirty="0" err="1" smtClean="0"/>
              <a:t>интактным</a:t>
            </a:r>
            <a:endParaRPr lang="ru-RU" dirty="0" smtClean="0"/>
          </a:p>
          <a:p>
            <a:pPr algn="just">
              <a:buNone/>
            </a:pPr>
            <a:r>
              <a:rPr lang="ru-RU" dirty="0" smtClean="0"/>
              <a:t>Возможно образование горизонтально направленных ссадин о выпирающие грани передней панели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Дифференциальная диагностика повреждений при стандартном типе посадки. Телесные повреждения верхнего уровня</a:t>
            </a:r>
            <a:endParaRPr lang="ru-RU" sz="3200" dirty="0"/>
          </a:p>
        </p:txBody>
      </p:sp>
      <p:sp>
        <p:nvSpPr>
          <p:cNvPr id="3" name="Содержимое 2"/>
          <p:cNvSpPr>
            <a:spLocks noGrp="1"/>
          </p:cNvSpPr>
          <p:nvPr>
            <p:ph idx="1"/>
          </p:nvPr>
        </p:nvSpPr>
        <p:spPr/>
        <p:txBody>
          <a:bodyPr/>
          <a:lstStyle/>
          <a:p>
            <a:pPr algn="just">
              <a:buNone/>
            </a:pPr>
            <a:r>
              <a:rPr lang="ru-RU" b="1" dirty="0" smtClean="0"/>
              <a:t>У высокого человека</a:t>
            </a:r>
            <a:endParaRPr lang="ru-RU" dirty="0" smtClean="0"/>
          </a:p>
          <a:p>
            <a:pPr marL="0" indent="0" algn="just">
              <a:buNone/>
            </a:pPr>
            <a:r>
              <a:rPr lang="ru-RU" dirty="0" smtClean="0"/>
              <a:t>Повреждения головы - основной контакт волосистой части головы с солнцезащитным козырьком или с крышей авто.</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5" name="Содержимое 4"/>
          <p:cNvSpPr>
            <a:spLocks noGrp="1"/>
          </p:cNvSpPr>
          <p:nvPr>
            <p:ph idx="1"/>
          </p:nvPr>
        </p:nvSpPr>
        <p:spPr>
          <a:xfrm>
            <a:off x="395536" y="1412776"/>
            <a:ext cx="8229600" cy="4349080"/>
          </a:xfrm>
        </p:spPr>
        <p:txBody>
          <a:bodyPr/>
          <a:lstStyle/>
          <a:p>
            <a:pPr algn="just">
              <a:buNone/>
            </a:pPr>
            <a:r>
              <a:rPr lang="ru-RU" dirty="0" err="1" smtClean="0"/>
              <a:t>Возниакет</a:t>
            </a:r>
            <a:r>
              <a:rPr lang="ru-RU" dirty="0" smtClean="0"/>
              <a:t> локальный разгибательный перелом верхней или средней трети грудины, а также возможны конструкционные </a:t>
            </a:r>
            <a:r>
              <a:rPr lang="ru-RU" i="1" dirty="0" err="1" smtClean="0"/>
              <a:t>сгибательные</a:t>
            </a:r>
            <a:r>
              <a:rPr lang="ru-RU" dirty="0" smtClean="0"/>
              <a:t> переломы ребер</a:t>
            </a:r>
          </a:p>
          <a:p>
            <a:pPr algn="just">
              <a:buNone/>
            </a:pPr>
            <a:r>
              <a:rPr lang="ru-RU" dirty="0" smtClean="0"/>
              <a:t/>
            </a:r>
            <a:br>
              <a:rPr lang="ru-RU" dirty="0" smtClean="0"/>
            </a:br>
            <a:endParaRPr lang="ru-RU" dirty="0"/>
          </a:p>
        </p:txBody>
      </p:sp>
      <p:pic>
        <p:nvPicPr>
          <p:cNvPr id="6" name="Picture 2"/>
          <p:cNvPicPr>
            <a:picLocks noChangeAspect="1" noChangeArrowheads="1"/>
          </p:cNvPicPr>
          <p:nvPr/>
        </p:nvPicPr>
        <p:blipFill>
          <a:blip r:embed="rId2" cstate="print"/>
          <a:srcRect/>
          <a:stretch>
            <a:fillRect/>
          </a:stretch>
        </p:blipFill>
        <p:spPr bwMode="auto">
          <a:xfrm>
            <a:off x="755576" y="3933056"/>
            <a:ext cx="6069327" cy="26642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Кроме перечисленных повреждений, возможно образование штампованных повреждений</a:t>
            </a:r>
            <a:endParaRPr lang="ru-RU" dirty="0"/>
          </a:p>
        </p:txBody>
      </p:sp>
      <p:pic>
        <p:nvPicPr>
          <p:cNvPr id="12290" name="Picture 2"/>
          <p:cNvPicPr>
            <a:picLocks noChangeAspect="1" noChangeArrowheads="1"/>
          </p:cNvPicPr>
          <p:nvPr/>
        </p:nvPicPr>
        <p:blipFill>
          <a:blip r:embed="rId2" cstate="print"/>
          <a:srcRect/>
          <a:stretch>
            <a:fillRect/>
          </a:stretch>
        </p:blipFill>
        <p:spPr bwMode="auto">
          <a:xfrm>
            <a:off x="683568" y="3212976"/>
            <a:ext cx="5616624" cy="351327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dirty="0" smtClean="0"/>
              <a:t>Телесные повреждения нижнего уровня</a:t>
            </a:r>
            <a:endParaRPr lang="ru-RU" dirty="0"/>
          </a:p>
        </p:txBody>
      </p:sp>
      <p:sp>
        <p:nvSpPr>
          <p:cNvPr id="3" name="Содержимое 2"/>
          <p:cNvSpPr>
            <a:spLocks noGrp="1"/>
          </p:cNvSpPr>
          <p:nvPr>
            <p:ph idx="1"/>
          </p:nvPr>
        </p:nvSpPr>
        <p:spPr>
          <a:xfrm>
            <a:off x="467544" y="1412776"/>
            <a:ext cx="8229600" cy="3484983"/>
          </a:xfrm>
        </p:spPr>
        <p:txBody>
          <a:bodyPr>
            <a:normAutofit fontScale="92500" lnSpcReduction="10000"/>
          </a:bodyPr>
          <a:lstStyle/>
          <a:p>
            <a:pPr algn="just">
              <a:buNone/>
            </a:pPr>
            <a:r>
              <a:rPr lang="ru-RU" dirty="0" smtClean="0"/>
              <a:t>Для водителя характерно  рвано-ушибленные раны в паховых областях от удара о рулевую колонку.</a:t>
            </a:r>
          </a:p>
          <a:p>
            <a:pPr algn="just">
              <a:buNone/>
            </a:pPr>
            <a:r>
              <a:rPr lang="ru-RU" dirty="0" smtClean="0"/>
              <a:t> Для пассажиров характерны симметричные переломы переднего полукольца таза с разрывами его сочленений при ударе о переднюю панель как о широкую травмирующую деталь.</a:t>
            </a:r>
          </a:p>
          <a:p>
            <a:pPr algn="just"/>
            <a:endParaRPr lang="ru-RU" dirty="0"/>
          </a:p>
        </p:txBody>
      </p:sp>
      <p:pic>
        <p:nvPicPr>
          <p:cNvPr id="14338" name="Picture 2"/>
          <p:cNvPicPr>
            <a:picLocks noChangeAspect="1" noChangeArrowheads="1"/>
          </p:cNvPicPr>
          <p:nvPr/>
        </p:nvPicPr>
        <p:blipFill>
          <a:blip r:embed="rId2" cstate="print"/>
          <a:srcRect/>
          <a:stretch>
            <a:fillRect/>
          </a:stretch>
        </p:blipFill>
        <p:spPr bwMode="auto">
          <a:xfrm>
            <a:off x="683568" y="4781550"/>
            <a:ext cx="6048375" cy="20764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6" name="Picture 4"/>
          <p:cNvPicPr>
            <a:picLocks noGrp="1" noChangeAspect="1" noChangeArrowheads="1"/>
          </p:cNvPicPr>
          <p:nvPr>
            <p:ph idx="1"/>
          </p:nvPr>
        </p:nvPicPr>
        <p:blipFill>
          <a:blip r:embed="rId2" cstate="print"/>
          <a:srcRect/>
          <a:stretch>
            <a:fillRect/>
          </a:stretch>
        </p:blipFill>
        <p:spPr bwMode="auto">
          <a:xfrm>
            <a:off x="1115616" y="1268760"/>
            <a:ext cx="7056784" cy="477062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Повреждения конечностей</a:t>
            </a:r>
            <a:endParaRPr lang="ru-RU" dirty="0"/>
          </a:p>
        </p:txBody>
      </p:sp>
      <p:sp>
        <p:nvSpPr>
          <p:cNvPr id="3" name="Содержимое 2"/>
          <p:cNvSpPr>
            <a:spLocks noGrp="1"/>
          </p:cNvSpPr>
          <p:nvPr>
            <p:ph idx="1"/>
          </p:nvPr>
        </p:nvSpPr>
        <p:spPr>
          <a:xfrm>
            <a:off x="395536" y="1124745"/>
            <a:ext cx="8229600" cy="3168352"/>
          </a:xfrm>
        </p:spPr>
        <p:txBody>
          <a:bodyPr>
            <a:normAutofit lnSpcReduction="10000"/>
          </a:bodyPr>
          <a:lstStyle/>
          <a:p>
            <a:pPr algn="just">
              <a:buNone/>
            </a:pPr>
            <a:r>
              <a:rPr lang="ru-RU" b="1" i="1" dirty="0" smtClean="0"/>
              <a:t>Для водителя</a:t>
            </a:r>
            <a:r>
              <a:rPr lang="ru-RU" dirty="0" smtClean="0"/>
              <a:t> характерны наружные локальные повреждения в виде поверхностных разрывов кожи, идущие до папиллярных линий ладоней, как на пальцах, так и межпальцевом промежутке, но чаще в первом межпальцевом промежутке.</a:t>
            </a:r>
          </a:p>
          <a:p>
            <a:pPr algn="just"/>
            <a:endParaRPr lang="ru-RU" dirty="0" smtClean="0"/>
          </a:p>
          <a:p>
            <a:pPr algn="just"/>
            <a:endParaRPr lang="ru-RU" dirty="0"/>
          </a:p>
        </p:txBody>
      </p:sp>
      <p:pic>
        <p:nvPicPr>
          <p:cNvPr id="15364" name="Picture 4"/>
          <p:cNvPicPr>
            <a:picLocks noChangeAspect="1" noChangeArrowheads="1"/>
          </p:cNvPicPr>
          <p:nvPr/>
        </p:nvPicPr>
        <p:blipFill>
          <a:blip r:embed="rId2" cstate="print"/>
          <a:srcRect/>
          <a:stretch>
            <a:fillRect/>
          </a:stretch>
        </p:blipFill>
        <p:spPr bwMode="auto">
          <a:xfrm>
            <a:off x="3923928" y="4048125"/>
            <a:ext cx="4371975" cy="28098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4525963"/>
          </a:xfrm>
        </p:spPr>
        <p:txBody>
          <a:bodyPr/>
          <a:lstStyle/>
          <a:p>
            <a:pPr algn="just">
              <a:buNone/>
            </a:pPr>
            <a:r>
              <a:rPr lang="ru-RU" dirty="0" smtClean="0"/>
              <a:t>За счет осколков на тыльной стороне образуются неглубокие раны и ссадины точечного характера. При ударе о выраженные грани передней панели на тыле образуются небольшие рваные раны длиной о 2 см, глубиной в переделах кожи и подлежащей клетчатки.</a:t>
            </a:r>
            <a:endParaRPr lang="ru-RU" dirty="0"/>
          </a:p>
        </p:txBody>
      </p:sp>
      <p:pic>
        <p:nvPicPr>
          <p:cNvPr id="16386" name="Picture 2"/>
          <p:cNvPicPr>
            <a:picLocks noChangeAspect="1" noChangeArrowheads="1"/>
          </p:cNvPicPr>
          <p:nvPr/>
        </p:nvPicPr>
        <p:blipFill>
          <a:blip r:embed="rId2" cstate="print"/>
          <a:srcRect/>
          <a:stretch>
            <a:fillRect/>
          </a:stretch>
        </p:blipFill>
        <p:spPr bwMode="auto">
          <a:xfrm>
            <a:off x="827584" y="4005064"/>
            <a:ext cx="5544616" cy="24147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4525963"/>
          </a:xfrm>
        </p:spPr>
        <p:txBody>
          <a:bodyPr/>
          <a:lstStyle/>
          <a:p>
            <a:pPr algn="just">
              <a:buNone/>
            </a:pPr>
            <a:r>
              <a:rPr lang="ru-RU" dirty="0" smtClean="0"/>
              <a:t>Во время соскальзывания кисти образуются ссадины на внутренней или </a:t>
            </a:r>
            <a:r>
              <a:rPr lang="ru-RU" i="1" dirty="0" smtClean="0"/>
              <a:t>задней (</a:t>
            </a:r>
            <a:r>
              <a:rPr lang="ru-RU" i="1" dirty="0" err="1" smtClean="0"/>
              <a:t>задневнутрененй</a:t>
            </a:r>
            <a:r>
              <a:rPr lang="ru-RU" i="1" dirty="0" smtClean="0"/>
              <a:t>) поверхности</a:t>
            </a:r>
            <a:r>
              <a:rPr lang="ru-RU" dirty="0" smtClean="0"/>
              <a:t> предплечья за счет трения о выступающие грани передней панели. Их отличает полосовидная форма, в ряде случаев  прерывистый характер, длина 2-4см, ширина 0.3-1.5 см. Также возникают кровоизлияния в фасции кисти. </a:t>
            </a:r>
          </a:p>
          <a:p>
            <a:pPr algn="just"/>
            <a:endParaRPr lang="ru-RU" dirty="0"/>
          </a:p>
        </p:txBody>
      </p:sp>
      <p:pic>
        <p:nvPicPr>
          <p:cNvPr id="17410" name="Picture 2"/>
          <p:cNvPicPr>
            <a:picLocks noChangeAspect="1" noChangeArrowheads="1"/>
          </p:cNvPicPr>
          <p:nvPr/>
        </p:nvPicPr>
        <p:blipFill>
          <a:blip r:embed="rId2" cstate="print"/>
          <a:srcRect/>
          <a:stretch>
            <a:fillRect/>
          </a:stretch>
        </p:blipFill>
        <p:spPr bwMode="auto">
          <a:xfrm>
            <a:off x="755576" y="4657725"/>
            <a:ext cx="4829175" cy="22002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lgn="just">
              <a:buNone/>
            </a:pPr>
            <a:r>
              <a:rPr lang="ru-RU" dirty="0" smtClean="0"/>
              <a:t>Возможно образование  открытых переломов головок пястных костей на тыльной поверхности кистей</a:t>
            </a:r>
          </a:p>
          <a:p>
            <a:pPr algn="just"/>
            <a:endParaRPr lang="ru-RU" dirty="0"/>
          </a:p>
        </p:txBody>
      </p:sp>
      <p:pic>
        <p:nvPicPr>
          <p:cNvPr id="18434" name="Picture 2"/>
          <p:cNvPicPr>
            <a:picLocks noChangeAspect="1" noChangeArrowheads="1"/>
          </p:cNvPicPr>
          <p:nvPr/>
        </p:nvPicPr>
        <p:blipFill>
          <a:blip r:embed="rId2" cstate="print"/>
          <a:srcRect/>
          <a:stretch>
            <a:fillRect/>
          </a:stretch>
        </p:blipFill>
        <p:spPr bwMode="auto">
          <a:xfrm>
            <a:off x="827584" y="3284984"/>
            <a:ext cx="4352925" cy="34004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normAutofit fontScale="85000" lnSpcReduction="10000"/>
          </a:bodyPr>
          <a:lstStyle/>
          <a:p>
            <a:pPr algn="just">
              <a:buNone/>
            </a:pPr>
            <a:r>
              <a:rPr lang="ru-RU" dirty="0" smtClean="0"/>
              <a:t>Также образуются разрывы связок и переломы дистальных отделов локтевой и лучевой костей</a:t>
            </a:r>
          </a:p>
          <a:p>
            <a:pPr algn="just">
              <a:buNone/>
            </a:pPr>
            <a:r>
              <a:rPr lang="ru-RU" dirty="0" smtClean="0"/>
              <a:t>Образуются отдаленные повреждения вне области контакта-  (от нижней трети предплечья до верхней трети плеча) изолированные кровоизлияния в глубоких мышечных слоях, округлой или овальной формы, размерами от 0.5, до 1,5 см. Пластинчатого характера  толщиной до 0.2 см (являются результатом разрыва отдельных мышечных волокон)</a:t>
            </a:r>
          </a:p>
          <a:p>
            <a:pPr algn="just"/>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b="1" i="1" dirty="0" smtClean="0"/>
              <a:t>У пассажира </a:t>
            </a:r>
            <a:r>
              <a:rPr lang="ru-RU" dirty="0" smtClean="0"/>
              <a:t>схожие повреждения локализуются на </a:t>
            </a:r>
            <a:r>
              <a:rPr lang="ru-RU" i="1" dirty="0" smtClean="0"/>
              <a:t>передневнутренней поверхности, </a:t>
            </a:r>
            <a:r>
              <a:rPr lang="ru-RU" dirty="0" smtClean="0"/>
              <a:t>образующиеся за счет удара о переднюю панель или о ветровое стекло</a:t>
            </a:r>
          </a:p>
          <a:p>
            <a:pPr algn="just"/>
            <a:endParaRPr lang="ru-RU" dirty="0"/>
          </a:p>
        </p:txBody>
      </p:sp>
      <p:pic>
        <p:nvPicPr>
          <p:cNvPr id="20483" name="Picture 3"/>
          <p:cNvPicPr>
            <a:picLocks noChangeAspect="1" noChangeArrowheads="1"/>
          </p:cNvPicPr>
          <p:nvPr/>
        </p:nvPicPr>
        <p:blipFill>
          <a:blip r:embed="rId2" cstate="print"/>
          <a:srcRect/>
          <a:stretch>
            <a:fillRect/>
          </a:stretch>
        </p:blipFill>
        <p:spPr bwMode="auto">
          <a:xfrm>
            <a:off x="683567" y="3789040"/>
            <a:ext cx="5866125" cy="26642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marL="0" indent="0" algn="just">
              <a:buNone/>
            </a:pPr>
            <a:r>
              <a:rPr lang="ru-RU" dirty="0" smtClean="0"/>
              <a:t>В этом случае в лобной и теменной областях образуются ушибленные раны линейной формы, а также ссадины преимущественно полосовидной формы, ориентированные соответственно направлению перемещения головы в момент столкновения. Также образуются линейные вдавленные или паутинообразные переломы костей свода черепа</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pPr algn="just">
              <a:buNone/>
            </a:pPr>
            <a:r>
              <a:rPr lang="ru-RU" dirty="0" smtClean="0"/>
              <a:t>Могут встречаться вывихи суставов запястья и переломы костей предплечья в нижнем </a:t>
            </a:r>
            <a:r>
              <a:rPr lang="ru-RU" dirty="0" err="1" smtClean="0"/>
              <a:t>метафизе</a:t>
            </a:r>
            <a:r>
              <a:rPr lang="ru-RU" dirty="0" smtClean="0"/>
              <a:t>. Для пассажиров характерно, что плоскость данных повреждений проходит спереди назад, то есть соответствует разгибанию кистей в момент упора руками.</a:t>
            </a:r>
          </a:p>
          <a:p>
            <a:pPr algn="just"/>
            <a:endParaRPr lang="ru-RU" dirty="0" smtClean="0"/>
          </a:p>
          <a:p>
            <a:pPr algn="just">
              <a:buNone/>
            </a:pPr>
            <a:r>
              <a:rPr lang="ru-RU" dirty="0" smtClean="0"/>
              <a:t>При вращении рулевого колеса изменяется положение рук, вследствие чего возникает асимметричность повреждений. Для пассажира характерны симметричные повреждения</a:t>
            </a:r>
          </a:p>
          <a:p>
            <a:pPr algn="just"/>
            <a:endParaRPr lang="ru-RU" dirty="0" smtClean="0"/>
          </a:p>
          <a:p>
            <a:pPr algn="just"/>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p:cNvPicPr>
            <a:picLocks noGrp="1" noChangeAspect="1" noChangeArrowheads="1"/>
          </p:cNvPicPr>
          <p:nvPr>
            <p:ph idx="1"/>
          </p:nvPr>
        </p:nvPicPr>
        <p:blipFill>
          <a:blip r:embed="rId2" cstate="print"/>
          <a:srcRect/>
          <a:stretch>
            <a:fillRect/>
          </a:stretch>
        </p:blipFill>
        <p:spPr bwMode="auto">
          <a:xfrm>
            <a:off x="899592" y="1340768"/>
            <a:ext cx="7235539" cy="43431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buNone/>
            </a:pPr>
            <a:r>
              <a:rPr lang="ru-RU" b="1" dirty="0" smtClean="0"/>
              <a:t>На стопах у водителя</a:t>
            </a:r>
            <a:r>
              <a:rPr lang="ru-RU" dirty="0" smtClean="0"/>
              <a:t> образуются точечные кровоизлияния овальной формы 0,5х0,3-1,5х1 см </a:t>
            </a:r>
            <a:r>
              <a:rPr lang="ru-RU" dirty="0" err="1" smtClean="0"/>
              <a:t>приемущественно</a:t>
            </a:r>
            <a:r>
              <a:rPr lang="ru-RU" dirty="0" smtClean="0"/>
              <a:t> в средней части подошвы. На тыльной стороне стоп кровоподтеки в результате переломов плюсневых костей или вывихов суставов.</a:t>
            </a:r>
          </a:p>
          <a:p>
            <a:pPr algn="just">
              <a:buNone/>
            </a:pPr>
            <a:r>
              <a:rPr lang="ru-RU" dirty="0" smtClean="0"/>
              <a:t>На передневнутренней поверхности голени  и коленных суставов  ушибленные раны и ссадины от удара о панель. </a:t>
            </a:r>
          </a:p>
          <a:p>
            <a:pPr algn="just"/>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p:cNvPicPr>
            <a:picLocks noGrp="1" noChangeAspect="1" noChangeArrowheads="1"/>
          </p:cNvPicPr>
          <p:nvPr>
            <p:ph idx="1"/>
          </p:nvPr>
        </p:nvPicPr>
        <p:blipFill>
          <a:blip r:embed="rId2" cstate="print"/>
          <a:srcRect/>
          <a:stretch>
            <a:fillRect/>
          </a:stretch>
        </p:blipFill>
        <p:spPr bwMode="auto">
          <a:xfrm>
            <a:off x="1475656" y="1196752"/>
            <a:ext cx="6552728" cy="497602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Также возникают переломы голени от удара о панель, напоминающие бамперные переломы. Плоскость перелома сзади наперед. Зона разрыва на задней поверхности большеберцовой кости, а зона доломана передней поверхности. Иногда срывается кресло и плоскость перелома проходит спереди назад, зона разрыва и </a:t>
            </a:r>
            <a:r>
              <a:rPr lang="ru-RU" dirty="0" err="1" smtClean="0"/>
              <a:t>долома</a:t>
            </a:r>
            <a:r>
              <a:rPr lang="ru-RU" dirty="0" smtClean="0"/>
              <a:t> расположены наоборот</a:t>
            </a:r>
          </a:p>
          <a:p>
            <a:pPr algn="just"/>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Отдаленные переломы представлены переломами внутренней и </a:t>
            </a:r>
            <a:r>
              <a:rPr lang="ru-RU" dirty="0" err="1" smtClean="0"/>
              <a:t>наружней</a:t>
            </a:r>
            <a:r>
              <a:rPr lang="ru-RU" dirty="0" smtClean="0"/>
              <a:t> лодыжек. Возможны конструкционные переломы диафиза бедренной кости в месте наибольшего изгиба в момент упора коленями в переднюю панель. Плоскость перелома проходит спереди назад с зоной разрыва на передней и </a:t>
            </a:r>
            <a:r>
              <a:rPr lang="ru-RU" dirty="0" err="1" smtClean="0"/>
              <a:t>долома</a:t>
            </a:r>
            <a:r>
              <a:rPr lang="ru-RU" dirty="0" smtClean="0"/>
              <a:t> на задней поверхности. При переломах бедра об обод направление перелома имеет обратную ориентацию</a:t>
            </a:r>
          </a:p>
          <a:p>
            <a:pPr algn="just"/>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p:cNvPicPr>
            <a:picLocks noGrp="1" noChangeAspect="1" noChangeArrowheads="1"/>
          </p:cNvPicPr>
          <p:nvPr>
            <p:ph idx="1"/>
          </p:nvPr>
        </p:nvPicPr>
        <p:blipFill>
          <a:blip r:embed="rId2" cstate="print"/>
          <a:srcRect/>
          <a:stretch>
            <a:fillRect/>
          </a:stretch>
        </p:blipFill>
        <p:spPr bwMode="auto">
          <a:xfrm>
            <a:off x="395536" y="1268760"/>
            <a:ext cx="8558421" cy="446449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endParaRPr lang="ru-RU" dirty="0"/>
          </a:p>
        </p:txBody>
      </p:sp>
      <p:sp>
        <p:nvSpPr>
          <p:cNvPr id="3" name="Содержимое 2"/>
          <p:cNvSpPr>
            <a:spLocks noGrp="1"/>
          </p:cNvSpPr>
          <p:nvPr>
            <p:ph idx="1"/>
          </p:nvPr>
        </p:nvSpPr>
        <p:spPr>
          <a:xfrm>
            <a:off x="467544" y="908720"/>
            <a:ext cx="8229600" cy="4525963"/>
          </a:xfrm>
        </p:spPr>
        <p:txBody>
          <a:bodyPr/>
          <a:lstStyle/>
          <a:p>
            <a:pPr algn="just">
              <a:buNone/>
            </a:pPr>
            <a:r>
              <a:rPr lang="ru-RU" b="1" dirty="0" smtClean="0"/>
              <a:t>У пассажира</a:t>
            </a:r>
            <a:r>
              <a:rPr lang="ru-RU" dirty="0" smtClean="0"/>
              <a:t> повреждения стоп проявляются кровоподтеками  и рваными ранами на пальцах стоп и повреждениями (деформацией) 1-2 пальцев. Ссадины и кровоподтеки на коленях. Отдаленные повреждения не отличаются</a:t>
            </a:r>
          </a:p>
          <a:p>
            <a:pPr algn="just"/>
            <a:endParaRPr lang="ru-RU" dirty="0"/>
          </a:p>
        </p:txBody>
      </p:sp>
      <p:pic>
        <p:nvPicPr>
          <p:cNvPr id="24579" name="Picture 3"/>
          <p:cNvPicPr>
            <a:picLocks noChangeAspect="1" noChangeArrowheads="1"/>
          </p:cNvPicPr>
          <p:nvPr/>
        </p:nvPicPr>
        <p:blipFill>
          <a:blip r:embed="rId2" cstate="print"/>
          <a:srcRect/>
          <a:stretch>
            <a:fillRect/>
          </a:stretch>
        </p:blipFill>
        <p:spPr bwMode="auto">
          <a:xfrm>
            <a:off x="827584" y="3933056"/>
            <a:ext cx="5076825" cy="26193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467544" y="836712"/>
          <a:ext cx="8229600" cy="5052306"/>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99233">
                <a:tc>
                  <a:txBody>
                    <a:bodyPr/>
                    <a:lstStyle/>
                    <a:p>
                      <a:pPr algn="just"/>
                      <a:r>
                        <a:rPr lang="ru-RU" sz="1400" dirty="0" smtClean="0"/>
                        <a:t>Вид повреждений</a:t>
                      </a:r>
                      <a:endParaRPr lang="ru-RU" sz="1400" dirty="0"/>
                    </a:p>
                  </a:txBody>
                  <a:tcPr/>
                </a:tc>
                <a:tc>
                  <a:txBody>
                    <a:bodyPr/>
                    <a:lstStyle/>
                    <a:p>
                      <a:pPr algn="just"/>
                      <a:r>
                        <a:rPr lang="ru-RU" sz="1400" dirty="0" smtClean="0"/>
                        <a:t>Водитель</a:t>
                      </a:r>
                      <a:endParaRPr lang="ru-RU" sz="1400" dirty="0"/>
                    </a:p>
                  </a:txBody>
                  <a:tcPr/>
                </a:tc>
                <a:tc>
                  <a:txBody>
                    <a:bodyPr/>
                    <a:lstStyle/>
                    <a:p>
                      <a:pPr algn="just"/>
                      <a:r>
                        <a:rPr lang="ru-RU" sz="1400" dirty="0" smtClean="0"/>
                        <a:t>Пассажир переднего</a:t>
                      </a:r>
                      <a:r>
                        <a:rPr lang="ru-RU" sz="1400" baseline="0" dirty="0" smtClean="0"/>
                        <a:t> сидения </a:t>
                      </a:r>
                      <a:endParaRPr lang="ru-RU" sz="1400" dirty="0"/>
                    </a:p>
                  </a:txBody>
                  <a:tcPr/>
                </a:tc>
                <a:extLst>
                  <a:ext uri="{0D108BD9-81ED-4DB2-BD59-A6C34878D82A}">
                    <a16:rowId xmlns:a16="http://schemas.microsoft.com/office/drawing/2014/main" val="10000"/>
                  </a:ext>
                </a:extLst>
              </a:tr>
              <a:tr h="499233">
                <a:tc>
                  <a:txBody>
                    <a:bodyPr/>
                    <a:lstStyle/>
                    <a:p>
                      <a:pPr algn="just"/>
                      <a:r>
                        <a:rPr lang="ru-RU" sz="1400" dirty="0" smtClean="0"/>
                        <a:t>Внутрикожные кровоизлияния на подошве стопы</a:t>
                      </a:r>
                      <a:endParaRPr lang="ru-RU" sz="1400" dirty="0"/>
                    </a:p>
                  </a:txBody>
                  <a:tcPr/>
                </a:tc>
                <a:tc>
                  <a:txBody>
                    <a:bodyPr/>
                    <a:lstStyle/>
                    <a:p>
                      <a:pPr algn="just"/>
                      <a:r>
                        <a:rPr lang="ru-RU" sz="1400" dirty="0" smtClean="0"/>
                        <a:t>Есть</a:t>
                      </a:r>
                      <a:endParaRPr lang="ru-RU" sz="1400" dirty="0"/>
                    </a:p>
                  </a:txBody>
                  <a:tcPr/>
                </a:tc>
                <a:tc>
                  <a:txBody>
                    <a:bodyPr/>
                    <a:lstStyle/>
                    <a:p>
                      <a:pPr algn="just"/>
                      <a:r>
                        <a:rPr lang="ru-RU" sz="1400" dirty="0" smtClean="0"/>
                        <a:t>Нет</a:t>
                      </a:r>
                      <a:endParaRPr lang="ru-RU" sz="1400" dirty="0"/>
                    </a:p>
                  </a:txBody>
                  <a:tcPr/>
                </a:tc>
                <a:extLst>
                  <a:ext uri="{0D108BD9-81ED-4DB2-BD59-A6C34878D82A}">
                    <a16:rowId xmlns:a16="http://schemas.microsoft.com/office/drawing/2014/main" val="10001"/>
                  </a:ext>
                </a:extLst>
              </a:tr>
              <a:tr h="499233">
                <a:tc>
                  <a:txBody>
                    <a:bodyPr/>
                    <a:lstStyle/>
                    <a:p>
                      <a:pPr algn="just"/>
                      <a:r>
                        <a:rPr lang="ru-RU" sz="1400" dirty="0" smtClean="0"/>
                        <a:t>Кровоизлияния</a:t>
                      </a:r>
                      <a:r>
                        <a:rPr lang="ru-RU" sz="1400" baseline="0" dirty="0" smtClean="0"/>
                        <a:t> в мышцах подошвы стопы</a:t>
                      </a:r>
                      <a:endParaRPr lang="ru-RU" sz="1400" dirty="0"/>
                    </a:p>
                  </a:txBody>
                  <a:tcPr/>
                </a:tc>
                <a:tc>
                  <a:txBody>
                    <a:bodyPr/>
                    <a:lstStyle/>
                    <a:p>
                      <a:pPr algn="just"/>
                      <a:r>
                        <a:rPr lang="ru-RU" sz="1400" dirty="0" smtClean="0"/>
                        <a:t>Есть</a:t>
                      </a:r>
                      <a:endParaRPr lang="ru-RU" sz="1400" dirty="0"/>
                    </a:p>
                  </a:txBody>
                  <a:tcPr/>
                </a:tc>
                <a:tc>
                  <a:txBody>
                    <a:bodyPr/>
                    <a:lstStyle/>
                    <a:p>
                      <a:pPr algn="just"/>
                      <a:r>
                        <a:rPr lang="ru-RU" sz="1400" dirty="0" smtClean="0"/>
                        <a:t>Нет</a:t>
                      </a:r>
                      <a:endParaRPr lang="ru-RU" sz="1400" dirty="0"/>
                    </a:p>
                  </a:txBody>
                  <a:tcPr/>
                </a:tc>
                <a:extLst>
                  <a:ext uri="{0D108BD9-81ED-4DB2-BD59-A6C34878D82A}">
                    <a16:rowId xmlns:a16="http://schemas.microsoft.com/office/drawing/2014/main" val="10002"/>
                  </a:ext>
                </a:extLst>
              </a:tr>
              <a:tr h="499233">
                <a:tc>
                  <a:txBody>
                    <a:bodyPr/>
                    <a:lstStyle/>
                    <a:p>
                      <a:pPr algn="just"/>
                      <a:r>
                        <a:rPr lang="ru-RU" sz="1400" dirty="0" smtClean="0"/>
                        <a:t>Разрывы</a:t>
                      </a:r>
                      <a:r>
                        <a:rPr lang="ru-RU" sz="1400" baseline="0" dirty="0" smtClean="0"/>
                        <a:t> связок суставов плюсны и предплюсны</a:t>
                      </a:r>
                      <a:endParaRPr lang="ru-RU" sz="1400" dirty="0"/>
                    </a:p>
                  </a:txBody>
                  <a:tcPr/>
                </a:tc>
                <a:tc>
                  <a:txBody>
                    <a:bodyPr/>
                    <a:lstStyle/>
                    <a:p>
                      <a:pPr algn="just"/>
                      <a:r>
                        <a:rPr lang="ru-RU" sz="1400" dirty="0" smtClean="0"/>
                        <a:t>Есть</a:t>
                      </a:r>
                      <a:endParaRPr lang="ru-RU" sz="1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t>Нет</a:t>
                      </a:r>
                    </a:p>
                    <a:p>
                      <a:pPr algn="just"/>
                      <a:endParaRPr lang="ru-RU" sz="1400" dirty="0"/>
                    </a:p>
                  </a:txBody>
                  <a:tcPr/>
                </a:tc>
                <a:extLst>
                  <a:ext uri="{0D108BD9-81ED-4DB2-BD59-A6C34878D82A}">
                    <a16:rowId xmlns:a16="http://schemas.microsoft.com/office/drawing/2014/main" val="10003"/>
                  </a:ext>
                </a:extLst>
              </a:tr>
              <a:tr h="503159">
                <a:tc>
                  <a:txBody>
                    <a:bodyPr/>
                    <a:lstStyle/>
                    <a:p>
                      <a:pPr algn="just"/>
                      <a:r>
                        <a:rPr lang="ru-RU" sz="1400" dirty="0" smtClean="0"/>
                        <a:t>Перелом эпифизов</a:t>
                      </a:r>
                      <a:r>
                        <a:rPr lang="ru-RU" sz="1400" baseline="0" dirty="0" smtClean="0"/>
                        <a:t> большеберцовой кости</a:t>
                      </a:r>
                      <a:endParaRPr lang="ru-RU" sz="1400" dirty="0"/>
                    </a:p>
                  </a:txBody>
                  <a:tcPr/>
                </a:tc>
                <a:tc>
                  <a:txBody>
                    <a:bodyPr/>
                    <a:lstStyle/>
                    <a:p>
                      <a:pPr algn="just"/>
                      <a:r>
                        <a:rPr lang="ru-RU" sz="1400" dirty="0" smtClean="0"/>
                        <a:t>Есть</a:t>
                      </a:r>
                      <a:endParaRPr lang="ru-RU" sz="1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t>Нет</a:t>
                      </a:r>
                    </a:p>
                  </a:txBody>
                  <a:tcPr/>
                </a:tc>
                <a:extLst>
                  <a:ext uri="{0D108BD9-81ED-4DB2-BD59-A6C34878D82A}">
                    <a16:rowId xmlns:a16="http://schemas.microsoft.com/office/drawing/2014/main" val="10004"/>
                  </a:ext>
                </a:extLst>
              </a:tr>
              <a:tr h="499233">
                <a:tc>
                  <a:txBody>
                    <a:bodyPr/>
                    <a:lstStyle/>
                    <a:p>
                      <a:pPr algn="just"/>
                      <a:r>
                        <a:rPr lang="ru-RU" sz="1400" dirty="0" smtClean="0"/>
                        <a:t>Ссадины</a:t>
                      </a:r>
                      <a:r>
                        <a:rPr lang="ru-RU" sz="1400" baseline="0" dirty="0" smtClean="0"/>
                        <a:t> и кровоизлияния на внутренней поверхности бедер</a:t>
                      </a:r>
                      <a:endParaRPr lang="ru-RU" sz="1400" dirty="0"/>
                    </a:p>
                  </a:txBody>
                  <a:tcPr/>
                </a:tc>
                <a:tc>
                  <a:txBody>
                    <a:bodyPr/>
                    <a:lstStyle/>
                    <a:p>
                      <a:pPr algn="just"/>
                      <a:r>
                        <a:rPr lang="ru-RU" sz="1400" dirty="0" smtClean="0"/>
                        <a:t>Есть</a:t>
                      </a:r>
                      <a:endParaRPr lang="ru-RU" sz="1400" dirty="0"/>
                    </a:p>
                  </a:txBody>
                  <a:tcPr/>
                </a:tc>
                <a:tc>
                  <a:txBody>
                    <a:bodyPr/>
                    <a:lstStyle/>
                    <a:p>
                      <a:pPr algn="just"/>
                      <a:r>
                        <a:rPr lang="ru-RU" sz="1400" dirty="0" smtClean="0"/>
                        <a:t>Нет</a:t>
                      </a:r>
                      <a:endParaRPr lang="ru-RU" sz="1400" dirty="0"/>
                    </a:p>
                  </a:txBody>
                  <a:tcPr/>
                </a:tc>
                <a:extLst>
                  <a:ext uri="{0D108BD9-81ED-4DB2-BD59-A6C34878D82A}">
                    <a16:rowId xmlns:a16="http://schemas.microsoft.com/office/drawing/2014/main" val="10005"/>
                  </a:ext>
                </a:extLst>
              </a:tr>
              <a:tr h="499233">
                <a:tc>
                  <a:txBody>
                    <a:bodyPr/>
                    <a:lstStyle/>
                    <a:p>
                      <a:pPr algn="just"/>
                      <a:r>
                        <a:rPr lang="ru-RU" sz="1400" dirty="0" smtClean="0"/>
                        <a:t>Переломы бедренной кости в нижней и средней трети</a:t>
                      </a:r>
                    </a:p>
                    <a:p>
                      <a:pPr algn="just"/>
                      <a:r>
                        <a:rPr lang="ru-RU" sz="1400" dirty="0" smtClean="0"/>
                        <a:t>А) с зоной разрыва спереди</a:t>
                      </a:r>
                    </a:p>
                    <a:p>
                      <a:pPr algn="just"/>
                      <a:r>
                        <a:rPr lang="ru-RU" sz="1400" dirty="0" smtClean="0"/>
                        <a:t>Б) с зоной разрыва сзади</a:t>
                      </a:r>
                      <a:endParaRPr lang="ru-RU" sz="1400" dirty="0"/>
                    </a:p>
                  </a:txBody>
                  <a:tcPr/>
                </a:tc>
                <a:tc>
                  <a:txBody>
                    <a:bodyPr/>
                    <a:lstStyle/>
                    <a:p>
                      <a:pPr algn="just"/>
                      <a:endParaRPr lang="ru-RU" sz="1400" dirty="0" smtClean="0"/>
                    </a:p>
                    <a:p>
                      <a:pPr algn="just"/>
                      <a:endParaRPr lang="ru-RU" sz="1400" dirty="0" smtClean="0"/>
                    </a:p>
                    <a:p>
                      <a:pPr algn="just"/>
                      <a:r>
                        <a:rPr lang="ru-RU" sz="1400" dirty="0" smtClean="0"/>
                        <a:t>Есть</a:t>
                      </a:r>
                    </a:p>
                    <a:p>
                      <a:pPr algn="just"/>
                      <a:r>
                        <a:rPr lang="ru-RU" sz="1400" dirty="0" smtClean="0"/>
                        <a:t>Есть</a:t>
                      </a:r>
                    </a:p>
                  </a:txBody>
                  <a:tcPr/>
                </a:tc>
                <a:tc>
                  <a:txBody>
                    <a:bodyPr/>
                    <a:lstStyle/>
                    <a:p>
                      <a:pPr algn="just"/>
                      <a:endParaRPr lang="ru-RU" sz="1400" dirty="0" smtClean="0"/>
                    </a:p>
                    <a:p>
                      <a:pPr algn="just"/>
                      <a:endParaRPr lang="ru-RU" sz="1400" dirty="0" smtClean="0"/>
                    </a:p>
                    <a:p>
                      <a:pPr algn="just"/>
                      <a:r>
                        <a:rPr lang="ru-RU" sz="1400" dirty="0" smtClean="0"/>
                        <a:t>Есть</a:t>
                      </a:r>
                    </a:p>
                    <a:p>
                      <a:pPr algn="just"/>
                      <a:r>
                        <a:rPr lang="ru-RU" sz="1400" dirty="0" smtClean="0"/>
                        <a:t>Нет</a:t>
                      </a:r>
                    </a:p>
                  </a:txBody>
                  <a:tcPr/>
                </a:tc>
                <a:extLst>
                  <a:ext uri="{0D108BD9-81ED-4DB2-BD59-A6C34878D82A}">
                    <a16:rowId xmlns:a16="http://schemas.microsoft.com/office/drawing/2014/main" val="10006"/>
                  </a:ext>
                </a:extLst>
              </a:tr>
              <a:tr h="499233">
                <a:tc>
                  <a:txBody>
                    <a:bodyPr/>
                    <a:lstStyle/>
                    <a:p>
                      <a:pPr algn="just"/>
                      <a:r>
                        <a:rPr lang="ru-RU" sz="1400" dirty="0" smtClean="0"/>
                        <a:t>Разрывы, ссадины и кровоизлияния на пальцах стопы</a:t>
                      </a:r>
                      <a:endParaRPr lang="ru-RU" sz="1400" dirty="0"/>
                    </a:p>
                  </a:txBody>
                  <a:tcPr/>
                </a:tc>
                <a:tc>
                  <a:txBody>
                    <a:bodyPr/>
                    <a:lstStyle/>
                    <a:p>
                      <a:pPr algn="just"/>
                      <a:r>
                        <a:rPr lang="ru-RU" sz="1400" dirty="0" smtClean="0"/>
                        <a:t>Нет</a:t>
                      </a:r>
                      <a:endParaRPr lang="ru-RU" sz="1400" dirty="0"/>
                    </a:p>
                  </a:txBody>
                  <a:tcPr/>
                </a:tc>
                <a:tc>
                  <a:txBody>
                    <a:bodyPr/>
                    <a:lstStyle/>
                    <a:p>
                      <a:pPr algn="just"/>
                      <a:r>
                        <a:rPr lang="ru-RU" sz="1400" dirty="0" smtClean="0"/>
                        <a:t>Есть</a:t>
                      </a:r>
                      <a:endParaRPr lang="ru-RU" sz="1400" dirty="0"/>
                    </a:p>
                  </a:txBody>
                  <a:tcPr/>
                </a:tc>
                <a:extLst>
                  <a:ext uri="{0D108BD9-81ED-4DB2-BD59-A6C34878D82A}">
                    <a16:rowId xmlns:a16="http://schemas.microsoft.com/office/drawing/2014/main" val="10007"/>
                  </a:ext>
                </a:extLst>
              </a:tr>
              <a:tr h="499233">
                <a:tc>
                  <a:txBody>
                    <a:bodyPr/>
                    <a:lstStyle/>
                    <a:p>
                      <a:pPr algn="just"/>
                      <a:r>
                        <a:rPr lang="ru-RU" sz="1400" dirty="0" smtClean="0"/>
                        <a:t>Вывихи пальцев стопы</a:t>
                      </a:r>
                      <a:endParaRPr lang="ru-RU" sz="1400" dirty="0"/>
                    </a:p>
                  </a:txBody>
                  <a:tcPr/>
                </a:tc>
                <a:tc>
                  <a:txBody>
                    <a:bodyPr/>
                    <a:lstStyle/>
                    <a:p>
                      <a:pPr algn="just"/>
                      <a:r>
                        <a:rPr lang="ru-RU" sz="1400" dirty="0" smtClean="0"/>
                        <a:t>Нет</a:t>
                      </a:r>
                      <a:endParaRPr lang="ru-RU" sz="1400" dirty="0"/>
                    </a:p>
                  </a:txBody>
                  <a:tcPr/>
                </a:tc>
                <a:tc>
                  <a:txBody>
                    <a:bodyPr/>
                    <a:lstStyle/>
                    <a:p>
                      <a:pPr algn="just"/>
                      <a:r>
                        <a:rPr lang="ru-RU" sz="1400" dirty="0" smtClean="0"/>
                        <a:t>Есть</a:t>
                      </a:r>
                      <a:endParaRPr lang="ru-RU" sz="1400"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Дифференциальная диагностика повреждений при вертикальном типе посадки.</a:t>
            </a:r>
            <a:endParaRPr lang="ru-RU" sz="3200" dirty="0"/>
          </a:p>
        </p:txBody>
      </p:sp>
      <p:sp>
        <p:nvSpPr>
          <p:cNvPr id="3" name="Содержимое 2"/>
          <p:cNvSpPr>
            <a:spLocks noGrp="1"/>
          </p:cNvSpPr>
          <p:nvPr>
            <p:ph idx="1"/>
          </p:nvPr>
        </p:nvSpPr>
        <p:spPr>
          <a:xfrm>
            <a:off x="457200" y="2060848"/>
            <a:ext cx="8229600" cy="4065315"/>
          </a:xfrm>
        </p:spPr>
        <p:txBody>
          <a:bodyPr/>
          <a:lstStyle/>
          <a:p>
            <a:pPr algn="just">
              <a:buNone/>
            </a:pPr>
            <a:r>
              <a:rPr lang="ru-RU" dirty="0" smtClean="0"/>
              <a:t>При фронтальном столкновении характерно перемещение тела снизу вверх, что будет обуславливать повреждения верхнего уровня</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12776"/>
            <a:ext cx="8229600" cy="4713387"/>
          </a:xfrm>
        </p:spPr>
        <p:txBody>
          <a:bodyPr/>
          <a:lstStyle/>
          <a:p>
            <a:pPr>
              <a:buNone/>
            </a:pPr>
            <a:r>
              <a:rPr lang="ru-RU" b="1" dirty="0" smtClean="0"/>
              <a:t>Повреждения позвоночника</a:t>
            </a:r>
          </a:p>
          <a:p>
            <a:pPr marL="0" indent="0" algn="just">
              <a:buNone/>
            </a:pPr>
            <a:r>
              <a:rPr lang="ru-RU" dirty="0" smtClean="0"/>
              <a:t>Происходит осевое сжатие и изгиб, с образованием разрывов передних связок и межпозвонковых дисков, а также компрессионных или разрывных переломов тел шейных и грудных позвонков.</a:t>
            </a:r>
          </a:p>
          <a:p>
            <a:pPr>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У низкого водителя происходят повреждения при ударе головой о переднюю стойку или ветровое стекло</a:t>
            </a:r>
          </a:p>
          <a:p>
            <a:pPr algn="just">
              <a:buNone/>
            </a:pPr>
            <a:r>
              <a:rPr lang="ru-RU" dirty="0" smtClean="0"/>
              <a:t>Средний и высокий водитель ударяются головой о крышу и солнцезащитный козырек</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endParaRPr lang="ru-RU" dirty="0"/>
          </a:p>
        </p:txBody>
      </p:sp>
      <p:sp>
        <p:nvSpPr>
          <p:cNvPr id="3" name="Содержимое 2"/>
          <p:cNvSpPr>
            <a:spLocks noGrp="1"/>
          </p:cNvSpPr>
          <p:nvPr>
            <p:ph idx="1"/>
          </p:nvPr>
        </p:nvSpPr>
        <p:spPr>
          <a:xfrm>
            <a:off x="395536" y="1268760"/>
            <a:ext cx="8229600" cy="4669979"/>
          </a:xfrm>
        </p:spPr>
        <p:txBody>
          <a:bodyPr/>
          <a:lstStyle/>
          <a:p>
            <a:pPr>
              <a:buNone/>
            </a:pPr>
            <a:r>
              <a:rPr lang="ru-RU" dirty="0" smtClean="0"/>
              <a:t>При ударе о верхний край проема ветрового стекла возможно образование в лобно-теменной области ушибленных ран поперечной ориентации</a:t>
            </a:r>
            <a:endParaRPr lang="ru-RU" dirty="0"/>
          </a:p>
        </p:txBody>
      </p:sp>
      <p:pic>
        <p:nvPicPr>
          <p:cNvPr id="25603" name="Picture 3"/>
          <p:cNvPicPr>
            <a:picLocks noChangeAspect="1" noChangeArrowheads="1"/>
          </p:cNvPicPr>
          <p:nvPr/>
        </p:nvPicPr>
        <p:blipFill>
          <a:blip r:embed="rId2" cstate="print"/>
          <a:srcRect/>
          <a:stretch>
            <a:fillRect/>
          </a:stretch>
        </p:blipFill>
        <p:spPr bwMode="auto">
          <a:xfrm>
            <a:off x="539552" y="3429000"/>
            <a:ext cx="6000750" cy="32861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Телесные повреждения среднего уровня в основном происходят при ударе об обод рулевого колеса</a:t>
            </a:r>
          </a:p>
          <a:p>
            <a:pPr algn="just">
              <a:buNone/>
            </a:pPr>
            <a:r>
              <a:rPr lang="ru-RU" dirty="0" smtClean="0"/>
              <a:t>У низкого водителя удар приходится грудью о верхнюю часть обода и обод загибается кпереди</a:t>
            </a:r>
          </a:p>
          <a:p>
            <a:pPr algn="just">
              <a:buNone/>
            </a:pPr>
            <a:r>
              <a:rPr lang="ru-RU" dirty="0" smtClean="0"/>
              <a:t>Передняя брюшная стенка ударяется об нижнюю часть обода</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Основной удар областью живота среднего водителя происходит в нижнюю часть обода</a:t>
            </a:r>
          </a:p>
          <a:p>
            <a:pPr algn="just">
              <a:buNone/>
            </a:pPr>
            <a:r>
              <a:rPr lang="ru-RU" dirty="0" smtClean="0"/>
              <a:t>У высокого водителя в его </a:t>
            </a:r>
            <a:r>
              <a:rPr lang="ru-RU" dirty="0" err="1" smtClean="0"/>
              <a:t>нижню</a:t>
            </a:r>
            <a:r>
              <a:rPr lang="ru-RU" dirty="0" smtClean="0"/>
              <a:t> часть</a:t>
            </a:r>
          </a:p>
          <a:p>
            <a:pPr algn="just">
              <a:buNone/>
            </a:pPr>
            <a:r>
              <a:rPr lang="ru-RU" dirty="0" smtClean="0"/>
              <a:t>Грудная клетка часто остается неповрежденной</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buNone/>
            </a:pPr>
            <a:r>
              <a:rPr lang="ru-RU" dirty="0" smtClean="0"/>
              <a:t>На передневнутренней поверхности обоих бедер образуются полосовидные ссадины и кровоподтеки направленные горизонтально</a:t>
            </a:r>
          </a:p>
          <a:p>
            <a:pPr algn="just">
              <a:buNone/>
            </a:pPr>
            <a:r>
              <a:rPr lang="ru-RU" dirty="0" smtClean="0"/>
              <a:t>Образуются локальные переломы диафизов бедренных костей, плоскость перелома которых проходит сзади наперед. Зона разрыва расположена на задней поверхности, зона </a:t>
            </a:r>
            <a:r>
              <a:rPr lang="ru-RU" dirty="0" err="1" smtClean="0"/>
              <a:t>долома</a:t>
            </a:r>
            <a:r>
              <a:rPr lang="ru-RU" dirty="0" smtClean="0"/>
              <a:t> на передней</a:t>
            </a:r>
          </a:p>
          <a:p>
            <a:pPr algn="just"/>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0" y="1052736"/>
            <a:ext cx="9144000" cy="475252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Дифференциальная диагностика повреждений при спортивном типе посадки.</a:t>
            </a:r>
            <a:endParaRPr lang="ru-RU" sz="3200" dirty="0"/>
          </a:p>
        </p:txBody>
      </p:sp>
      <p:sp>
        <p:nvSpPr>
          <p:cNvPr id="3" name="Содержимое 2"/>
          <p:cNvSpPr>
            <a:spLocks noGrp="1"/>
          </p:cNvSpPr>
          <p:nvPr>
            <p:ph idx="1"/>
          </p:nvPr>
        </p:nvSpPr>
        <p:spPr/>
        <p:txBody>
          <a:bodyPr/>
          <a:lstStyle/>
          <a:p>
            <a:pPr algn="just">
              <a:buNone/>
            </a:pPr>
            <a:r>
              <a:rPr lang="ru-RU" dirty="0" smtClean="0"/>
              <a:t>При спортивной посадке перемещение тела происходит преимущественно горизонтально, что объясняет основные повреждения в нижней части тела</a:t>
            </a:r>
          </a:p>
          <a:p>
            <a:pPr algn="just">
              <a:buNone/>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У низкого водителя происходит удар передней частью головы о верхнюю часть обода.</a:t>
            </a:r>
          </a:p>
          <a:p>
            <a:pPr algn="just">
              <a:buNone/>
            </a:pPr>
            <a:r>
              <a:rPr lang="ru-RU" dirty="0" smtClean="0"/>
              <a:t>У высокого водителя удар происходит о ветровое стекло или переднюю стойку</a:t>
            </a:r>
          </a:p>
          <a:p>
            <a:pPr algn="just">
              <a:buNone/>
            </a:pP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Повреждения среднего уровня (грудной клетки и живота) возникают при ударе об обод рулевого колеса. Если ремень не пристегнут, то водитель проскальзывает под рулевым колесом. Только высокий водитель  может удариться о нижнюю часть обода рулевого колеса</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buNone/>
            </a:pPr>
            <a:r>
              <a:rPr lang="ru-RU" dirty="0" smtClean="0"/>
              <a:t>Характерны переломы лодыжек большеберцовых костей, эпифизов </a:t>
            </a:r>
            <a:r>
              <a:rPr lang="ru-RU" dirty="0" err="1" smtClean="0"/>
              <a:t>большебецовых</a:t>
            </a:r>
            <a:r>
              <a:rPr lang="ru-RU" dirty="0" smtClean="0"/>
              <a:t> костей в виде изолированных трещин на суставной поверхности нижнего эпифиза, либо в виде Т-образного </a:t>
            </a:r>
            <a:r>
              <a:rPr lang="ru-RU" dirty="0" err="1" smtClean="0"/>
              <a:t>оскольчато-фрагментарного</a:t>
            </a:r>
            <a:r>
              <a:rPr lang="ru-RU" dirty="0" smtClean="0"/>
              <a:t> перелома верхнего эпифиза, у высоких водителей могут возникать вколоченные </a:t>
            </a:r>
            <a:r>
              <a:rPr lang="ru-RU" dirty="0" err="1" smtClean="0"/>
              <a:t>многоокольчатые</a:t>
            </a:r>
            <a:r>
              <a:rPr lang="ru-RU" dirty="0" smtClean="0"/>
              <a:t> переломы дистальных </a:t>
            </a:r>
            <a:r>
              <a:rPr lang="ru-RU" dirty="0" err="1" smtClean="0"/>
              <a:t>метафизов</a:t>
            </a:r>
            <a:r>
              <a:rPr lang="ru-RU" dirty="0" smtClean="0"/>
              <a:t> бедренных костей.</a:t>
            </a:r>
          </a:p>
          <a:p>
            <a:pPr algn="just"/>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229600" cy="4525963"/>
          </a:xfrm>
        </p:spPr>
        <p:txBody>
          <a:bodyPr/>
          <a:lstStyle/>
          <a:p>
            <a:pPr algn="just">
              <a:buNone/>
            </a:pPr>
            <a:r>
              <a:rPr lang="ru-RU" dirty="0" smtClean="0"/>
              <a:t>В салоне в месте удара также остаются следы повреждения.</a:t>
            </a:r>
          </a:p>
          <a:p>
            <a:pPr algn="just">
              <a:buNone/>
            </a:pPr>
            <a:r>
              <a:rPr lang="ru-RU" dirty="0" smtClean="0"/>
              <a:t>В зависимости от локализации повреждений в салоне и на теле пострадавшего возможно определение расположения его в салоне.</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395536" y="3645024"/>
            <a:ext cx="5400600" cy="3035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p:cNvPicPr>
            <a:picLocks noGrp="1" noChangeAspect="1" noChangeArrowheads="1"/>
          </p:cNvPicPr>
          <p:nvPr>
            <p:ph idx="1"/>
          </p:nvPr>
        </p:nvPicPr>
        <p:blipFill>
          <a:blip r:embed="rId2" cstate="print"/>
          <a:srcRect/>
          <a:stretch>
            <a:fillRect/>
          </a:stretch>
        </p:blipFill>
        <p:spPr bwMode="auto">
          <a:xfrm>
            <a:off x="755576" y="1556792"/>
            <a:ext cx="7658356" cy="464068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При ударе коленями во время упора о переднюю панель возможно образование вколоченных </a:t>
            </a:r>
            <a:r>
              <a:rPr lang="ru-RU" dirty="0" err="1" smtClean="0"/>
              <a:t>многооскольчатых</a:t>
            </a:r>
            <a:r>
              <a:rPr lang="ru-RU" dirty="0" smtClean="0"/>
              <a:t> переломов дистальных </a:t>
            </a:r>
            <a:r>
              <a:rPr lang="ru-RU" dirty="0" err="1" smtClean="0"/>
              <a:t>метаэпифизов</a:t>
            </a:r>
            <a:r>
              <a:rPr lang="ru-RU" dirty="0" smtClean="0"/>
              <a:t> бедренных костей</a:t>
            </a:r>
            <a:endParaRPr lang="ru-RU" dirty="0"/>
          </a:p>
        </p:txBody>
      </p:sp>
      <p:pic>
        <p:nvPicPr>
          <p:cNvPr id="28674" name="Picture 2"/>
          <p:cNvPicPr>
            <a:picLocks noChangeAspect="1" noChangeArrowheads="1"/>
          </p:cNvPicPr>
          <p:nvPr/>
        </p:nvPicPr>
        <p:blipFill>
          <a:blip r:embed="rId2" cstate="print"/>
          <a:srcRect/>
          <a:stretch>
            <a:fillRect/>
          </a:stretch>
        </p:blipFill>
        <p:spPr bwMode="auto">
          <a:xfrm>
            <a:off x="755576" y="4077072"/>
            <a:ext cx="4838700" cy="258965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rcRect/>
          <a:stretch>
            <a:fillRect/>
          </a:stretch>
        </p:blipFill>
        <p:spPr bwMode="auto">
          <a:xfrm>
            <a:off x="1979712" y="1052736"/>
            <a:ext cx="4824536" cy="492514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endParaRPr lang="ru-RU" dirty="0" smtClean="0"/>
          </a:p>
          <a:p>
            <a:pPr algn="ctr">
              <a:buNone/>
            </a:pPr>
            <a:r>
              <a:rPr lang="ru-RU" sz="6000" dirty="0" smtClean="0"/>
              <a:t>Благодарю за внимание</a:t>
            </a:r>
            <a:endParaRPr lang="ru-RU" sz="6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85000" lnSpcReduction="20000"/>
          </a:bodyPr>
          <a:lstStyle/>
          <a:p>
            <a:pPr algn="just">
              <a:buNone/>
            </a:pPr>
            <a:r>
              <a:rPr lang="ru-RU" b="1" dirty="0" smtClean="0"/>
              <a:t>У среднего человека</a:t>
            </a:r>
          </a:p>
          <a:p>
            <a:pPr algn="just">
              <a:buNone/>
            </a:pPr>
            <a:r>
              <a:rPr lang="ru-RU" dirty="0" smtClean="0"/>
              <a:t>Основными травмирующими деталями салона  в верхнем уровне являются ветровое стекло и передняя стойка.</a:t>
            </a:r>
          </a:p>
          <a:p>
            <a:pPr algn="just">
              <a:buNone/>
            </a:pPr>
            <a:r>
              <a:rPr lang="ru-RU" dirty="0" smtClean="0"/>
              <a:t>При ударе о стекло происходит следующая последовательность повреждений:</a:t>
            </a:r>
          </a:p>
          <a:p>
            <a:pPr algn="just">
              <a:buNone/>
            </a:pPr>
            <a:r>
              <a:rPr lang="ru-RU" dirty="0" smtClean="0"/>
              <a:t>Удар о стекло-&gt;растрескивание стекла-&gt;образование режущих кромок и осколков-&gt; образование ушибленных и резаных ран линейной формы, а также ссадины точечного характера</a:t>
            </a:r>
          </a:p>
          <a:p>
            <a:pPr algn="just">
              <a:buNone/>
            </a:pPr>
            <a:r>
              <a:rPr lang="ru-RU" dirty="0" smtClean="0"/>
              <a:t>Также образуются ушибы лицевого отдела и переломы лицевого скелета.</a:t>
            </a:r>
          </a:p>
          <a:p>
            <a:pPr algn="just">
              <a:buNone/>
            </a:pPr>
            <a:endParaRPr lang="ru-RU" dirty="0" smtClean="0"/>
          </a:p>
          <a:p>
            <a:pPr algn="just"/>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971600" y="1196752"/>
            <a:ext cx="7540950" cy="43924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just">
              <a:buNone/>
            </a:pPr>
            <a:r>
              <a:rPr lang="ru-RU" dirty="0" smtClean="0"/>
              <a:t>Соответствие телесных повреждений и повреждений на ветровом стекле в ряде случаев позволяет установить водителя и пассажира.</a:t>
            </a:r>
          </a:p>
          <a:p>
            <a:pPr algn="just">
              <a:buNone/>
            </a:pPr>
            <a:r>
              <a:rPr lang="ru-RU" dirty="0" smtClean="0"/>
              <a:t>Также важным является обнаружение биологического материала в местах повреждения салона авто, например, эпидермиса или волос.</a:t>
            </a:r>
          </a:p>
          <a:p>
            <a:pPr algn="just">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При ударе о переднюю стойку образуются линейные вертикальные ссадины. При ударе о правую стойку справа, о </a:t>
            </a:r>
            <a:r>
              <a:rPr lang="ru-RU" dirty="0" err="1" smtClean="0"/>
              <a:t>левую-слева</a:t>
            </a:r>
            <a:r>
              <a:rPr lang="ru-RU" dirty="0" smtClean="0"/>
              <a:t>.</a:t>
            </a:r>
          </a:p>
          <a:p>
            <a:pPr algn="just"/>
            <a:endParaRPr lang="ru-RU" dirty="0"/>
          </a:p>
        </p:txBody>
      </p:sp>
      <p:pic>
        <p:nvPicPr>
          <p:cNvPr id="4100" name="Picture 4"/>
          <p:cNvPicPr>
            <a:picLocks noChangeAspect="1" noChangeArrowheads="1"/>
          </p:cNvPicPr>
          <p:nvPr/>
        </p:nvPicPr>
        <p:blipFill>
          <a:blip r:embed="rId2" cstate="print"/>
          <a:srcRect/>
          <a:stretch>
            <a:fillRect/>
          </a:stretch>
        </p:blipFill>
        <p:spPr bwMode="auto">
          <a:xfrm>
            <a:off x="3491880" y="3789040"/>
            <a:ext cx="5400600" cy="291566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1517</Words>
  <Application>Microsoft Office PowerPoint</Application>
  <PresentationFormat>Экран (4:3)</PresentationFormat>
  <Paragraphs>111</Paragraphs>
  <Slides>53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53</vt:i4>
      </vt:variant>
    </vt:vector>
  </HeadingPairs>
  <TitlesOfParts>
    <vt:vector size="56" baseType="lpstr">
      <vt:lpstr>Arial</vt:lpstr>
      <vt:lpstr>Calibri</vt:lpstr>
      <vt:lpstr>Тема Office</vt:lpstr>
      <vt:lpstr>Третий этап судебно-медицинской экспертизы пострадавших при ДТП в салоне авто</vt:lpstr>
      <vt:lpstr>Дифференциальная диагностика повреждений при стандартном типе посадки. Телесные повреждения верхнего уровня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Телесные повреждения среднего уровня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Телесные повреждения нижнего уровня</vt:lpstr>
      <vt:lpstr>Презентация PowerPoint</vt:lpstr>
      <vt:lpstr>Повреждения конечностей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Дифференциальная диагностика повреждений при вертикальном типе посадки.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Дифференциальная диагностика повреждений при спортивном типе посадки.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Третий этап судебно-медицинской экспертизы пострадавших при ДТП в салоне авто</dc:title>
  <dc:creator>приемное4</dc:creator>
  <cp:lastModifiedBy>priem3</cp:lastModifiedBy>
  <cp:revision>33</cp:revision>
  <dcterms:created xsi:type="dcterms:W3CDTF">2019-10-06T01:16:13Z</dcterms:created>
  <dcterms:modified xsi:type="dcterms:W3CDTF">2019-10-06T16:45:35Z</dcterms:modified>
</cp:coreProperties>
</file>