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4" r:id="rId4"/>
    <p:sldId id="285" r:id="rId5"/>
    <p:sldId id="297" r:id="rId6"/>
    <p:sldId id="298" r:id="rId7"/>
    <p:sldId id="277" r:id="rId8"/>
    <p:sldId id="299" r:id="rId9"/>
    <p:sldId id="288" r:id="rId10"/>
    <p:sldId id="300" r:id="rId11"/>
    <p:sldId id="294" r:id="rId12"/>
    <p:sldId id="301" r:id="rId13"/>
    <p:sldId id="302" r:id="rId14"/>
    <p:sldId id="303" r:id="rId15"/>
    <p:sldId id="304" r:id="rId16"/>
    <p:sldId id="305" r:id="rId17"/>
    <p:sldId id="306" r:id="rId18"/>
    <p:sldId id="308" r:id="rId19"/>
    <p:sldId id="307" r:id="rId20"/>
    <p:sldId id="309" r:id="rId21"/>
    <p:sldId id="311" r:id="rId22"/>
    <p:sldId id="312" r:id="rId23"/>
    <p:sldId id="276" r:id="rId24"/>
    <p:sldId id="275" r:id="rId25"/>
    <p:sldId id="25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98B9"/>
    <a:srgbClr val="38626A"/>
    <a:srgbClr val="5C5C5C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98" autoAdjust="0"/>
  </p:normalViewPr>
  <p:slideViewPr>
    <p:cSldViewPr>
      <p:cViewPr varScale="1">
        <p:scale>
          <a:sx n="58" d="100"/>
          <a:sy n="58" d="100"/>
        </p:scale>
        <p:origin x="-90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1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06" y="857232"/>
            <a:ext cx="8858312" cy="6572296"/>
          </a:xfrm>
        </p:spPr>
        <p:txBody>
          <a:bodyPr>
            <a:normAutofit/>
          </a:bodyPr>
          <a:lstStyle/>
          <a:p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Федеральное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государственное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бюджетное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образовательное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учреждение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высшего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образования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«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Красноярский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государственный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медицинский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университет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имени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профессора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В.Ф.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Войно-Ясенецкого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» </a:t>
            </a:r>
            <a:b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Министерства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здравоохранения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Российской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Федерации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lang="en-US" sz="1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en-US" sz="1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Кафедра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стоматологии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ИПО</a:t>
            </a: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                                                                                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                                                   </a:t>
            </a:r>
            <a:endParaRPr lang="en-GB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                                              </a:t>
            </a:r>
            <a:r>
              <a:rPr lang="ru-RU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Выполнил ординатор </a:t>
            </a:r>
            <a:endParaRPr lang="ru-RU" sz="1400" dirty="0" smtClean="0"/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         </a:t>
            </a:r>
            <a:r>
              <a:rPr lang="ru-RU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кафедры-клиники стоматологии ИПО</a:t>
            </a:r>
            <a:endParaRPr lang="ru-RU" sz="1400" dirty="0" smtClean="0"/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</a:t>
            </a:r>
            <a:r>
              <a:rPr lang="ru-RU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 специальности «Ортодонтия»</a:t>
            </a:r>
            <a:endParaRPr lang="ru-RU" sz="1400" dirty="0" smtClean="0"/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</a:t>
            </a:r>
            <a:r>
              <a:rPr lang="ru-RU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Соловьева Евгения Андреевна</a:t>
            </a:r>
            <a:endParaRPr lang="ru-RU" sz="1400" dirty="0" smtClean="0"/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</a:t>
            </a:r>
            <a:r>
              <a:rPr lang="ru-RU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рецензент к.м.н., </a:t>
            </a:r>
            <a:r>
              <a:rPr lang="ru-RU" sz="1400" dirty="0" smtClean="0">
                <a:solidFill>
                  <a:schemeClr val="tx1"/>
                </a:solidFill>
              </a:rPr>
              <a:t>доцент </a:t>
            </a:r>
            <a:r>
              <a:rPr lang="ru-RU" sz="1400" dirty="0" err="1" smtClean="0">
                <a:solidFill>
                  <a:schemeClr val="tx1"/>
                </a:solidFill>
              </a:rPr>
              <a:t>Дуж</a:t>
            </a:r>
            <a:r>
              <a:rPr lang="ru-RU" sz="1400" dirty="0" smtClean="0">
                <a:solidFill>
                  <a:schemeClr val="tx1"/>
                </a:solidFill>
              </a:rPr>
              <a:t> Анатолий Николаевич</a:t>
            </a:r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Красноярск 2021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928934"/>
            <a:ext cx="9144000" cy="928694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Сагиттальные аномалии: </a:t>
            </a:r>
            <a:r>
              <a:rPr lang="ru-RU" sz="2400" dirty="0" err="1" smtClean="0"/>
              <a:t>мезиальная</a:t>
            </a:r>
            <a:r>
              <a:rPr lang="ru-RU" sz="2400" dirty="0" smtClean="0"/>
              <a:t> окклюзия. </a:t>
            </a:r>
          </a:p>
          <a:p>
            <a:pPr algn="ctr"/>
            <a:r>
              <a:rPr lang="ru-RU" sz="2400" dirty="0" smtClean="0"/>
              <a:t>Этиология, патогенез, клиника, диагностика.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42852"/>
            <a:ext cx="7215238" cy="10001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Соотношение резцов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428736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Обратное резцовое перекрытие</a:t>
            </a:r>
          </a:p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135729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Обратное резцовое перекрытие на </a:t>
            </a:r>
            <a:r>
              <a:rPr lang="ru-RU" sz="2000" dirty="0" err="1" smtClean="0"/>
              <a:t>КЛКТ-снимке</a:t>
            </a:r>
            <a:endParaRPr lang="ru-RU" sz="2000" dirty="0"/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14554"/>
            <a:ext cx="3810000" cy="1866900"/>
          </a:xfrm>
          <a:prstGeom prst="rect">
            <a:avLst/>
          </a:prstGeom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43116"/>
            <a:ext cx="3810000" cy="18669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4282" y="4071942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Прямая резцовая окклюзия</a:t>
            </a:r>
          </a:p>
          <a:p>
            <a:endParaRPr lang="ru-RU" sz="2400" dirty="0"/>
          </a:p>
        </p:txBody>
      </p:sp>
      <p:pic>
        <p:nvPicPr>
          <p:cNvPr id="13" name="Рисунок 12" descr="Без назван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586491"/>
            <a:ext cx="3071834" cy="22715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42852"/>
            <a:ext cx="692948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Диагностика </a:t>
            </a:r>
            <a:r>
              <a:rPr lang="ru-RU" sz="2400" dirty="0" err="1" smtClean="0"/>
              <a:t>мезиальной</a:t>
            </a:r>
            <a:r>
              <a:rPr lang="ru-RU" sz="2400" dirty="0" smtClean="0"/>
              <a:t> окклюзии</a:t>
            </a:r>
          </a:p>
          <a:p>
            <a:pPr algn="ctr"/>
            <a:r>
              <a:rPr lang="ru-RU" sz="2400" dirty="0" smtClean="0"/>
              <a:t>Клинические методы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1571612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Уточнение этиологических </a:t>
            </a:r>
            <a:r>
              <a:rPr lang="ru-RU" sz="2800" dirty="0" smtClean="0"/>
              <a:t>факторов, 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/>
              <a:t>Выяснение </a:t>
            </a:r>
            <a:r>
              <a:rPr lang="ru-RU" sz="2800" dirty="0" smtClean="0"/>
              <a:t>анамнеза пациента в </a:t>
            </a:r>
            <a:r>
              <a:rPr lang="ru-RU" sz="2800" dirty="0" err="1" smtClean="0"/>
              <a:t>пренатальном</a:t>
            </a:r>
            <a:r>
              <a:rPr lang="ru-RU" sz="2800" dirty="0" smtClean="0"/>
              <a:t> и постнатальном периоде развития, 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/>
              <a:t>Собственно </a:t>
            </a:r>
            <a:r>
              <a:rPr lang="ru-RU" sz="2800" dirty="0" smtClean="0"/>
              <a:t>объективный осмотр </a:t>
            </a:r>
            <a:r>
              <a:rPr lang="ru-RU" sz="2800" dirty="0" smtClean="0"/>
              <a:t>больного</a:t>
            </a:r>
          </a:p>
        </p:txBody>
      </p:sp>
      <p:pic>
        <p:nvPicPr>
          <p:cNvPr id="9" name="Содержимое 8" descr="nepravilnyj_prikus_u_rebenk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3727548"/>
            <a:ext cx="4429156" cy="272563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42852"/>
            <a:ext cx="692948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Диагностика </a:t>
            </a:r>
            <a:r>
              <a:rPr lang="ru-RU" sz="2400" dirty="0" err="1" smtClean="0"/>
              <a:t>мезиальной</a:t>
            </a:r>
            <a:r>
              <a:rPr lang="ru-RU" sz="2400" dirty="0" smtClean="0"/>
              <a:t> окклюзии</a:t>
            </a:r>
          </a:p>
          <a:p>
            <a:pPr algn="ctr"/>
            <a:r>
              <a:rPr lang="ru-RU" sz="2400" dirty="0" smtClean="0"/>
              <a:t>Лабораторные </a:t>
            </a:r>
            <a:r>
              <a:rPr lang="ru-RU" sz="2400" dirty="0" smtClean="0"/>
              <a:t>методы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1571613"/>
            <a:ext cx="7786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Изучение </a:t>
            </a:r>
            <a:r>
              <a:rPr lang="ru-RU" sz="3200" dirty="0" smtClean="0"/>
              <a:t>диагностических моделей челюстей по методам 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err="1" smtClean="0"/>
              <a:t>Герлаха</a:t>
            </a:r>
            <a:r>
              <a:rPr lang="ru-RU" sz="3200" dirty="0" smtClean="0"/>
              <a:t>, 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err="1" smtClean="0"/>
              <a:t>Пона</a:t>
            </a:r>
            <a:r>
              <a:rPr lang="ru-RU" sz="3200" dirty="0" smtClean="0"/>
              <a:t>, 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err="1" smtClean="0"/>
              <a:t>Коркхауза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Рентгенологические метод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42852"/>
            <a:ext cx="692948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Метод </a:t>
            </a:r>
            <a:r>
              <a:rPr lang="ru-RU" sz="2400" dirty="0" err="1" smtClean="0"/>
              <a:t>Герлаха</a:t>
            </a:r>
            <a:endParaRPr lang="ru-RU" sz="2400" dirty="0"/>
          </a:p>
        </p:txBody>
      </p:sp>
      <p:pic>
        <p:nvPicPr>
          <p:cNvPr id="8" name="Рисунок 7" descr="slide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928910"/>
            <a:ext cx="5245617" cy="3929090"/>
          </a:xfrm>
          <a:prstGeom prst="rect">
            <a:avLst/>
          </a:prstGeom>
        </p:spPr>
      </p:pic>
      <p:pic>
        <p:nvPicPr>
          <p:cNvPr id="7" name="Рисунок 6" descr="slide-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00108"/>
            <a:ext cx="4768742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slide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932" y="-29220"/>
            <a:ext cx="9194932" cy="68872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42852"/>
            <a:ext cx="692948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Диагностика </a:t>
            </a:r>
            <a:r>
              <a:rPr lang="ru-RU" sz="2400" dirty="0" err="1" smtClean="0"/>
              <a:t>мезиальной</a:t>
            </a:r>
            <a:r>
              <a:rPr lang="ru-RU" sz="2400" dirty="0" smtClean="0"/>
              <a:t> окклюзии</a:t>
            </a:r>
          </a:p>
          <a:p>
            <a:pPr algn="ctr"/>
            <a:r>
              <a:rPr lang="ru-RU" sz="2400" dirty="0" smtClean="0"/>
              <a:t>Рентгенологические методы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1571613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Ортопантомография</a:t>
            </a:r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определения наличия зачатков постоянных зубов при подозрении на частичную или множественную </a:t>
            </a:r>
            <a:r>
              <a:rPr lang="ru-RU" sz="3200" dirty="0" err="1" smtClean="0"/>
              <a:t>адентию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изучение зачатков постоянных зубов, альвеолярных отростков, 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осей </a:t>
            </a:r>
            <a:r>
              <a:rPr lang="ru-RU" sz="3200" dirty="0" smtClean="0"/>
              <a:t>наклона зубов, 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состояние </a:t>
            </a:r>
            <a:r>
              <a:rPr lang="ru-RU" sz="3200" dirty="0" smtClean="0"/>
              <a:t>височно-нижнечелюстного сустава</a:t>
            </a:r>
          </a:p>
          <a:p>
            <a:endParaRPr lang="ru-RU" sz="32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42852"/>
            <a:ext cx="692948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Диагностика </a:t>
            </a:r>
            <a:r>
              <a:rPr lang="ru-RU" sz="2400" dirty="0" err="1" smtClean="0"/>
              <a:t>мезиальной</a:t>
            </a:r>
            <a:r>
              <a:rPr lang="ru-RU" sz="2400" dirty="0" smtClean="0"/>
              <a:t> окклюзии</a:t>
            </a:r>
          </a:p>
          <a:p>
            <a:pPr algn="ctr"/>
            <a:r>
              <a:rPr lang="ru-RU" sz="2400" dirty="0" smtClean="0"/>
              <a:t>Рентгенологические методы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1571613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Изучение </a:t>
            </a:r>
            <a:r>
              <a:rPr lang="ru-RU" b="1" dirty="0" smtClean="0"/>
              <a:t>кисти руки по </a:t>
            </a:r>
            <a:r>
              <a:rPr lang="ru-RU" b="1" dirty="0" err="1" smtClean="0"/>
              <a:t>Бъерку</a:t>
            </a:r>
            <a:endParaRPr lang="ru-RU" b="1" dirty="0" smtClean="0"/>
          </a:p>
          <a:p>
            <a:r>
              <a:rPr lang="ru-RU" b="1" dirty="0" smtClean="0"/>
              <a:t>-</a:t>
            </a:r>
            <a:r>
              <a:rPr lang="ru-RU" dirty="0" smtClean="0"/>
              <a:t> </a:t>
            </a:r>
            <a:r>
              <a:rPr lang="ru-RU" dirty="0" smtClean="0"/>
              <a:t>Для уточнения биологического возраста пациента и определения степени </a:t>
            </a:r>
            <a:r>
              <a:rPr lang="ru-RU" dirty="0" err="1" smtClean="0"/>
              <a:t>оссификации</a:t>
            </a:r>
            <a:r>
              <a:rPr lang="ru-RU" dirty="0" smtClean="0"/>
              <a:t> скелета в целом и лицевого отдела черепа в частности</a:t>
            </a:r>
            <a:endParaRPr lang="ru-RU" dirty="0" smtClean="0"/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440017"/>
            <a:ext cx="2928958" cy="2193891"/>
          </a:xfrm>
          <a:prstGeom prst="rect">
            <a:avLst/>
          </a:prstGeom>
        </p:spPr>
      </p:pic>
      <p:pic>
        <p:nvPicPr>
          <p:cNvPr id="8" name="Рисунок 7" descr="slide-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771158"/>
            <a:ext cx="2786082" cy="2086841"/>
          </a:xfrm>
          <a:prstGeom prst="rect">
            <a:avLst/>
          </a:prstGeom>
        </p:spPr>
      </p:pic>
      <p:pic>
        <p:nvPicPr>
          <p:cNvPr id="9" name="Рисунок 8" descr="24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786058"/>
            <a:ext cx="4357686" cy="36451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42852"/>
            <a:ext cx="692948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Диагностика </a:t>
            </a:r>
            <a:r>
              <a:rPr lang="ru-RU" sz="2400" dirty="0" err="1" smtClean="0"/>
              <a:t>мезиальной</a:t>
            </a:r>
            <a:r>
              <a:rPr lang="ru-RU" sz="2400" dirty="0" smtClean="0"/>
              <a:t> окклюзии</a:t>
            </a:r>
          </a:p>
          <a:p>
            <a:pPr algn="ctr"/>
            <a:r>
              <a:rPr lang="ru-RU" sz="2400" dirty="0" smtClean="0"/>
              <a:t>Рентгенологические методы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1571613"/>
            <a:ext cx="30003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ТРГ</a:t>
            </a:r>
          </a:p>
          <a:p>
            <a:r>
              <a:rPr lang="ru-RU" sz="2400" dirty="0" smtClean="0"/>
              <a:t>-наиболее информативный метод </a:t>
            </a:r>
            <a:r>
              <a:rPr lang="ru-RU" sz="2400" dirty="0" smtClean="0"/>
              <a:t>лабораторной диагностики зубочелюстно-лицевых аномалий.</a:t>
            </a:r>
            <a:endParaRPr lang="ru-RU" sz="2400" dirty="0" smtClean="0"/>
          </a:p>
        </p:txBody>
      </p:sp>
      <p:pic>
        <p:nvPicPr>
          <p:cNvPr id="7" name="Рисунок 6" descr="trg_aprel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714488"/>
            <a:ext cx="4953383" cy="45949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42852"/>
            <a:ext cx="692948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Лечение </a:t>
            </a:r>
            <a:r>
              <a:rPr lang="ru-RU" sz="2400" dirty="0" err="1" smtClean="0"/>
              <a:t>мезиальной</a:t>
            </a:r>
            <a:r>
              <a:rPr lang="ru-RU" sz="2400" dirty="0" smtClean="0"/>
              <a:t> окклюзии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1571613"/>
            <a:ext cx="77867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Зависит от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Формы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/>
              <a:t>Ворзрастного</a:t>
            </a:r>
            <a:r>
              <a:rPr lang="ru-RU" sz="3200" dirty="0" smtClean="0"/>
              <a:t> периода</a:t>
            </a:r>
          </a:p>
          <a:p>
            <a:endParaRPr lang="ru-RU" sz="32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857356" y="3357562"/>
            <a:ext cx="5715040" cy="30003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Используя различные источники профессиональной литературы разобраться в основных понятиях и характеристиках </a:t>
            </a:r>
            <a:r>
              <a:rPr lang="ru-RU" dirty="0" err="1" smtClean="0"/>
              <a:t>мезиальной</a:t>
            </a:r>
            <a:r>
              <a:rPr lang="ru-RU" dirty="0" smtClean="0"/>
              <a:t> окклюзии, особенностях этиологии, патогенеза, клиники и диагностики данной патологии.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571604" y="357166"/>
            <a:ext cx="6215106" cy="2857496"/>
          </a:xfrm>
          <a:prstGeom prst="downArrow">
            <a:avLst>
              <a:gd name="adj1" fmla="val 50000"/>
              <a:gd name="adj2" fmla="val 3222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Цель исследования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42852"/>
            <a:ext cx="692948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Лечение </a:t>
            </a:r>
            <a:r>
              <a:rPr lang="ru-RU" sz="2400" dirty="0" err="1" smtClean="0"/>
              <a:t>мезиальной</a:t>
            </a:r>
            <a:r>
              <a:rPr lang="ru-RU" sz="2400" dirty="0" smtClean="0"/>
              <a:t> окклюзии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1571613"/>
            <a:ext cx="778674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Лечение в период временного прикуса.</a:t>
            </a:r>
            <a:r>
              <a:rPr lang="ru-RU" sz="3200" dirty="0" smtClean="0"/>
              <a:t> </a:t>
            </a:r>
            <a:endParaRPr lang="ru-RU" sz="3200" dirty="0" smtClean="0"/>
          </a:p>
          <a:p>
            <a:r>
              <a:rPr lang="ru-RU" sz="2000" dirty="0" smtClean="0"/>
              <a:t>В </a:t>
            </a:r>
            <a:r>
              <a:rPr lang="ru-RU" sz="2000" dirty="0" smtClean="0"/>
              <a:t>периоде временного прикуса целью </a:t>
            </a:r>
            <a:r>
              <a:rPr lang="ru-RU" sz="2000" dirty="0" err="1" smtClean="0"/>
              <a:t>ортодонтического</a:t>
            </a:r>
            <a:r>
              <a:rPr lang="ru-RU" sz="2000" dirty="0" smtClean="0"/>
              <a:t> профилактического и аппаратурного лечения является создание оптимальных условий для роста и развития альвеолярных отростков и челюстей. 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При </a:t>
            </a:r>
            <a:r>
              <a:rPr lang="ru-RU" sz="2000" dirty="0" smtClean="0"/>
              <a:t>укороченной уздечке языка проводят ее пластику</a:t>
            </a:r>
            <a:r>
              <a:rPr lang="ru-RU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/>
              <a:t>При наличии вредных привычек, их устраняют и стремятся к восстановлению функции глотания, жевания, дыхания. 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/>
              <a:t>При </a:t>
            </a:r>
            <a:r>
              <a:rPr lang="ru-RU" sz="2000" dirty="0" smtClean="0"/>
              <a:t>вредной привычке сосания пальцев, верхней губы или языка применяют стандартные или индивидуальные вестибулярные пластинки. 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 </a:t>
            </a:r>
            <a:r>
              <a:rPr lang="ru-RU" sz="2000" dirty="0" smtClean="0"/>
              <a:t>помощью </a:t>
            </a:r>
            <a:r>
              <a:rPr lang="ru-RU" sz="2000" dirty="0" err="1" smtClean="0"/>
              <a:t>миогимнастики</a:t>
            </a:r>
            <a:r>
              <a:rPr lang="ru-RU" sz="2000" dirty="0" smtClean="0"/>
              <a:t> тренируют круговую мышцу рта, что способствует правильному смыканию губ и восстановлению носового дыхания.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42852"/>
            <a:ext cx="692948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Лечение </a:t>
            </a:r>
            <a:r>
              <a:rPr lang="ru-RU" sz="2400" dirty="0" err="1" smtClean="0"/>
              <a:t>мезиальной</a:t>
            </a:r>
            <a:r>
              <a:rPr lang="ru-RU" sz="2400" dirty="0" smtClean="0"/>
              <a:t> окклюзии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1214422"/>
            <a:ext cx="778674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Лечение в период смешанного прикуса.</a:t>
            </a:r>
            <a:r>
              <a:rPr lang="ru-RU" sz="3200" dirty="0" smtClean="0"/>
              <a:t> </a:t>
            </a:r>
            <a:endParaRPr lang="ru-RU" sz="3200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начальном периоде смешанного прикуса показано применение тех же лечебных мероприятий, что и в период временного прикуса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Лечебные аппараты: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Пластинка </a:t>
            </a:r>
            <a:r>
              <a:rPr lang="ru-RU" dirty="0" smtClean="0"/>
              <a:t>Ш</a:t>
            </a:r>
            <a:r>
              <a:rPr lang="ru-RU" dirty="0" smtClean="0"/>
              <a:t>варца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Активатор </a:t>
            </a:r>
            <a:r>
              <a:rPr lang="ru-RU" dirty="0" err="1" smtClean="0"/>
              <a:t>Андрезена-Хойпля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для вестибулярного перемещения верхних резцов применяют </a:t>
            </a:r>
            <a:r>
              <a:rPr lang="ru-RU" dirty="0" err="1" smtClean="0"/>
              <a:t>протрагирующие</a:t>
            </a:r>
            <a:r>
              <a:rPr lang="ru-RU" dirty="0" smtClean="0"/>
              <a:t> петли и дуги на </a:t>
            </a:r>
            <a:r>
              <a:rPr lang="ru-RU" dirty="0" smtClean="0"/>
              <a:t>них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активатор </a:t>
            </a:r>
            <a:r>
              <a:rPr lang="ru-RU" dirty="0" err="1" smtClean="0"/>
              <a:t>Кламмта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регулятора функции Френкеля 3-го типа</a:t>
            </a:r>
            <a:endParaRPr lang="ru-RU" dirty="0" smtClean="0"/>
          </a:p>
        </p:txBody>
      </p:sp>
      <p:pic>
        <p:nvPicPr>
          <p:cNvPr id="8" name="Рисунок 7" descr="74354c45fa68f72eaf51ea1c8696a7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643446"/>
            <a:ext cx="3428981" cy="1928802"/>
          </a:xfrm>
          <a:prstGeom prst="rect">
            <a:avLst/>
          </a:prstGeom>
        </p:spPr>
      </p:pic>
      <p:pic>
        <p:nvPicPr>
          <p:cNvPr id="7" name="Рисунок 6" descr="3034_aktivator-andrezena-goypl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4157966"/>
            <a:ext cx="3357554" cy="2700033"/>
          </a:xfrm>
          <a:prstGeom prst="rect">
            <a:avLst/>
          </a:prstGeom>
        </p:spPr>
      </p:pic>
      <p:pic>
        <p:nvPicPr>
          <p:cNvPr id="9" name="Рисунок 8" descr="unname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43446"/>
            <a:ext cx="3000396" cy="19924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42852"/>
            <a:ext cx="692948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Лечение </a:t>
            </a:r>
            <a:r>
              <a:rPr lang="ru-RU" sz="2400" dirty="0" err="1" smtClean="0"/>
              <a:t>мезиальной</a:t>
            </a:r>
            <a:r>
              <a:rPr lang="ru-RU" sz="2400" dirty="0" smtClean="0"/>
              <a:t> окклюзии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1571613"/>
            <a:ext cx="77867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Лечение в постоянном прикусе.</a:t>
            </a:r>
            <a:r>
              <a:rPr lang="ru-RU" sz="3200" dirty="0" smtClean="0"/>
              <a:t> </a:t>
            </a:r>
            <a:endParaRPr lang="ru-RU" sz="3200" dirty="0" smtClean="0"/>
          </a:p>
          <a:p>
            <a:r>
              <a:rPr lang="ru-RU" dirty="0" smtClean="0"/>
              <a:t>Необходимо </a:t>
            </a:r>
            <a:r>
              <a:rPr lang="ru-RU" dirty="0" smtClean="0"/>
              <a:t>подчеркнуть, что в периоде постоянного прикуса отдают предпочтение несъемным механически действующим </a:t>
            </a:r>
            <a:r>
              <a:rPr lang="ru-RU" dirty="0" err="1" smtClean="0"/>
              <a:t>ортодонтическим</a:t>
            </a:r>
            <a:r>
              <a:rPr lang="ru-RU" dirty="0" smtClean="0"/>
              <a:t> аппаратам, что связано с тем, что лечение </a:t>
            </a:r>
            <a:r>
              <a:rPr lang="ru-RU" dirty="0" err="1" smtClean="0"/>
              <a:t>мезиальной</a:t>
            </a:r>
            <a:r>
              <a:rPr lang="ru-RU" dirty="0" smtClean="0"/>
              <a:t> окклюзии у подростков и взрослых представляет большие трудности</a:t>
            </a:r>
            <a:endParaRPr lang="ru-RU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85728"/>
            <a:ext cx="8358246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Выводы</a:t>
            </a:r>
            <a:endParaRPr lang="ru-RU" sz="40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928662" y="1214422"/>
            <a:ext cx="7858180" cy="57150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Определили основные физиологические и морфологические </a:t>
            </a:r>
            <a:r>
              <a:rPr lang="ru-RU" dirty="0" smtClean="0"/>
              <a:t>характеристики </a:t>
            </a:r>
            <a:r>
              <a:rPr lang="ru-RU" dirty="0" err="1" smtClean="0"/>
              <a:t>мезиальной</a:t>
            </a:r>
            <a:r>
              <a:rPr lang="ru-RU" dirty="0" smtClean="0"/>
              <a:t> окклюзии</a:t>
            </a:r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928662" y="3214686"/>
            <a:ext cx="7858180" cy="92869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200" dirty="0" smtClean="0"/>
          </a:p>
          <a:p>
            <a:pPr algn="just"/>
            <a:r>
              <a:rPr lang="ru-RU" sz="2000" dirty="0" err="1" smtClean="0"/>
              <a:t>Выявилио</a:t>
            </a:r>
            <a:r>
              <a:rPr lang="ru-RU" sz="2000" dirty="0" smtClean="0"/>
              <a:t> </a:t>
            </a:r>
            <a:r>
              <a:rPr lang="ru-RU" sz="2000" dirty="0" err="1" smtClean="0"/>
              <a:t>сновные</a:t>
            </a:r>
            <a:r>
              <a:rPr lang="ru-RU" sz="2000" dirty="0" smtClean="0"/>
              <a:t> характеристики клиники и диагностики </a:t>
            </a:r>
            <a:r>
              <a:rPr lang="ru-RU" sz="2000" dirty="0" err="1" smtClean="0"/>
              <a:t>мезиальной</a:t>
            </a:r>
            <a:r>
              <a:rPr lang="ru-RU" sz="2000" dirty="0" smtClean="0"/>
              <a:t> окклюзии</a:t>
            </a:r>
          </a:p>
          <a:p>
            <a:pPr algn="ctr"/>
            <a:endParaRPr lang="ru-RU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928662" y="2000240"/>
            <a:ext cx="8215338" cy="928694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Выделили основные особенности этиологии и патогенеза </a:t>
            </a:r>
            <a:r>
              <a:rPr lang="ru-RU" dirty="0" err="1" smtClean="0"/>
              <a:t>мезиальной</a:t>
            </a:r>
            <a:r>
              <a:rPr lang="ru-RU" dirty="0" smtClean="0"/>
              <a:t> окклюзии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14282" y="1214422"/>
            <a:ext cx="571504" cy="57150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10" name="Овал 9"/>
          <p:cNvSpPr/>
          <p:nvPr/>
        </p:nvSpPr>
        <p:spPr>
          <a:xfrm>
            <a:off x="214282" y="2357430"/>
            <a:ext cx="571504" cy="57150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4" name="Овал 13"/>
          <p:cNvSpPr/>
          <p:nvPr/>
        </p:nvSpPr>
        <p:spPr>
          <a:xfrm>
            <a:off x="214282" y="3357562"/>
            <a:ext cx="571504" cy="57150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714356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285728"/>
            <a:ext cx="8358246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00" dirty="0" smtClean="0"/>
              <a:t>Список литературы</a:t>
            </a:r>
            <a:endParaRPr lang="ru-RU" sz="29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Персин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Л.С., Ортодонтия. Диагностика и лечение зубочелюстно-лицевых аномалий и деформаций [Электронный ресурс] : учебник / Л.С.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Персин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др. - М. 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ГЭОТАР-Медиа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2015. - 640 с.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Руководство по ортодонтии / Ф. Я.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Хорошилкина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З.М.Акодис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Г.А.Анжеркушян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[и др.] // М. Медицина,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2017.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- 800 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/>
              <a:t>Особенности клиники и диагностики </a:t>
            </a:r>
            <a:r>
              <a:rPr lang="ru-RU" sz="2400" dirty="0" err="1" smtClean="0"/>
              <a:t>мезиального</a:t>
            </a:r>
            <a:r>
              <a:rPr lang="ru-RU" sz="2400" dirty="0" smtClean="0"/>
              <a:t> прикуса/ </a:t>
            </a:r>
            <a:r>
              <a:rPr lang="ru-RU" sz="2400" dirty="0" smtClean="0"/>
              <a:t>сост. : И.А. </a:t>
            </a:r>
            <a:r>
              <a:rPr lang="ru-RU" sz="2400" dirty="0" smtClean="0"/>
              <a:t>Дорошенко, Э.А. </a:t>
            </a:r>
            <a:r>
              <a:rPr lang="ru-RU" sz="2400" dirty="0" err="1" smtClean="0"/>
              <a:t>Кульгинский</a:t>
            </a:r>
            <a:r>
              <a:rPr lang="ru-RU" sz="2400" dirty="0" smtClean="0"/>
              <a:t>, К.В.Стороженко; Современная ортодонтия </a:t>
            </a:r>
            <a:r>
              <a:rPr lang="ru-RU" sz="2400" smtClean="0"/>
              <a:t>–2018. </a:t>
            </a:r>
            <a:r>
              <a:rPr lang="ru-RU" sz="2400" dirty="0" smtClean="0"/>
              <a:t>– </a:t>
            </a:r>
            <a:r>
              <a:rPr lang="ru-RU" sz="2400" dirty="0" smtClean="0"/>
              <a:t>№03- 25 с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err="1" smtClean="0"/>
              <a:t>Флис</a:t>
            </a:r>
            <a:r>
              <a:rPr lang="ru-RU" sz="2400" dirty="0" smtClean="0"/>
              <a:t> П.С. Ортодонтия</a:t>
            </a:r>
            <a:r>
              <a:rPr lang="en-GB" sz="2400" dirty="0" smtClean="0"/>
              <a:t>/</a:t>
            </a:r>
            <a:r>
              <a:rPr lang="ru-RU" sz="2400" dirty="0" smtClean="0"/>
              <a:t> </a:t>
            </a:r>
            <a:r>
              <a:rPr lang="ru-RU" sz="2400" dirty="0" err="1" smtClean="0"/>
              <a:t>Флис</a:t>
            </a:r>
            <a:r>
              <a:rPr lang="ru-RU" sz="2400" dirty="0" smtClean="0"/>
              <a:t> П.С. – Винница, 2011. – с.22-28</a:t>
            </a:r>
            <a:endParaRPr lang="en-GB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err="1" smtClean="0">
                <a:cs typeface="Arial" pitchFamily="34" charset="0"/>
                <a:sym typeface="Symbol" pitchFamily="18" charset="2"/>
              </a:rPr>
              <a:t>Мелсен</a:t>
            </a:r>
            <a:r>
              <a:rPr lang="ru-RU" sz="2400" dirty="0" smtClean="0">
                <a:cs typeface="Arial" pitchFamily="34" charset="0"/>
                <a:sym typeface="Symbol" pitchFamily="18" charset="2"/>
              </a:rPr>
              <a:t> </a:t>
            </a:r>
            <a:r>
              <a:rPr lang="ru-RU" sz="2400" dirty="0" err="1" smtClean="0">
                <a:cs typeface="Arial" pitchFamily="34" charset="0"/>
                <a:sym typeface="Symbol" pitchFamily="18" charset="2"/>
              </a:rPr>
              <a:t>Бирте</a:t>
            </a:r>
            <a:r>
              <a:rPr lang="ru-RU" sz="2400" dirty="0" smtClean="0">
                <a:cs typeface="Arial" pitchFamily="34" charset="0"/>
                <a:sym typeface="Symbol" pitchFamily="18" charset="2"/>
              </a:rPr>
              <a:t> ,Ортодонтия взрослых </a:t>
            </a:r>
            <a:r>
              <a:rPr lang="en-GB" sz="2400" dirty="0" smtClean="0">
                <a:cs typeface="Arial" pitchFamily="34" charset="0"/>
                <a:sym typeface="Symbol" pitchFamily="18" charset="2"/>
              </a:rPr>
              <a:t>/ </a:t>
            </a:r>
            <a:r>
              <a:rPr lang="ru-RU" sz="2400" dirty="0" err="1" smtClean="0">
                <a:cs typeface="Arial" pitchFamily="34" charset="0"/>
                <a:sym typeface="Symbol" pitchFamily="18" charset="2"/>
              </a:rPr>
              <a:t>Мелсен</a:t>
            </a:r>
            <a:r>
              <a:rPr lang="ru-RU" sz="2400" dirty="0" smtClean="0">
                <a:cs typeface="Arial" pitchFamily="34" charset="0"/>
                <a:sym typeface="Symbol" pitchFamily="18" charset="2"/>
              </a:rPr>
              <a:t> Б.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- М. : </a:t>
            </a:r>
            <a:r>
              <a:rPr lang="ru-RU" sz="2400" dirty="0" err="1" smtClean="0">
                <a:ea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, 2019. - 416 с.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Symbol" pitchFamily="18" charset="2"/>
              </a:rPr>
              <a:t>Иванов А.С., Основы ортодонтии: учебное пособие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Symbol" pitchFamily="18" charset="2"/>
              </a:rPr>
              <a:t> Иванов А.С.-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Symbol" pitchFamily="18" charset="2"/>
              </a:rPr>
              <a:t>СпецЛит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Symbol" pitchFamily="18" charset="2"/>
              </a:rPr>
              <a:t>, 2017. – 223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Symbol" pitchFamily="18" charset="2"/>
              </a:rPr>
              <a:t> с.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aseline="0" dirty="0" smtClean="0">
                <a:cs typeface="Times New Roman" pitchFamily="18" charset="0"/>
                <a:sym typeface="Symbol" pitchFamily="18" charset="2"/>
              </a:rPr>
              <a:t>Мягкова Н.В., </a:t>
            </a:r>
            <a:r>
              <a:rPr lang="ru-RU" sz="2400" baseline="0" dirty="0" err="1" smtClean="0">
                <a:cs typeface="Times New Roman" pitchFamily="18" charset="0"/>
                <a:sym typeface="Symbol" pitchFamily="18" charset="2"/>
              </a:rPr>
              <a:t>Гнатические</a:t>
            </a:r>
            <a:r>
              <a:rPr lang="ru-RU" sz="2400" dirty="0" smtClean="0">
                <a:cs typeface="Times New Roman" pitchFamily="18" charset="0"/>
                <a:sym typeface="Symbol" pitchFamily="18" charset="2"/>
              </a:rPr>
              <a:t> формы </a:t>
            </a:r>
            <a:r>
              <a:rPr lang="ru-RU" sz="2400" dirty="0" err="1" smtClean="0">
                <a:cs typeface="Times New Roman" pitchFamily="18" charset="0"/>
                <a:sym typeface="Symbol" pitchFamily="18" charset="2"/>
              </a:rPr>
              <a:t>мезиальной</a:t>
            </a:r>
            <a:r>
              <a:rPr lang="ru-RU" sz="2400" dirty="0" smtClean="0">
                <a:cs typeface="Times New Roman" pitchFamily="18" charset="0"/>
                <a:sym typeface="Symbol" pitchFamily="18" charset="2"/>
              </a:rPr>
              <a:t> окклюзии: совершенствование </a:t>
            </a:r>
            <a:r>
              <a:rPr lang="ru-RU" sz="2400" dirty="0" smtClean="0">
                <a:cs typeface="Times New Roman" pitchFamily="18" charset="0"/>
                <a:sym typeface="Symbol" pitchFamily="18" charset="2"/>
              </a:rPr>
              <a:t>методов диагностики и лечения пациентов различного возраста</a:t>
            </a:r>
            <a:r>
              <a:rPr lang="en-GB" sz="2400" dirty="0" smtClean="0">
                <a:cs typeface="Times New Roman" pitchFamily="18" charset="0"/>
                <a:sym typeface="Symbol" pitchFamily="18" charset="2"/>
              </a:rPr>
              <a:t>/</a:t>
            </a:r>
            <a:r>
              <a:rPr lang="ru-RU" sz="2400" dirty="0" smtClean="0">
                <a:cs typeface="Times New Roman" pitchFamily="18" charset="0"/>
                <a:sym typeface="Symbol" pitchFamily="18" charset="2"/>
              </a:rPr>
              <a:t>Мягкова Н.В.</a:t>
            </a:r>
            <a:r>
              <a:rPr lang="ru-RU" sz="2400" dirty="0" smtClean="0">
                <a:cs typeface="Times New Roman" pitchFamily="18" charset="0"/>
                <a:sym typeface="Symbol" pitchFamily="18" charset="2"/>
              </a:rPr>
              <a:t>- </a:t>
            </a:r>
            <a:r>
              <a:rPr lang="ru-RU" sz="2400" dirty="0" smtClean="0"/>
              <a:t>Автореферат</a:t>
            </a:r>
            <a:r>
              <a:rPr lang="ru-RU" sz="2400" dirty="0" smtClean="0">
                <a:cs typeface="Times New Roman" pitchFamily="18" charset="0"/>
                <a:sym typeface="Symbol" pitchFamily="18" charset="2"/>
              </a:rPr>
              <a:t>, </a:t>
            </a:r>
            <a:r>
              <a:rPr lang="ru-RU" sz="2400" dirty="0" smtClean="0"/>
              <a:t>Екатеринбург – 2017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2" name="Рисунок 11" descr="зубик вектор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742" y="1395398"/>
            <a:ext cx="6286544" cy="57277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57224" y="785794"/>
            <a:ext cx="757242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290"/>
            <a:ext cx="8358246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Задачи</a:t>
            </a:r>
            <a:endParaRPr lang="ru-RU" sz="36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285852" y="1571612"/>
            <a:ext cx="7643866" cy="785818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Определить основные </a:t>
            </a:r>
            <a:r>
              <a:rPr lang="ru-RU" dirty="0" smtClean="0"/>
              <a:t>морфологические и физиологические </a:t>
            </a:r>
            <a:r>
              <a:rPr lang="ru-RU" dirty="0" smtClean="0"/>
              <a:t>характеристики </a:t>
            </a:r>
            <a:r>
              <a:rPr lang="ru-RU" dirty="0" err="1" smtClean="0"/>
              <a:t>мезиальной</a:t>
            </a:r>
            <a:r>
              <a:rPr lang="ru-RU" dirty="0" smtClean="0"/>
              <a:t> окклюзии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1285852" y="3000372"/>
            <a:ext cx="7643866" cy="71438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Определить основные </a:t>
            </a:r>
            <a:r>
              <a:rPr lang="ru-RU" dirty="0" smtClean="0"/>
              <a:t>особенности этиологии и патогенеза </a:t>
            </a:r>
            <a:r>
              <a:rPr lang="ru-RU" dirty="0" err="1" smtClean="0"/>
              <a:t>мезиальной</a:t>
            </a:r>
            <a:r>
              <a:rPr lang="ru-RU" dirty="0" smtClean="0"/>
              <a:t> окклюзии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57158" y="1571612"/>
            <a:ext cx="571504" cy="5715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12" name="Овал 11"/>
          <p:cNvSpPr/>
          <p:nvPr/>
        </p:nvSpPr>
        <p:spPr>
          <a:xfrm>
            <a:off x="357158" y="3071810"/>
            <a:ext cx="571504" cy="57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3" name="Овал 12"/>
          <p:cNvSpPr/>
          <p:nvPr/>
        </p:nvSpPr>
        <p:spPr>
          <a:xfrm>
            <a:off x="357158" y="4572008"/>
            <a:ext cx="571504" cy="5715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1285852" y="4429132"/>
            <a:ext cx="7643866" cy="857256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Выявить </a:t>
            </a:r>
            <a:r>
              <a:rPr lang="ru-RU" dirty="0" smtClean="0"/>
              <a:t>основные характеристики клиники и диагностики </a:t>
            </a:r>
            <a:r>
              <a:rPr lang="ru-RU" dirty="0" err="1" smtClean="0"/>
              <a:t>мезиального</a:t>
            </a:r>
            <a:r>
              <a:rPr lang="ru-RU" dirty="0" smtClean="0"/>
              <a:t> прикуса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85728"/>
            <a:ext cx="7215238" cy="10001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Мезиальная</a:t>
            </a:r>
            <a:r>
              <a:rPr lang="ru-RU" sz="3200" dirty="0" smtClean="0"/>
              <a:t> окклюзия</a:t>
            </a:r>
            <a:endParaRPr lang="ru-RU" sz="32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143116"/>
            <a:ext cx="3500462" cy="35719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/>
              <a:t>Мезиальная</a:t>
            </a:r>
            <a:r>
              <a:rPr lang="ru-RU" sz="2800" b="1" dirty="0" smtClean="0"/>
              <a:t> окклюзия</a:t>
            </a:r>
          </a:p>
          <a:p>
            <a:pPr>
              <a:buNone/>
            </a:pPr>
            <a:r>
              <a:rPr lang="ru-RU" dirty="0" smtClean="0"/>
              <a:t> – </a:t>
            </a:r>
            <a:r>
              <a:rPr lang="ru-RU" dirty="0" smtClean="0"/>
              <a:t>это соотношение зубных рядов, при которых </a:t>
            </a:r>
            <a:r>
              <a:rPr lang="ru-RU" dirty="0" err="1" smtClean="0"/>
              <a:t>мезиально-щёчный</a:t>
            </a:r>
            <a:r>
              <a:rPr lang="ru-RU" dirty="0" smtClean="0"/>
              <a:t> бугор верхнего первого моляра контактирует с любой точкой, расположенной </a:t>
            </a:r>
            <a:r>
              <a:rPr lang="ru-RU" dirty="0" err="1" smtClean="0"/>
              <a:t>дистальнее</a:t>
            </a:r>
            <a:r>
              <a:rPr lang="ru-RU" dirty="0" smtClean="0"/>
              <a:t> </a:t>
            </a:r>
            <a:r>
              <a:rPr lang="ru-RU" dirty="0" err="1" smtClean="0"/>
              <a:t>межбугорковой</a:t>
            </a:r>
            <a:r>
              <a:rPr lang="ru-RU" dirty="0" smtClean="0"/>
              <a:t> </a:t>
            </a:r>
            <a:r>
              <a:rPr lang="ru-RU" dirty="0" err="1" smtClean="0"/>
              <a:t>фиссуры</a:t>
            </a:r>
            <a:r>
              <a:rPr lang="ru-RU" dirty="0" smtClean="0"/>
              <a:t> первого моляра </a:t>
            </a:r>
            <a:r>
              <a:rPr lang="ru-RU" dirty="0" err="1" smtClean="0"/>
              <a:t>н</a:t>
            </a:r>
            <a:r>
              <a:rPr lang="ru-RU" dirty="0" smtClean="0"/>
              <a:t>/ч.</a:t>
            </a:r>
            <a:endParaRPr lang="ru-RU" dirty="0"/>
          </a:p>
        </p:txBody>
      </p:sp>
      <p:pic>
        <p:nvPicPr>
          <p:cNvPr id="8" name="Рисунок 7" descr="class-iii-malocclus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643182"/>
            <a:ext cx="4929222" cy="26644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290"/>
            <a:ext cx="8358246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Классификация </a:t>
            </a:r>
            <a:r>
              <a:rPr lang="ru-RU" sz="3600" dirty="0" err="1" smtClean="0"/>
              <a:t>мезиальной</a:t>
            </a:r>
            <a:r>
              <a:rPr lang="ru-RU" sz="3600" dirty="0" smtClean="0"/>
              <a:t> окклюзии</a:t>
            </a:r>
            <a:endParaRPr lang="ru-RU" sz="36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285852" y="1571612"/>
            <a:ext cx="7643866" cy="785818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Зубоальвеолярная</a:t>
            </a:r>
            <a:r>
              <a:rPr lang="ru-RU" sz="3200" dirty="0" smtClean="0"/>
              <a:t> </a:t>
            </a:r>
            <a:r>
              <a:rPr lang="ru-RU" sz="3200" dirty="0" smtClean="0"/>
              <a:t>форма</a:t>
            </a:r>
            <a:endParaRPr lang="ru-RU" sz="3200" b="1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1285852" y="3000372"/>
            <a:ext cx="7643866" cy="71438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Гнатическая</a:t>
            </a:r>
            <a:r>
              <a:rPr lang="ru-RU" sz="3200" dirty="0" smtClean="0"/>
              <a:t> </a:t>
            </a:r>
            <a:r>
              <a:rPr lang="ru-RU" sz="3200" dirty="0" smtClean="0"/>
              <a:t>форма</a:t>
            </a:r>
            <a:endParaRPr lang="ru-RU" sz="3200" dirty="0"/>
          </a:p>
        </p:txBody>
      </p:sp>
      <p:sp>
        <p:nvSpPr>
          <p:cNvPr id="11" name="Овал 10"/>
          <p:cNvSpPr/>
          <p:nvPr/>
        </p:nvSpPr>
        <p:spPr>
          <a:xfrm>
            <a:off x="357158" y="1571612"/>
            <a:ext cx="571504" cy="5715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12" name="Овал 11"/>
          <p:cNvSpPr/>
          <p:nvPr/>
        </p:nvSpPr>
        <p:spPr>
          <a:xfrm>
            <a:off x="357158" y="3071810"/>
            <a:ext cx="571504" cy="57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3" name="Овал 12"/>
          <p:cNvSpPr/>
          <p:nvPr/>
        </p:nvSpPr>
        <p:spPr>
          <a:xfrm>
            <a:off x="357158" y="4572008"/>
            <a:ext cx="571504" cy="5715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1285852" y="4429132"/>
            <a:ext cx="7643866" cy="857256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Сочетанная </a:t>
            </a:r>
            <a:r>
              <a:rPr lang="ru-RU" sz="3200" dirty="0" smtClean="0"/>
              <a:t>форма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285728"/>
            <a:ext cx="7215238" cy="10001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Гнатическая</a:t>
            </a:r>
            <a:r>
              <a:rPr lang="ru-RU" sz="2400" dirty="0" smtClean="0"/>
              <a:t> форма </a:t>
            </a:r>
            <a:r>
              <a:rPr lang="ru-RU" sz="2400" dirty="0" err="1" smtClean="0"/>
              <a:t>мезиальной</a:t>
            </a:r>
            <a:r>
              <a:rPr lang="ru-RU" sz="2400" dirty="0" smtClean="0"/>
              <a:t> окклюзии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500174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Гнатическая</a:t>
            </a:r>
            <a:r>
              <a:rPr lang="ru-RU" sz="2400" dirty="0" smtClean="0"/>
              <a:t> </a:t>
            </a:r>
            <a:r>
              <a:rPr lang="ru-RU" sz="2400" dirty="0" smtClean="0"/>
              <a:t>форма – нарушение соотношения челюстей: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Верхнечелюстная </a:t>
            </a:r>
            <a:r>
              <a:rPr lang="ru-RU" sz="2400" dirty="0" err="1" smtClean="0"/>
              <a:t>микрогнатия</a:t>
            </a:r>
            <a:r>
              <a:rPr lang="ru-RU" sz="2400" dirty="0" smtClean="0"/>
              <a:t> – нижнечелюстная </a:t>
            </a:r>
            <a:r>
              <a:rPr lang="ru-RU" sz="2400" dirty="0" err="1" smtClean="0"/>
              <a:t>нормогнатия</a:t>
            </a:r>
            <a:r>
              <a:rPr lang="ru-RU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Верхнечелюстная </a:t>
            </a:r>
            <a:r>
              <a:rPr lang="ru-RU" sz="2400" dirty="0" err="1" smtClean="0"/>
              <a:t>нормогнатия</a:t>
            </a:r>
            <a:r>
              <a:rPr lang="ru-RU" sz="2400" dirty="0" smtClean="0"/>
              <a:t> – нижнечелюстная </a:t>
            </a:r>
            <a:r>
              <a:rPr lang="ru-RU" sz="2400" dirty="0" err="1" smtClean="0"/>
              <a:t>макрогнатия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Верхнечелюстная </a:t>
            </a:r>
            <a:r>
              <a:rPr lang="ru-RU" sz="2400" dirty="0" err="1" smtClean="0"/>
              <a:t>микрогнатия</a:t>
            </a:r>
            <a:r>
              <a:rPr lang="ru-RU" sz="2400" dirty="0" smtClean="0"/>
              <a:t> - нижнечелюстная </a:t>
            </a:r>
            <a:r>
              <a:rPr lang="ru-RU" sz="2400" dirty="0" err="1" smtClean="0"/>
              <a:t>макрогнатия</a:t>
            </a:r>
            <a:r>
              <a:rPr lang="ru-RU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r>
              <a:rPr lang="ru-RU" sz="2400" dirty="0" smtClean="0"/>
              <a:t>Один из способов диагностики - </a:t>
            </a:r>
            <a:r>
              <a:rPr lang="ru-RU" sz="2400" dirty="0" smtClean="0"/>
              <a:t>Если пациент может отвести </a:t>
            </a:r>
            <a:r>
              <a:rPr lang="ru-RU" sz="2400" dirty="0" err="1" smtClean="0"/>
              <a:t>н</a:t>
            </a:r>
            <a:r>
              <a:rPr lang="ru-RU" sz="2400" dirty="0" smtClean="0"/>
              <a:t>/ч до прямого соотношения резцов, то это </a:t>
            </a:r>
            <a:r>
              <a:rPr lang="ru-RU" sz="2400" dirty="0" err="1" smtClean="0"/>
              <a:t>зубо-альвеолярная</a:t>
            </a:r>
            <a:r>
              <a:rPr lang="ru-RU" sz="2400" dirty="0" smtClean="0"/>
              <a:t> форма, если </a:t>
            </a:r>
            <a:r>
              <a:rPr lang="ru-RU" sz="2400" dirty="0" smtClean="0"/>
              <a:t>нет, можно предположить </a:t>
            </a:r>
            <a:r>
              <a:rPr lang="ru-RU" sz="2400" dirty="0" err="1" smtClean="0"/>
              <a:t>гнатическую</a:t>
            </a:r>
            <a:r>
              <a:rPr lang="ru-RU" sz="2400" dirty="0" smtClean="0"/>
              <a:t> форма (необходима дальнейшая диагностика)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85728"/>
            <a:ext cx="7215238" cy="10001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Этиология </a:t>
            </a:r>
            <a:r>
              <a:rPr lang="ru-RU" sz="2400" dirty="0" err="1" smtClean="0"/>
              <a:t>мезиальной</a:t>
            </a:r>
            <a:r>
              <a:rPr lang="ru-RU" sz="2400" dirty="0" smtClean="0"/>
              <a:t> окклюзии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1643050"/>
            <a:ext cx="2714644" cy="10715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Является  </a:t>
            </a:r>
            <a:r>
              <a:rPr lang="ru-RU" dirty="0" err="1" smtClean="0"/>
              <a:t>полиэтиологической</a:t>
            </a:r>
            <a:r>
              <a:rPr lang="ru-RU" dirty="0" smtClean="0"/>
              <a:t> </a:t>
            </a:r>
            <a:r>
              <a:rPr lang="ru-RU" dirty="0" smtClean="0"/>
              <a:t>аномалией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643050"/>
            <a:ext cx="54292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постнатальном периоде причиной могут быть: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Частичная</a:t>
            </a:r>
            <a:r>
              <a:rPr lang="ru-RU" sz="2000" dirty="0" smtClean="0"/>
              <a:t>, множественная </a:t>
            </a:r>
            <a:r>
              <a:rPr lang="ru-RU" sz="2000" dirty="0" err="1" smtClean="0"/>
              <a:t>адентия</a:t>
            </a:r>
            <a:r>
              <a:rPr lang="ru-RU" sz="2000" dirty="0" smtClean="0"/>
              <a:t> на в/ч;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Наличие сверхкомплектных зубов на </a:t>
            </a:r>
            <a:r>
              <a:rPr lang="ru-RU" sz="2000" dirty="0" err="1" smtClean="0"/>
              <a:t>н</a:t>
            </a:r>
            <a:r>
              <a:rPr lang="ru-RU" sz="2000" dirty="0" smtClean="0"/>
              <a:t>/ч;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Множественная ретенция прорезывающихся зубов на в/ч или их ранняя потеря;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Травма области носа и верхней губы;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Рахит, болезнь </a:t>
            </a:r>
            <a:r>
              <a:rPr lang="ru-RU" sz="2000" dirty="0" err="1" smtClean="0"/>
              <a:t>Кушинга</a:t>
            </a:r>
            <a:r>
              <a:rPr lang="ru-RU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Хронические воспаления на в/ч;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Отсутствие стирания клыков;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Преждевременная потеря зубов на в/ч;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Высокая подушка; 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подкладывание </a:t>
            </a:r>
            <a:r>
              <a:rPr lang="ru-RU" sz="2000" dirty="0" smtClean="0"/>
              <a:t>кулака под </a:t>
            </a:r>
            <a:r>
              <a:rPr lang="ru-RU" sz="2000" dirty="0" err="1" smtClean="0"/>
              <a:t>н</a:t>
            </a:r>
            <a:r>
              <a:rPr lang="ru-RU" sz="2000" dirty="0" smtClean="0"/>
              <a:t>/ч сидя;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Акромегалия.</a:t>
            </a:r>
            <a:endParaRPr lang="ru-RU" sz="20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214414" y="335756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1178695" y="446485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85728"/>
            <a:ext cx="7215238" cy="10001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Гнатическая</a:t>
            </a:r>
            <a:r>
              <a:rPr lang="ru-RU" sz="2400" dirty="0" smtClean="0"/>
              <a:t> форма </a:t>
            </a:r>
            <a:r>
              <a:rPr lang="ru-RU" sz="2400" dirty="0" err="1" smtClean="0"/>
              <a:t>мезиальной</a:t>
            </a:r>
            <a:r>
              <a:rPr lang="ru-RU" sz="2400" dirty="0" smtClean="0"/>
              <a:t> окклюзии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714488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Наследственность</a:t>
            </a:r>
            <a:endParaRPr lang="ru-RU" sz="20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215208" y="271382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6823091" y="260666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1643050"/>
            <a:ext cx="2764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Эндокринных нарушения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357562"/>
            <a:ext cx="3857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наследству могут передаваться аномалии размеров челюстей (макро- и </a:t>
            </a:r>
            <a:r>
              <a:rPr lang="ru-RU" dirty="0" err="1" smtClean="0"/>
              <a:t>микрогнатия</a:t>
            </a:r>
            <a:r>
              <a:rPr lang="ru-RU" dirty="0" smtClean="0"/>
              <a:t>), а также их положение в черепе (</a:t>
            </a:r>
            <a:r>
              <a:rPr lang="ru-RU" dirty="0" err="1" smtClean="0"/>
              <a:t>про-и</a:t>
            </a:r>
            <a:r>
              <a:rPr lang="ru-RU" dirty="0" smtClean="0"/>
              <a:t> </a:t>
            </a:r>
            <a:r>
              <a:rPr lang="ru-RU" dirty="0" err="1" smtClean="0"/>
              <a:t>ретрогнатия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3214686"/>
            <a:ext cx="3643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эндокринных нарушениях (</a:t>
            </a:r>
            <a:r>
              <a:rPr lang="ru-RU" dirty="0" err="1" smtClean="0"/>
              <a:t>андреногенитальный</a:t>
            </a:r>
            <a:r>
              <a:rPr lang="ru-RU" dirty="0" smtClean="0"/>
              <a:t> синдром) отмечается ускоренный рост костно-хрящевых зон лицевого отдела черепа, нарушается развитие основания черепа и нижней челюсти, развивается диспропорция челюстей, формируются </a:t>
            </a:r>
            <a:r>
              <a:rPr lang="ru-RU" dirty="0" err="1" smtClean="0"/>
              <a:t>гнатические</a:t>
            </a:r>
            <a:r>
              <a:rPr lang="ru-RU" dirty="0" smtClean="0"/>
              <a:t> формы </a:t>
            </a:r>
            <a:r>
              <a:rPr lang="ru-RU" dirty="0" err="1" smtClean="0"/>
              <a:t>мезиальной</a:t>
            </a:r>
            <a:r>
              <a:rPr lang="ru-RU" dirty="0" smtClean="0"/>
              <a:t> окклюзии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42852"/>
            <a:ext cx="7215238" cy="10001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Клинические проявления </a:t>
            </a:r>
            <a:r>
              <a:rPr lang="ru-RU" sz="2400" dirty="0" err="1" smtClean="0"/>
              <a:t>мезиальной</a:t>
            </a:r>
            <a:r>
              <a:rPr lang="ru-RU" sz="2400" dirty="0" smtClean="0"/>
              <a:t> окклюзии. Внешние проявления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142984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Профиль </a:t>
            </a:r>
            <a:r>
              <a:rPr lang="ru-RU" sz="2400" dirty="0" smtClean="0"/>
              <a:t>вогнут (</a:t>
            </a:r>
            <a:r>
              <a:rPr lang="ru-RU" sz="2400" dirty="0" smtClean="0"/>
              <a:t>общая эстетика лица нарушена за счет выступания </a:t>
            </a:r>
            <a:r>
              <a:rPr lang="ru-RU" sz="2400" dirty="0" smtClean="0"/>
              <a:t>подбородка)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Увеличена </a:t>
            </a:r>
            <a:r>
              <a:rPr lang="ru-RU" sz="2400" dirty="0" smtClean="0"/>
              <a:t>красная кайма нижней </a:t>
            </a:r>
            <a:r>
              <a:rPr lang="ru-RU" sz="2400" dirty="0" smtClean="0"/>
              <a:t>губы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Выражены </a:t>
            </a:r>
            <a:r>
              <a:rPr lang="ru-RU" sz="2400" dirty="0" smtClean="0"/>
              <a:t>носогубные </a:t>
            </a:r>
            <a:r>
              <a:rPr lang="ru-RU" sz="2400" dirty="0" smtClean="0"/>
              <a:t>складки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Западение </a:t>
            </a:r>
            <a:r>
              <a:rPr lang="ru-RU" sz="2400" dirty="0" smtClean="0"/>
              <a:t>верхней губы, утолщение верхней </a:t>
            </a:r>
            <a:r>
              <a:rPr lang="ru-RU" sz="2400" dirty="0" smtClean="0"/>
              <a:t>губы (объясняется </a:t>
            </a:r>
            <a:r>
              <a:rPr lang="ru-RU" sz="2400" dirty="0" smtClean="0"/>
              <a:t>обратным резцовым </a:t>
            </a:r>
            <a:r>
              <a:rPr lang="ru-RU" sz="2400" dirty="0" smtClean="0"/>
              <a:t>перекрытием)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</a:t>
            </a:r>
            <a:r>
              <a:rPr lang="ru-RU" sz="2400" dirty="0" smtClean="0"/>
              <a:t>ижняя </a:t>
            </a:r>
            <a:r>
              <a:rPr lang="ru-RU" sz="2400" dirty="0" smtClean="0"/>
              <a:t>треть лица </a:t>
            </a:r>
            <a:r>
              <a:rPr lang="ru-RU" sz="2400" dirty="0" smtClean="0"/>
              <a:t>укорочена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 smtClean="0"/>
              <a:t>случае увеличения угла «GO» нижняя треть </a:t>
            </a:r>
            <a:r>
              <a:rPr lang="ru-RU" sz="2400" dirty="0" smtClean="0"/>
              <a:t>увеличивается (</a:t>
            </a:r>
            <a:r>
              <a:rPr lang="ru-RU" sz="2400" dirty="0" smtClean="0"/>
              <a:t>нижняя часть лица удлинена, губы смыкаются с напряжением, или же не </a:t>
            </a:r>
            <a:r>
              <a:rPr lang="ru-RU" sz="2400" dirty="0" smtClean="0"/>
              <a:t>смыкаются)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Во </a:t>
            </a:r>
            <a:r>
              <a:rPr lang="ru-RU" sz="2400" dirty="0" smtClean="0"/>
              <a:t>фронтальном отделе соотношение зубов – вертикальная резцовая </a:t>
            </a:r>
            <a:r>
              <a:rPr lang="ru-RU" sz="2400" dirty="0" err="1" smtClean="0"/>
              <a:t>дезокклюзия</a:t>
            </a:r>
            <a:r>
              <a:rPr lang="ru-RU" sz="2400" dirty="0" smtClean="0"/>
              <a:t>, могут быть </a:t>
            </a:r>
            <a:r>
              <a:rPr lang="ru-RU" sz="2400" dirty="0" err="1" smtClean="0"/>
              <a:t>тремы</a:t>
            </a:r>
            <a:r>
              <a:rPr lang="ru-RU" sz="2400" dirty="0" smtClean="0"/>
              <a:t>, </a:t>
            </a:r>
            <a:r>
              <a:rPr lang="ru-RU" sz="2400" dirty="0" err="1" smtClean="0"/>
              <a:t>диастемы</a:t>
            </a:r>
            <a:r>
              <a:rPr lang="ru-RU" sz="2400" dirty="0" smtClean="0"/>
              <a:t>, </a:t>
            </a:r>
            <a:r>
              <a:rPr lang="ru-RU" sz="2400" dirty="0" err="1" smtClean="0"/>
              <a:t>макроглоссия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10818</TotalTime>
  <Words>701</Words>
  <PresentationFormat>Экран (4:3)</PresentationFormat>
  <Paragraphs>152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Евгения</cp:lastModifiedBy>
  <cp:revision>12</cp:revision>
  <dcterms:created xsi:type="dcterms:W3CDTF">2019-12-09T20:12:34Z</dcterms:created>
  <dcterms:modified xsi:type="dcterms:W3CDTF">2021-01-25T16:09:26Z</dcterms:modified>
</cp:coreProperties>
</file>