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498" y="1165936"/>
            <a:ext cx="51060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Дефекты </a:t>
            </a:r>
            <a:r>
              <a:rPr sz="2800" b="1" spc="-20" dirty="0">
                <a:latin typeface="Calibri"/>
                <a:cs typeface="Calibri"/>
              </a:rPr>
              <a:t>коронковой </a:t>
            </a:r>
            <a:r>
              <a:rPr sz="2800" b="1" dirty="0">
                <a:latin typeface="Calibri"/>
                <a:cs typeface="Calibri"/>
              </a:rPr>
              <a:t>части</a:t>
            </a:r>
            <a:r>
              <a:rPr sz="2800" b="1" spc="-2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зуба.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742" y="1593342"/>
            <a:ext cx="7893684" cy="510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197485" algn="ctr">
              <a:lnSpc>
                <a:spcPct val="100000"/>
              </a:lnSpc>
              <a:spcBef>
                <a:spcPts val="105"/>
              </a:spcBef>
              <a:tabLst>
                <a:tab pos="4377055" algn="l"/>
              </a:tabLst>
            </a:pPr>
            <a:r>
              <a:rPr sz="2800" b="1" spc="-5" dirty="0">
                <a:latin typeface="Calibri"/>
                <a:cs typeface="Calibri"/>
              </a:rPr>
              <a:t>Этиология, классификация, </a:t>
            </a:r>
            <a:r>
              <a:rPr sz="2800" b="1" spc="-10" dirty="0">
                <a:latin typeface="Calibri"/>
                <a:cs typeface="Calibri"/>
              </a:rPr>
              <a:t>диагностика.</a:t>
            </a:r>
            <a:r>
              <a:rPr sz="2800" b="1" spc="-229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Методы  </a:t>
            </a:r>
            <a:r>
              <a:rPr sz="2800" b="1" dirty="0">
                <a:latin typeface="Calibri"/>
                <a:cs typeface="Calibri"/>
              </a:rPr>
              <a:t>лечения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дефектов твердых	</a:t>
            </a:r>
            <a:r>
              <a:rPr sz="2800" b="1" spc="-15" dirty="0">
                <a:latin typeface="Calibri"/>
                <a:cs typeface="Calibri"/>
              </a:rPr>
              <a:t>тканей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зубов.</a:t>
            </a:r>
            <a:endParaRPr sz="2800" dirty="0">
              <a:latin typeface="Calibri"/>
              <a:cs typeface="Calibri"/>
            </a:endParaRPr>
          </a:p>
          <a:p>
            <a:pPr marR="188595" algn="ctr">
              <a:lnSpc>
                <a:spcPts val="4265"/>
              </a:lnSpc>
            </a:pPr>
            <a:r>
              <a:rPr sz="2800" b="1" spc="-10" dirty="0">
                <a:latin typeface="Calibri"/>
                <a:cs typeface="Calibri"/>
              </a:rPr>
              <a:t>Микропротезирование</a:t>
            </a:r>
            <a:r>
              <a:rPr sz="3600" b="1" spc="-10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3521075" marR="5080" indent="344170" algn="r">
              <a:lnSpc>
                <a:spcPct val="118000"/>
              </a:lnSpc>
              <a:spcBef>
                <a:spcPts val="1300"/>
              </a:spcBef>
            </a:pPr>
            <a:r>
              <a:rPr sz="2400" spc="-10" dirty="0">
                <a:latin typeface="Calibri"/>
                <a:cs typeface="Calibri"/>
              </a:rPr>
              <a:t>Выполнил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ординатор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кафедры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ортопедической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стоматологии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  специальности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«стоматология</a:t>
            </a:r>
            <a:endParaRPr sz="2400" dirty="0">
              <a:latin typeface="Calibri"/>
              <a:cs typeface="Calibri"/>
            </a:endParaRPr>
          </a:p>
          <a:p>
            <a:pPr marL="3950970" marR="11430" indent="1673860" algn="r">
              <a:lnSpc>
                <a:spcPts val="3510"/>
              </a:lnSpc>
              <a:spcBef>
                <a:spcPts val="125"/>
              </a:spcBef>
            </a:pPr>
            <a:r>
              <a:rPr lang="ru-RU" sz="2400" spc="-5" dirty="0" smtClean="0">
                <a:latin typeface="Calibri"/>
                <a:cs typeface="Calibri"/>
              </a:rPr>
              <a:t>О</a:t>
            </a:r>
            <a:r>
              <a:rPr sz="2400" spc="15" dirty="0" err="1" smtClean="0">
                <a:latin typeface="Calibri"/>
                <a:cs typeface="Calibri"/>
              </a:rPr>
              <a:t>р</a:t>
            </a:r>
            <a:r>
              <a:rPr sz="2400" spc="-20" dirty="0" err="1" smtClean="0">
                <a:latin typeface="Calibri"/>
                <a:cs typeface="Calibri"/>
              </a:rPr>
              <a:t>т</a:t>
            </a:r>
            <a:r>
              <a:rPr sz="2400" spc="-5" dirty="0" err="1" smtClean="0">
                <a:latin typeface="Calibri"/>
                <a:cs typeface="Calibri"/>
              </a:rPr>
              <a:t>оп</a:t>
            </a:r>
            <a:r>
              <a:rPr sz="2400" spc="-20" dirty="0" err="1" smtClean="0">
                <a:latin typeface="Calibri"/>
                <a:cs typeface="Calibri"/>
              </a:rPr>
              <a:t>е</a:t>
            </a:r>
            <a:r>
              <a:rPr sz="2400" spc="-5" dirty="0" err="1" smtClean="0">
                <a:latin typeface="Calibri"/>
                <a:cs typeface="Calibri"/>
              </a:rPr>
              <a:t>дич</a:t>
            </a:r>
            <a:r>
              <a:rPr sz="2400" spc="5" dirty="0" err="1" smtClean="0">
                <a:latin typeface="Calibri"/>
                <a:cs typeface="Calibri"/>
              </a:rPr>
              <a:t>е</a:t>
            </a:r>
            <a:r>
              <a:rPr sz="2400" spc="-10" dirty="0" err="1" smtClean="0">
                <a:latin typeface="Calibri"/>
                <a:cs typeface="Calibri"/>
              </a:rPr>
              <a:t>с</a:t>
            </a:r>
            <a:r>
              <a:rPr sz="2400" spc="-35" dirty="0" err="1" smtClean="0">
                <a:latin typeface="Calibri"/>
                <a:cs typeface="Calibri"/>
              </a:rPr>
              <a:t>к</a:t>
            </a:r>
            <a:r>
              <a:rPr sz="2400" dirty="0" err="1" smtClean="0">
                <a:latin typeface="Calibri"/>
                <a:cs typeface="Calibri"/>
              </a:rPr>
              <a:t>а</a:t>
            </a:r>
            <a:r>
              <a:rPr lang="ru-RU" sz="2400" spc="-10" dirty="0">
                <a:latin typeface="Calibri"/>
                <a:cs typeface="Calibri"/>
              </a:rPr>
              <a:t> </a:t>
            </a:r>
            <a:r>
              <a:rPr lang="ru-RU" sz="2400" dirty="0" err="1" smtClean="0">
                <a:latin typeface="Calibri"/>
                <a:cs typeface="Calibri"/>
              </a:rPr>
              <a:t>Баймуратова</a:t>
            </a:r>
            <a:r>
              <a:rPr lang="ru-RU" sz="2400" dirty="0" smtClean="0">
                <a:latin typeface="Calibri"/>
                <a:cs typeface="Calibri"/>
              </a:rPr>
              <a:t> Жанна </a:t>
            </a:r>
            <a:r>
              <a:rPr lang="ru-RU" sz="2400" dirty="0" err="1" smtClean="0">
                <a:latin typeface="Calibri"/>
                <a:cs typeface="Calibri"/>
              </a:rPr>
              <a:t>Вагифовна</a:t>
            </a:r>
            <a:endParaRPr sz="2400" dirty="0">
              <a:latin typeface="Calibri"/>
              <a:cs typeface="Calibri"/>
            </a:endParaRPr>
          </a:p>
          <a:p>
            <a:pPr marR="10795" algn="r">
              <a:lnSpc>
                <a:spcPct val="100000"/>
              </a:lnSpc>
              <a:spcBef>
                <a:spcPts val="395"/>
              </a:spcBef>
            </a:pPr>
            <a:r>
              <a:rPr sz="2400" spc="-10" dirty="0" err="1">
                <a:latin typeface="Calibri"/>
                <a:cs typeface="Calibri"/>
              </a:rPr>
              <a:t>Рецензент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ru-RU" sz="2400" spc="-50" dirty="0" smtClean="0">
                <a:latin typeface="Calibri"/>
                <a:cs typeface="Calibri"/>
              </a:rPr>
              <a:t>профессор, ДМН</a:t>
            </a:r>
          </a:p>
          <a:p>
            <a:pPr marR="10795" algn="r">
              <a:lnSpc>
                <a:spcPct val="100000"/>
              </a:lnSpc>
              <a:spcBef>
                <a:spcPts val="395"/>
              </a:spcBef>
            </a:pPr>
            <a:r>
              <a:rPr lang="ru-RU" sz="2400" dirty="0" smtClean="0">
                <a:latin typeface="Calibri"/>
                <a:cs typeface="Calibri"/>
              </a:rPr>
              <a:t>Фурцев Тарас </a:t>
            </a:r>
            <a:r>
              <a:rPr sz="2400" dirty="0" err="1" smtClean="0">
                <a:latin typeface="Calibri"/>
                <a:cs typeface="Calibri"/>
              </a:rPr>
              <a:t>Владимирович</a:t>
            </a:r>
            <a:r>
              <a:rPr sz="2400" dirty="0">
                <a:solidFill>
                  <a:srgbClr val="898989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12137"/>
            <a:ext cx="7977505" cy="4448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9560" marR="5080" indent="-27749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600" spc="-20" dirty="0">
                <a:latin typeface="Calibri"/>
                <a:cs typeface="Calibri"/>
              </a:rPr>
              <a:t>При </a:t>
            </a:r>
            <a:r>
              <a:rPr sz="2600" b="1" spc="-30" dirty="0">
                <a:latin typeface="Calibri"/>
                <a:cs typeface="Calibri"/>
              </a:rPr>
              <a:t>очаговой </a:t>
            </a:r>
            <a:r>
              <a:rPr sz="2600" b="1" spc="-10" dirty="0">
                <a:latin typeface="Calibri"/>
                <a:cs typeface="Calibri"/>
              </a:rPr>
              <a:t>форме </a:t>
            </a:r>
            <a:r>
              <a:rPr sz="2600" spc="-40" dirty="0">
                <a:latin typeface="Calibri"/>
                <a:cs typeface="Calibri"/>
              </a:rPr>
              <a:t>поражаются </a:t>
            </a:r>
            <a:r>
              <a:rPr sz="2600" spc="-25" dirty="0">
                <a:latin typeface="Calibri"/>
                <a:cs typeface="Calibri"/>
              </a:rPr>
              <a:t>зачатки </a:t>
            </a:r>
            <a:r>
              <a:rPr sz="2600" spc="-40" dirty="0">
                <a:latin typeface="Calibri"/>
                <a:cs typeface="Calibri"/>
              </a:rPr>
              <a:t>как  </a:t>
            </a:r>
            <a:r>
              <a:rPr sz="2600" spc="-25" dirty="0">
                <a:latin typeface="Calibri"/>
                <a:cs typeface="Calibri"/>
              </a:rPr>
              <a:t>временных, </a:t>
            </a:r>
            <a:r>
              <a:rPr sz="2600" spc="-5" dirty="0">
                <a:latin typeface="Calibri"/>
                <a:cs typeface="Calibri"/>
              </a:rPr>
              <a:t>так и </a:t>
            </a:r>
            <a:r>
              <a:rPr sz="2600" spc="-30" dirty="0">
                <a:latin typeface="Calibri"/>
                <a:cs typeface="Calibri"/>
              </a:rPr>
              <a:t>постоянных </a:t>
            </a:r>
            <a:r>
              <a:rPr sz="2600" spc="-25" dirty="0">
                <a:latin typeface="Calibri"/>
                <a:cs typeface="Calibri"/>
              </a:rPr>
              <a:t>зубов, чаще </a:t>
            </a:r>
            <a:r>
              <a:rPr sz="2600" spc="-30" dirty="0">
                <a:latin typeface="Calibri"/>
                <a:cs typeface="Calibri"/>
              </a:rPr>
              <a:t>резцов,  </a:t>
            </a:r>
            <a:r>
              <a:rPr sz="2600" spc="-35" dirty="0">
                <a:latin typeface="Calibri"/>
                <a:cs typeface="Calibri"/>
              </a:rPr>
              <a:t>клыков </a:t>
            </a:r>
            <a:r>
              <a:rPr sz="2600" spc="-5" dirty="0">
                <a:latin typeface="Calibri"/>
                <a:cs typeface="Calibri"/>
              </a:rPr>
              <a:t>и </a:t>
            </a:r>
            <a:r>
              <a:rPr sz="2600" spc="-30" dirty="0">
                <a:latin typeface="Calibri"/>
                <a:cs typeface="Calibri"/>
              </a:rPr>
              <a:t>постоянных </a:t>
            </a:r>
            <a:r>
              <a:rPr sz="2600" spc="-35" dirty="0">
                <a:latin typeface="Calibri"/>
                <a:cs typeface="Calibri"/>
              </a:rPr>
              <a:t>моляров. </a:t>
            </a:r>
            <a:r>
              <a:rPr sz="2600" spc="-10" dirty="0">
                <a:latin typeface="Calibri"/>
                <a:cs typeface="Calibri"/>
              </a:rPr>
              <a:t>Клинически  </a:t>
            </a:r>
            <a:r>
              <a:rPr sz="2600" spc="-35" dirty="0">
                <a:latin typeface="Calibri"/>
                <a:cs typeface="Calibri"/>
              </a:rPr>
              <a:t>отмечаются </a:t>
            </a:r>
            <a:r>
              <a:rPr sz="2600" spc="-30" dirty="0">
                <a:latin typeface="Calibri"/>
                <a:cs typeface="Calibri"/>
              </a:rPr>
              <a:t>шероховатая </a:t>
            </a:r>
            <a:r>
              <a:rPr sz="2600" spc="-25" dirty="0">
                <a:latin typeface="Calibri"/>
                <a:cs typeface="Calibri"/>
              </a:rPr>
              <a:t>поверхность, </a:t>
            </a:r>
            <a:r>
              <a:rPr sz="2600" spc="-35" dirty="0">
                <a:latin typeface="Calibri"/>
                <a:cs typeface="Calibri"/>
              </a:rPr>
              <a:t>желтая </a:t>
            </a:r>
            <a:r>
              <a:rPr sz="2600" spc="-30" dirty="0">
                <a:latin typeface="Calibri"/>
                <a:cs typeface="Calibri"/>
              </a:rPr>
              <a:t>окраска,  уменьшение </a:t>
            </a:r>
            <a:r>
              <a:rPr sz="2600" spc="-5" dirty="0">
                <a:latin typeface="Calibri"/>
                <a:cs typeface="Calibri"/>
              </a:rPr>
              <a:t>размера и </a:t>
            </a:r>
            <a:r>
              <a:rPr sz="2600" spc="-40" dirty="0">
                <a:latin typeface="Calibri"/>
                <a:cs typeface="Calibri"/>
              </a:rPr>
              <a:t>неодинаковая </a:t>
            </a:r>
            <a:r>
              <a:rPr sz="2600" spc="-30" dirty="0">
                <a:latin typeface="Calibri"/>
                <a:cs typeface="Calibri"/>
              </a:rPr>
              <a:t>плотность </a:t>
            </a:r>
            <a:r>
              <a:rPr sz="2600" spc="-35" dirty="0">
                <a:latin typeface="Calibri"/>
                <a:cs typeface="Calibri"/>
              </a:rPr>
              <a:t>ткани  коронки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зуба.</a:t>
            </a:r>
            <a:endParaRPr sz="2600">
              <a:latin typeface="Calibri"/>
              <a:cs typeface="Calibri"/>
            </a:endParaRPr>
          </a:p>
          <a:p>
            <a:pPr marL="289560" marR="238125" indent="-27749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600" b="1" spc="-35" dirty="0">
                <a:latin typeface="Calibri"/>
                <a:cs typeface="Calibri"/>
              </a:rPr>
              <a:t>Системная </a:t>
            </a:r>
            <a:r>
              <a:rPr sz="2600" b="1" spc="-10" dirty="0">
                <a:latin typeface="Calibri"/>
                <a:cs typeface="Calibri"/>
              </a:rPr>
              <a:t>гипоплазия </a:t>
            </a:r>
            <a:r>
              <a:rPr sz="2600" spc="-30" dirty="0">
                <a:latin typeface="Calibri"/>
                <a:cs typeface="Calibri"/>
              </a:rPr>
              <a:t>сопровождается нарушением  </a:t>
            </a:r>
            <a:r>
              <a:rPr sz="2600" spc="-5" dirty="0">
                <a:latin typeface="Calibri"/>
                <a:cs typeface="Calibri"/>
              </a:rPr>
              <a:t>строения эмали </a:t>
            </a:r>
            <a:r>
              <a:rPr sz="2600" spc="-45" dirty="0">
                <a:latin typeface="Calibri"/>
                <a:cs typeface="Calibri"/>
              </a:rPr>
              <a:t>только </a:t>
            </a:r>
            <a:r>
              <a:rPr sz="2600" spc="-30" dirty="0">
                <a:latin typeface="Calibri"/>
                <a:cs typeface="Calibri"/>
              </a:rPr>
              <a:t>той </a:t>
            </a:r>
            <a:r>
              <a:rPr sz="2600" spc="-35" dirty="0">
                <a:latin typeface="Calibri"/>
                <a:cs typeface="Calibri"/>
              </a:rPr>
              <a:t>группы </a:t>
            </a:r>
            <a:r>
              <a:rPr sz="2600" spc="-25" dirty="0">
                <a:latin typeface="Calibri"/>
                <a:cs typeface="Calibri"/>
              </a:rPr>
              <a:t>зубов, </a:t>
            </a:r>
            <a:r>
              <a:rPr sz="2600" spc="-40" dirty="0">
                <a:latin typeface="Calibri"/>
                <a:cs typeface="Calibri"/>
              </a:rPr>
              <a:t>которая  </a:t>
            </a:r>
            <a:r>
              <a:rPr sz="2600" spc="-35" dirty="0">
                <a:latin typeface="Calibri"/>
                <a:cs typeface="Calibri"/>
              </a:rPr>
              <a:t>формируется </a:t>
            </a:r>
            <a:r>
              <a:rPr sz="2600" spc="-5" dirty="0">
                <a:latin typeface="Calibri"/>
                <a:cs typeface="Calibri"/>
              </a:rPr>
              <a:t>в </a:t>
            </a:r>
            <a:r>
              <a:rPr sz="2600" spc="-50" dirty="0">
                <a:latin typeface="Calibri"/>
                <a:cs typeface="Calibri"/>
              </a:rPr>
              <a:t>один </a:t>
            </a:r>
            <a:r>
              <a:rPr sz="2600" spc="-5" dirty="0">
                <a:latin typeface="Calibri"/>
                <a:cs typeface="Calibri"/>
              </a:rPr>
              <a:t>и </a:t>
            </a:r>
            <a:r>
              <a:rPr sz="2600" spc="-40" dirty="0">
                <a:latin typeface="Calibri"/>
                <a:cs typeface="Calibri"/>
              </a:rPr>
              <a:t>тот </a:t>
            </a:r>
            <a:r>
              <a:rPr sz="2600" spc="-35" dirty="0">
                <a:latin typeface="Calibri"/>
                <a:cs typeface="Calibri"/>
              </a:rPr>
              <a:t>же промежуток </a:t>
            </a:r>
            <a:r>
              <a:rPr sz="2600" spc="-30" dirty="0">
                <a:latin typeface="Calibri"/>
                <a:cs typeface="Calibri"/>
              </a:rPr>
              <a:t>времени.  Характерно </a:t>
            </a:r>
            <a:r>
              <a:rPr sz="2600" spc="-5" dirty="0">
                <a:latin typeface="Calibri"/>
                <a:cs typeface="Calibri"/>
              </a:rPr>
              <a:t>образование чашеобразных </a:t>
            </a:r>
            <a:r>
              <a:rPr sz="2600" spc="-45" dirty="0">
                <a:latin typeface="Calibri"/>
                <a:cs typeface="Calibri"/>
              </a:rPr>
              <a:t>углублений  округлой </a:t>
            </a:r>
            <a:r>
              <a:rPr sz="2600" spc="-10" dirty="0">
                <a:latin typeface="Calibri"/>
                <a:cs typeface="Calibri"/>
              </a:rPr>
              <a:t>или </a:t>
            </a:r>
            <a:r>
              <a:rPr sz="2600" spc="-5" dirty="0">
                <a:latin typeface="Calibri"/>
                <a:cs typeface="Calibri"/>
              </a:rPr>
              <a:t>овальной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формы.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352" y="341756"/>
            <a:ext cx="8486775" cy="29521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15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Calibri"/>
                <a:cs typeface="Calibri"/>
              </a:rPr>
              <a:t>Зубы </a:t>
            </a:r>
            <a:r>
              <a:rPr sz="3200" b="1" spc="-5" dirty="0">
                <a:latin typeface="Calibri"/>
                <a:cs typeface="Calibri"/>
              </a:rPr>
              <a:t>Фурнье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b="1" spc="-55" dirty="0">
                <a:latin typeface="Calibri"/>
                <a:cs typeface="Calibri"/>
              </a:rPr>
              <a:t>Гетчинсона </a:t>
            </a:r>
            <a:r>
              <a:rPr sz="3200" spc="-5" dirty="0">
                <a:latin typeface="Calibri"/>
                <a:cs typeface="Calibri"/>
              </a:rPr>
              <a:t>и </a:t>
            </a:r>
            <a:r>
              <a:rPr sz="3200" b="1" spc="-40" dirty="0">
                <a:latin typeface="Calibri"/>
                <a:cs typeface="Calibri"/>
              </a:rPr>
              <a:t>Пфлюгера </a:t>
            </a:r>
            <a:r>
              <a:rPr sz="3200" spc="-10" dirty="0">
                <a:latin typeface="Calibri"/>
                <a:cs typeface="Calibri"/>
              </a:rPr>
              <a:t>считаются  разновидностью </a:t>
            </a:r>
            <a:r>
              <a:rPr sz="3200" spc="-15" dirty="0">
                <a:latin typeface="Calibri"/>
                <a:cs typeface="Calibri"/>
              </a:rPr>
              <a:t>системной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гипоплазии.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45" dirty="0">
                <a:latin typeface="Calibri"/>
                <a:cs typeface="Calibri"/>
              </a:rPr>
              <a:t>Коронка </a:t>
            </a:r>
            <a:r>
              <a:rPr sz="3200" spc="-15" dirty="0">
                <a:latin typeface="Calibri"/>
                <a:cs typeface="Calibri"/>
              </a:rPr>
              <a:t>зуба </a:t>
            </a:r>
            <a:r>
              <a:rPr sz="3200" spc="-10" dirty="0">
                <a:latin typeface="Calibri"/>
                <a:cs typeface="Calibri"/>
              </a:rPr>
              <a:t>приобретает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своеобразную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бочкообразную форму </a:t>
            </a:r>
            <a:r>
              <a:rPr sz="3200" spc="-5" dirty="0">
                <a:latin typeface="Calibri"/>
                <a:cs typeface="Calibri"/>
              </a:rPr>
              <a:t>с </a:t>
            </a:r>
            <a:r>
              <a:rPr sz="3200" spc="-45" dirty="0">
                <a:latin typeface="Calibri"/>
                <a:cs typeface="Calibri"/>
              </a:rPr>
              <a:t>полулунной </a:t>
            </a:r>
            <a:r>
              <a:rPr sz="3200" spc="-15" dirty="0">
                <a:latin typeface="Calibri"/>
                <a:cs typeface="Calibri"/>
              </a:rPr>
              <a:t>выемкой </a:t>
            </a:r>
            <a:r>
              <a:rPr sz="3200" spc="-5" dirty="0">
                <a:latin typeface="Calibri"/>
                <a:cs typeface="Calibri"/>
              </a:rPr>
              <a:t>на  </a:t>
            </a:r>
            <a:r>
              <a:rPr sz="3200" spc="-45" dirty="0">
                <a:latin typeface="Calibri"/>
                <a:cs typeface="Calibri"/>
              </a:rPr>
              <a:t>режущем </a:t>
            </a:r>
            <a:r>
              <a:rPr sz="3200" spc="-5" dirty="0">
                <a:latin typeface="Calibri"/>
                <a:cs typeface="Calibri"/>
              </a:rPr>
              <a:t>крае </a:t>
            </a:r>
            <a:r>
              <a:rPr sz="3200" spc="-15" dirty="0">
                <a:latin typeface="Calibri"/>
                <a:cs typeface="Calibri"/>
              </a:rPr>
              <a:t>передних резцов </a:t>
            </a:r>
            <a:r>
              <a:rPr sz="3200" spc="-10" dirty="0">
                <a:latin typeface="Calibri"/>
                <a:cs typeface="Calibri"/>
              </a:rPr>
              <a:t>верхней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или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нижней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челюсти.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936" y="3429000"/>
            <a:ext cx="4248912" cy="306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7176" y="3215639"/>
            <a:ext cx="3959352" cy="3483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75" y="414350"/>
            <a:ext cx="7997190" cy="29095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700" spc="-10" dirty="0">
                <a:latin typeface="Calibri"/>
                <a:cs typeface="Calibri"/>
              </a:rPr>
              <a:t>Для </a:t>
            </a:r>
            <a:r>
              <a:rPr sz="2700" spc="-20" dirty="0">
                <a:latin typeface="Calibri"/>
                <a:cs typeface="Calibri"/>
              </a:rPr>
              <a:t>зубов </a:t>
            </a:r>
            <a:r>
              <a:rPr sz="2700" b="1" spc="-30" dirty="0">
                <a:latin typeface="Calibri"/>
                <a:cs typeface="Calibri"/>
              </a:rPr>
              <a:t>Пфлюгера </a:t>
            </a:r>
            <a:r>
              <a:rPr sz="2700" spc="-25" dirty="0">
                <a:latin typeface="Calibri"/>
                <a:cs typeface="Calibri"/>
              </a:rPr>
              <a:t>характерна конусовидная </a:t>
            </a:r>
            <a:r>
              <a:rPr sz="2700" spc="-15" dirty="0">
                <a:latin typeface="Calibri"/>
                <a:cs typeface="Calibri"/>
              </a:rPr>
              <a:t>форма  </a:t>
            </a:r>
            <a:r>
              <a:rPr sz="2700" spc="-20" dirty="0">
                <a:latin typeface="Calibri"/>
                <a:cs typeface="Calibri"/>
              </a:rPr>
              <a:t>постоянных </a:t>
            </a:r>
            <a:r>
              <a:rPr sz="2700" spc="-25" dirty="0">
                <a:latin typeface="Calibri"/>
                <a:cs typeface="Calibri"/>
              </a:rPr>
              <a:t>моляров. </a:t>
            </a:r>
            <a:r>
              <a:rPr sz="2700" spc="-45" dirty="0">
                <a:latin typeface="Calibri"/>
                <a:cs typeface="Calibri"/>
              </a:rPr>
              <a:t>Гипоплазия </a:t>
            </a:r>
            <a:r>
              <a:rPr sz="2700" spc="-25" dirty="0">
                <a:latin typeface="Calibri"/>
                <a:cs typeface="Calibri"/>
              </a:rPr>
              <a:t>режущих </a:t>
            </a:r>
            <a:r>
              <a:rPr sz="2700" spc="-5" dirty="0">
                <a:latin typeface="Calibri"/>
                <a:cs typeface="Calibri"/>
              </a:rPr>
              <a:t>краев </a:t>
            </a:r>
            <a:r>
              <a:rPr sz="2700" spc="5" dirty="0">
                <a:latin typeface="Calibri"/>
                <a:cs typeface="Calibri"/>
              </a:rPr>
              <a:t>и  </a:t>
            </a:r>
            <a:r>
              <a:rPr sz="2700" spc="-25" dirty="0">
                <a:latin typeface="Calibri"/>
                <a:cs typeface="Calibri"/>
              </a:rPr>
              <a:t>бугров </a:t>
            </a:r>
            <a:r>
              <a:rPr sz="2700" spc="-20" dirty="0">
                <a:latin typeface="Calibri"/>
                <a:cs typeface="Calibri"/>
              </a:rPr>
              <a:t>способствует </a:t>
            </a:r>
            <a:r>
              <a:rPr sz="2700" spc="-10" dirty="0">
                <a:latin typeface="Calibri"/>
                <a:cs typeface="Calibri"/>
              </a:rPr>
              <a:t>возникновению </a:t>
            </a:r>
            <a:r>
              <a:rPr sz="2700" spc="-20" dirty="0">
                <a:latin typeface="Calibri"/>
                <a:cs typeface="Calibri"/>
              </a:rPr>
              <a:t>повышенной  стираемости </a:t>
            </a:r>
            <a:r>
              <a:rPr sz="2700" spc="-30" dirty="0">
                <a:latin typeface="Calibri"/>
                <a:cs typeface="Calibri"/>
              </a:rPr>
              <a:t>твердых тканей </a:t>
            </a:r>
            <a:r>
              <a:rPr sz="2700" spc="-20" dirty="0">
                <a:latin typeface="Calibri"/>
                <a:cs typeface="Calibri"/>
              </a:rPr>
              <a:t>зубов </a:t>
            </a:r>
            <a:r>
              <a:rPr sz="2700" spc="5" dirty="0">
                <a:latin typeface="Calibri"/>
                <a:cs typeface="Calibri"/>
              </a:rPr>
              <a:t>и </a:t>
            </a:r>
            <a:r>
              <a:rPr sz="2700" spc="-20" dirty="0">
                <a:latin typeface="Calibri"/>
                <a:cs typeface="Calibri"/>
              </a:rPr>
              <a:t>часто </a:t>
            </a:r>
            <a:r>
              <a:rPr sz="2700" spc="-30" dirty="0">
                <a:latin typeface="Calibri"/>
                <a:cs typeface="Calibri"/>
              </a:rPr>
              <a:t>приводит </a:t>
            </a:r>
            <a:r>
              <a:rPr sz="2700" spc="5" dirty="0">
                <a:latin typeface="Calibri"/>
                <a:cs typeface="Calibri"/>
              </a:rPr>
              <a:t>к  </a:t>
            </a:r>
            <a:r>
              <a:rPr sz="2700" spc="-25" dirty="0">
                <a:latin typeface="Calibri"/>
                <a:cs typeface="Calibri"/>
              </a:rPr>
              <a:t>эстетической </a:t>
            </a:r>
            <a:r>
              <a:rPr sz="2700" spc="-35" dirty="0">
                <a:latin typeface="Calibri"/>
                <a:cs typeface="Calibri"/>
              </a:rPr>
              <a:t>неудовлетворенности </a:t>
            </a:r>
            <a:r>
              <a:rPr sz="2700" spc="-5" dirty="0">
                <a:latin typeface="Calibri"/>
                <a:cs typeface="Calibri"/>
              </a:rPr>
              <a:t>пациента</a:t>
            </a:r>
            <a:r>
              <a:rPr sz="2700" spc="-2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внешним  </a:t>
            </a:r>
            <a:r>
              <a:rPr sz="2700" spc="-20" dirty="0">
                <a:latin typeface="Calibri"/>
                <a:cs typeface="Calibri"/>
              </a:rPr>
              <a:t>видом зубов. </a:t>
            </a:r>
            <a:r>
              <a:rPr sz="2700" dirty="0">
                <a:latin typeface="Calibri"/>
                <a:cs typeface="Calibri"/>
              </a:rPr>
              <a:t>При местной </a:t>
            </a:r>
            <a:r>
              <a:rPr sz="2700" spc="-10" dirty="0">
                <a:latin typeface="Calibri"/>
                <a:cs typeface="Calibri"/>
              </a:rPr>
              <a:t>гипоплазии </a:t>
            </a:r>
            <a:r>
              <a:rPr sz="2700" spc="-25" dirty="0">
                <a:latin typeface="Calibri"/>
                <a:cs typeface="Calibri"/>
              </a:rPr>
              <a:t>поражается  </a:t>
            </a:r>
            <a:r>
              <a:rPr sz="2700" spc="-30" dirty="0">
                <a:latin typeface="Calibri"/>
                <a:cs typeface="Calibri"/>
              </a:rPr>
              <a:t>один </a:t>
            </a:r>
            <a:r>
              <a:rPr sz="2700" spc="5" dirty="0">
                <a:latin typeface="Calibri"/>
                <a:cs typeface="Calibri"/>
              </a:rPr>
              <a:t>или </a:t>
            </a:r>
            <a:r>
              <a:rPr sz="2700" dirty="0">
                <a:latin typeface="Calibri"/>
                <a:cs typeface="Calibri"/>
              </a:rPr>
              <a:t>два </a:t>
            </a:r>
            <a:r>
              <a:rPr sz="2700" spc="-20" dirty="0">
                <a:latin typeface="Calibri"/>
                <a:cs typeface="Calibri"/>
              </a:rPr>
              <a:t>постоянных</a:t>
            </a:r>
            <a:r>
              <a:rPr sz="2700" spc="-26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зуба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9184" y="3465576"/>
            <a:ext cx="4175760" cy="3197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" y="1609420"/>
            <a:ext cx="8001634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45" dirty="0">
                <a:latin typeface="Calibri"/>
                <a:cs typeface="Calibri"/>
              </a:rPr>
              <a:t>Гиперплазия </a:t>
            </a:r>
            <a:r>
              <a:rPr sz="3200" b="1" spc="-10" dirty="0">
                <a:latin typeface="Calibri"/>
                <a:cs typeface="Calibri"/>
              </a:rPr>
              <a:t>эмали </a:t>
            </a:r>
            <a:r>
              <a:rPr sz="3200" spc="-10" dirty="0"/>
              <a:t>(эмалевые </a:t>
            </a:r>
            <a:r>
              <a:rPr sz="3200" spc="-35" dirty="0"/>
              <a:t>капли)  </a:t>
            </a:r>
            <a:r>
              <a:rPr sz="3200" spc="-40" dirty="0"/>
              <a:t>представляет </a:t>
            </a:r>
            <a:r>
              <a:rPr sz="3200" spc="-5" dirty="0"/>
              <a:t>собой </a:t>
            </a:r>
            <a:r>
              <a:rPr sz="3200" spc="-10" dirty="0"/>
              <a:t>избыточное </a:t>
            </a:r>
            <a:r>
              <a:rPr sz="3200" spc="-5" dirty="0"/>
              <a:t>образование  </a:t>
            </a:r>
            <a:r>
              <a:rPr sz="3200" spc="-15" dirty="0"/>
              <a:t>ткани зуба </a:t>
            </a:r>
            <a:r>
              <a:rPr sz="3200" spc="-5" dirty="0"/>
              <a:t>в </a:t>
            </a:r>
            <a:r>
              <a:rPr sz="3200" spc="-15" dirty="0"/>
              <a:t>процессе </a:t>
            </a:r>
            <a:r>
              <a:rPr sz="3200" spc="-40" dirty="0"/>
              <a:t>его </a:t>
            </a:r>
            <a:r>
              <a:rPr sz="3200" spc="-5" dirty="0"/>
              <a:t>развития, </a:t>
            </a:r>
            <a:r>
              <a:rPr sz="3200" spc="-30" dirty="0"/>
              <a:t>чаще  </a:t>
            </a:r>
            <a:r>
              <a:rPr sz="3200" spc="-15" dirty="0"/>
              <a:t>всего </a:t>
            </a:r>
            <a:r>
              <a:rPr sz="3200" spc="-5" dirty="0"/>
              <a:t>в </a:t>
            </a:r>
            <a:r>
              <a:rPr sz="3200" spc="-30" dirty="0"/>
              <a:t>области </a:t>
            </a:r>
            <a:r>
              <a:rPr sz="3200" spc="-5" dirty="0"/>
              <a:t>шейки </a:t>
            </a:r>
            <a:r>
              <a:rPr sz="3200" spc="-10" dirty="0"/>
              <a:t>зуба, </a:t>
            </a:r>
            <a:r>
              <a:rPr sz="3200" spc="-5" dirty="0"/>
              <a:t>на </a:t>
            </a:r>
            <a:r>
              <a:rPr sz="3200" spc="-10" dirty="0"/>
              <a:t>границе</a:t>
            </a:r>
            <a:r>
              <a:rPr sz="3200" spc="-85" dirty="0"/>
              <a:t> </a:t>
            </a:r>
            <a:r>
              <a:rPr sz="3200" spc="-5" dirty="0"/>
              <a:t>эмали  и </a:t>
            </a:r>
            <a:r>
              <a:rPr sz="3200" spc="-15" dirty="0"/>
              <a:t>цемента, </a:t>
            </a:r>
            <a:r>
              <a:rPr sz="3200" spc="-5" dirty="0"/>
              <a:t>а </a:t>
            </a:r>
            <a:r>
              <a:rPr sz="3200" spc="-30" dirty="0"/>
              <a:t>также </a:t>
            </a:r>
            <a:r>
              <a:rPr sz="3200" spc="-5" dirty="0"/>
              <a:t>на</a:t>
            </a:r>
            <a:r>
              <a:rPr sz="3200" spc="-15" dirty="0"/>
              <a:t> </a:t>
            </a:r>
            <a:r>
              <a:rPr sz="3200" spc="-10" dirty="0"/>
              <a:t>контактной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200" spc="-10" dirty="0"/>
              <a:t>поверхности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09420"/>
            <a:ext cx="7884159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4495" algn="just">
              <a:lnSpc>
                <a:spcPct val="100000"/>
              </a:lnSpc>
              <a:spcBef>
                <a:spcPts val="95"/>
              </a:spcBef>
            </a:pPr>
            <a:r>
              <a:rPr sz="3200" b="1" spc="-50" dirty="0">
                <a:latin typeface="Calibri"/>
                <a:cs typeface="Calibri"/>
              </a:rPr>
              <a:t>Флюороз </a:t>
            </a:r>
            <a:r>
              <a:rPr sz="3200" spc="-5" dirty="0">
                <a:latin typeface="Calibri"/>
                <a:cs typeface="Calibri"/>
              </a:rPr>
              <a:t>- </a:t>
            </a:r>
            <a:r>
              <a:rPr sz="3200" spc="-15" dirty="0">
                <a:latin typeface="Calibri"/>
                <a:cs typeface="Calibri"/>
              </a:rPr>
              <a:t>поражение </a:t>
            </a:r>
            <a:r>
              <a:rPr sz="3200" spc="-35" dirty="0">
                <a:latin typeface="Calibri"/>
                <a:cs typeface="Calibri"/>
              </a:rPr>
              <a:t>твердых тканей </a:t>
            </a:r>
            <a:r>
              <a:rPr sz="3200" spc="-15" dirty="0">
                <a:latin typeface="Calibri"/>
                <a:cs typeface="Calibri"/>
              </a:rPr>
              <a:t>зуба  </a:t>
            </a:r>
            <a:r>
              <a:rPr sz="3200" spc="-35" dirty="0">
                <a:latin typeface="Calibri"/>
                <a:cs typeface="Calibri"/>
              </a:rPr>
              <a:t>вследствие употребления </a:t>
            </a:r>
            <a:r>
              <a:rPr sz="3200" spc="-10" dirty="0">
                <a:latin typeface="Calibri"/>
                <a:cs typeface="Calibri"/>
              </a:rPr>
              <a:t>питьевой </a:t>
            </a:r>
            <a:r>
              <a:rPr sz="3200" spc="-50" dirty="0">
                <a:latin typeface="Calibri"/>
                <a:cs typeface="Calibri"/>
              </a:rPr>
              <a:t>воды </a:t>
            </a:r>
            <a:r>
              <a:rPr sz="3200" spc="-5" dirty="0">
                <a:latin typeface="Calibri"/>
                <a:cs typeface="Calibri"/>
              </a:rPr>
              <a:t>с  высоким </a:t>
            </a:r>
            <a:r>
              <a:rPr sz="3200" spc="-50" dirty="0">
                <a:latin typeface="Calibri"/>
                <a:cs typeface="Calibri"/>
              </a:rPr>
              <a:t>содержанием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фтористых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соединений. </a:t>
            </a:r>
            <a:r>
              <a:rPr sz="3200" spc="-35" dirty="0">
                <a:latin typeface="Calibri"/>
                <a:cs typeface="Calibri"/>
              </a:rPr>
              <a:t>Фтор </a:t>
            </a:r>
            <a:r>
              <a:rPr sz="3200" spc="-40" dirty="0">
                <a:latin typeface="Calibri"/>
                <a:cs typeface="Calibri"/>
              </a:rPr>
              <a:t>является </a:t>
            </a:r>
            <a:r>
              <a:rPr sz="3200" spc="-5" dirty="0">
                <a:latin typeface="Calibri"/>
                <a:cs typeface="Calibri"/>
              </a:rPr>
              <a:t>ферментативным  </a:t>
            </a:r>
            <a:r>
              <a:rPr sz="3200" spc="-15" dirty="0">
                <a:latin typeface="Calibri"/>
                <a:cs typeface="Calibri"/>
              </a:rPr>
              <a:t>ядом, </a:t>
            </a:r>
            <a:r>
              <a:rPr sz="3200" spc="-10" dirty="0">
                <a:latin typeface="Calibri"/>
                <a:cs typeface="Calibri"/>
              </a:rPr>
              <a:t>он </a:t>
            </a:r>
            <a:r>
              <a:rPr sz="3200" spc="-15" dirty="0">
                <a:latin typeface="Calibri"/>
                <a:cs typeface="Calibri"/>
              </a:rPr>
              <a:t>токсически </a:t>
            </a:r>
            <a:r>
              <a:rPr sz="3200" spc="-40" dirty="0">
                <a:latin typeface="Calibri"/>
                <a:cs typeface="Calibri"/>
              </a:rPr>
              <a:t>действует </a:t>
            </a:r>
            <a:r>
              <a:rPr sz="3200" spc="-5" dirty="0">
                <a:latin typeface="Calibri"/>
                <a:cs typeface="Calibri"/>
              </a:rPr>
              <a:t>на  </a:t>
            </a:r>
            <a:r>
              <a:rPr sz="3200" spc="-35" dirty="0">
                <a:latin typeface="Calibri"/>
                <a:cs typeface="Calibri"/>
              </a:rPr>
              <a:t>амелобласты, </a:t>
            </a:r>
            <a:r>
              <a:rPr sz="3200" spc="-40" dirty="0">
                <a:latin typeface="Calibri"/>
                <a:cs typeface="Calibri"/>
              </a:rPr>
              <a:t>что </a:t>
            </a:r>
            <a:r>
              <a:rPr sz="3200" spc="-5" dirty="0">
                <a:latin typeface="Calibri"/>
                <a:cs typeface="Calibri"/>
              </a:rPr>
              <a:t>и </a:t>
            </a:r>
            <a:r>
              <a:rPr sz="3200" spc="-50" dirty="0">
                <a:latin typeface="Calibri"/>
                <a:cs typeface="Calibri"/>
              </a:rPr>
              <a:t>ведет </a:t>
            </a:r>
            <a:r>
              <a:rPr sz="3200" spc="-5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неправильному  формированию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эмали.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75" y="189687"/>
            <a:ext cx="8114665" cy="242443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130175">
              <a:lnSpc>
                <a:spcPct val="101600"/>
              </a:lnSpc>
              <a:spcBef>
                <a:spcPts val="45"/>
              </a:spcBef>
            </a:pPr>
            <a:r>
              <a:rPr sz="2600" b="1" spc="-5" dirty="0">
                <a:latin typeface="Calibri"/>
                <a:cs typeface="Calibri"/>
              </a:rPr>
              <a:t>Дисплазия </a:t>
            </a:r>
            <a:r>
              <a:rPr sz="2600" b="1" spc="-10" dirty="0">
                <a:latin typeface="Calibri"/>
                <a:cs typeface="Calibri"/>
              </a:rPr>
              <a:t>Капдепона </a:t>
            </a:r>
            <a:r>
              <a:rPr sz="2600" spc="-5" dirty="0">
                <a:latin typeface="Calibri"/>
                <a:cs typeface="Calibri"/>
              </a:rPr>
              <a:t>(синдром </a:t>
            </a:r>
            <a:r>
              <a:rPr sz="2600" spc="-10" dirty="0">
                <a:latin typeface="Calibri"/>
                <a:cs typeface="Calibri"/>
              </a:rPr>
              <a:t>Стентона-Капдепона) </a:t>
            </a:r>
            <a:r>
              <a:rPr sz="2600" spc="-5" dirty="0">
                <a:latin typeface="Calibri"/>
                <a:cs typeface="Calibri"/>
              </a:rPr>
              <a:t>–  </a:t>
            </a:r>
            <a:r>
              <a:rPr sz="2600" spc="-10" dirty="0">
                <a:latin typeface="Calibri"/>
                <a:cs typeface="Calibri"/>
              </a:rPr>
              <a:t>наследственное </a:t>
            </a:r>
            <a:r>
              <a:rPr sz="2600" spc="-5" dirty="0">
                <a:latin typeface="Calibri"/>
                <a:cs typeface="Calibri"/>
              </a:rPr>
              <a:t>нарушение развития </a:t>
            </a:r>
            <a:r>
              <a:rPr sz="2600" spc="-10" dirty="0">
                <a:latin typeface="Calibri"/>
                <a:cs typeface="Calibri"/>
              </a:rPr>
              <a:t>временных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2600" spc="-10" dirty="0">
                <a:latin typeface="Calibri"/>
                <a:cs typeface="Calibri"/>
              </a:rPr>
              <a:t>постоянных зубов. </a:t>
            </a:r>
            <a:r>
              <a:rPr sz="2600" spc="-5" dirty="0">
                <a:latin typeface="Calibri"/>
                <a:cs typeface="Calibri"/>
              </a:rPr>
              <a:t>Из-за </a:t>
            </a:r>
            <a:r>
              <a:rPr sz="2600" spc="-15" dirty="0">
                <a:latin typeface="Calibri"/>
                <a:cs typeface="Calibri"/>
              </a:rPr>
              <a:t>неполноценной </a:t>
            </a:r>
            <a:r>
              <a:rPr sz="2600" spc="-5" dirty="0">
                <a:latin typeface="Calibri"/>
                <a:cs typeface="Calibri"/>
              </a:rPr>
              <a:t>структуры  </a:t>
            </a:r>
            <a:r>
              <a:rPr sz="2600" spc="-15" dirty="0">
                <a:latin typeface="Calibri"/>
                <a:cs typeface="Calibri"/>
              </a:rPr>
              <a:t>тканей </a:t>
            </a:r>
            <a:r>
              <a:rPr sz="2600" spc="-5" dirty="0">
                <a:latin typeface="Calibri"/>
                <a:cs typeface="Calibri"/>
              </a:rPr>
              <a:t>зубов </a:t>
            </a:r>
            <a:r>
              <a:rPr sz="2600" spc="-15" dirty="0">
                <a:latin typeface="Calibri"/>
                <a:cs typeface="Calibri"/>
              </a:rPr>
              <a:t>вскоре </a:t>
            </a:r>
            <a:r>
              <a:rPr sz="2600" spc="-5" dirty="0">
                <a:latin typeface="Calibri"/>
                <a:cs typeface="Calibri"/>
              </a:rPr>
              <a:t>после </a:t>
            </a:r>
            <a:r>
              <a:rPr sz="2600" spc="-10" dirty="0">
                <a:latin typeface="Calibri"/>
                <a:cs typeface="Calibri"/>
              </a:rPr>
              <a:t>их </a:t>
            </a:r>
            <a:r>
              <a:rPr sz="2600" spc="-5" dirty="0">
                <a:latin typeface="Calibri"/>
                <a:cs typeface="Calibri"/>
              </a:rPr>
              <a:t>прорезывания</a:t>
            </a:r>
            <a:r>
              <a:rPr sz="2600" spc="2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скалывается</a:t>
            </a:r>
            <a:endParaRPr sz="2600">
              <a:latin typeface="Calibri"/>
              <a:cs typeface="Calibri"/>
            </a:endParaRPr>
          </a:p>
          <a:p>
            <a:pPr marL="12700" marR="215265">
              <a:lnSpc>
                <a:spcPct val="100800"/>
              </a:lnSpc>
              <a:spcBef>
                <a:spcPts val="25"/>
              </a:spcBef>
            </a:pPr>
            <a:r>
              <a:rPr sz="2600" spc="-5" dirty="0">
                <a:latin typeface="Calibri"/>
                <a:cs typeface="Calibri"/>
              </a:rPr>
              <a:t>эмаль, </a:t>
            </a:r>
            <a:r>
              <a:rPr sz="2600" spc="-20" dirty="0">
                <a:latin typeface="Calibri"/>
                <a:cs typeface="Calibri"/>
              </a:rPr>
              <a:t>происходит </a:t>
            </a:r>
            <a:r>
              <a:rPr sz="2600" spc="-10" dirty="0">
                <a:latin typeface="Calibri"/>
                <a:cs typeface="Calibri"/>
              </a:rPr>
              <a:t>усиленное </a:t>
            </a:r>
            <a:r>
              <a:rPr sz="2600" spc="-5" dirty="0">
                <a:latin typeface="Calibri"/>
                <a:cs typeface="Calibri"/>
              </a:rPr>
              <a:t>стирание зубов, при </a:t>
            </a:r>
            <a:r>
              <a:rPr sz="2600" spc="-20" dirty="0">
                <a:latin typeface="Calibri"/>
                <a:cs typeface="Calibri"/>
              </a:rPr>
              <a:t>этом  </a:t>
            </a:r>
            <a:r>
              <a:rPr sz="2600" spc="-10" dirty="0">
                <a:latin typeface="Calibri"/>
                <a:cs typeface="Calibri"/>
              </a:rPr>
              <a:t>зубы </a:t>
            </a:r>
            <a:r>
              <a:rPr sz="2600" spc="-5" dirty="0">
                <a:latin typeface="Calibri"/>
                <a:cs typeface="Calibri"/>
              </a:rPr>
              <a:t>слабо </a:t>
            </a:r>
            <a:r>
              <a:rPr sz="2600" spc="-10" dirty="0">
                <a:latin typeface="Calibri"/>
                <a:cs typeface="Calibri"/>
              </a:rPr>
              <a:t>реагируют </a:t>
            </a:r>
            <a:r>
              <a:rPr sz="2600" spc="-5" dirty="0">
                <a:latin typeface="Calibri"/>
                <a:cs typeface="Calibri"/>
              </a:rPr>
              <a:t>на </a:t>
            </a:r>
            <a:r>
              <a:rPr sz="2600" dirty="0">
                <a:latin typeface="Calibri"/>
                <a:cs typeface="Calibri"/>
              </a:rPr>
              <a:t>все </a:t>
            </a:r>
            <a:r>
              <a:rPr sz="2600" spc="-10" dirty="0">
                <a:latin typeface="Calibri"/>
                <a:cs typeface="Calibri"/>
              </a:rPr>
              <a:t>виды</a:t>
            </a:r>
            <a:r>
              <a:rPr sz="2600" spc="29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раздражителей.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5232" y="3069335"/>
            <a:ext cx="6266688" cy="3218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8847" y="3672840"/>
            <a:ext cx="4407408" cy="2246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5255" y="1411224"/>
            <a:ext cx="4191000" cy="150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672840"/>
            <a:ext cx="3992879" cy="299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368" y="548640"/>
            <a:ext cx="3959352" cy="2221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599641"/>
            <a:ext cx="8019415" cy="424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5" dirty="0">
                <a:latin typeface="Calibri"/>
                <a:cs typeface="Calibri"/>
              </a:rPr>
              <a:t>Эрозия </a:t>
            </a:r>
            <a:r>
              <a:rPr sz="3050" b="1" spc="-10" dirty="0">
                <a:latin typeface="Calibri"/>
                <a:cs typeface="Calibri"/>
              </a:rPr>
              <a:t>твердых тканей зубов</a:t>
            </a:r>
            <a:r>
              <a:rPr sz="3050" b="1" spc="6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–</a:t>
            </a:r>
            <a:endParaRPr sz="30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3050" spc="-5" dirty="0">
                <a:latin typeface="Calibri"/>
                <a:cs typeface="Calibri"/>
              </a:rPr>
              <a:t>прогрессирующая </a:t>
            </a:r>
            <a:r>
              <a:rPr sz="3050" dirty="0">
                <a:latin typeface="Calibri"/>
                <a:cs typeface="Calibri"/>
              </a:rPr>
              <a:t>чашеобразная убыль эмали </a:t>
            </a:r>
            <a:r>
              <a:rPr sz="3050" spc="-5" dirty="0">
                <a:latin typeface="Calibri"/>
                <a:cs typeface="Calibri"/>
              </a:rPr>
              <a:t>и  </a:t>
            </a:r>
            <a:r>
              <a:rPr sz="3050" spc="-10" dirty="0">
                <a:latin typeface="Calibri"/>
                <a:cs typeface="Calibri"/>
              </a:rPr>
              <a:t>дентина </a:t>
            </a:r>
            <a:r>
              <a:rPr sz="3050" dirty="0">
                <a:latin typeface="Calibri"/>
                <a:cs typeface="Calibri"/>
              </a:rPr>
              <a:t>на </a:t>
            </a:r>
            <a:r>
              <a:rPr sz="3050" spc="-15" dirty="0">
                <a:latin typeface="Calibri"/>
                <a:cs typeface="Calibri"/>
              </a:rPr>
              <a:t>вестибулярной </a:t>
            </a:r>
            <a:r>
              <a:rPr sz="3050" spc="-5" dirty="0">
                <a:latin typeface="Calibri"/>
                <a:cs typeface="Calibri"/>
              </a:rPr>
              <a:t>поверхности. Форма  </a:t>
            </a:r>
            <a:r>
              <a:rPr sz="3050" spc="-10" dirty="0">
                <a:latin typeface="Calibri"/>
                <a:cs typeface="Calibri"/>
              </a:rPr>
              <a:t>участка </a:t>
            </a:r>
            <a:r>
              <a:rPr sz="3050" dirty="0">
                <a:latin typeface="Calibri"/>
                <a:cs typeface="Calibri"/>
              </a:rPr>
              <a:t>неправильно </a:t>
            </a:r>
            <a:r>
              <a:rPr sz="3050" spc="-20" dirty="0">
                <a:latin typeface="Calibri"/>
                <a:cs typeface="Calibri"/>
              </a:rPr>
              <a:t>округлая, </a:t>
            </a:r>
            <a:r>
              <a:rPr sz="3050" spc="-10" dirty="0">
                <a:latin typeface="Calibri"/>
                <a:cs typeface="Calibri"/>
              </a:rPr>
              <a:t>поверхность  </a:t>
            </a:r>
            <a:r>
              <a:rPr sz="3050" spc="-45" dirty="0">
                <a:latin typeface="Calibri"/>
                <a:cs typeface="Calibri"/>
              </a:rPr>
              <a:t>гладкая, </a:t>
            </a:r>
            <a:r>
              <a:rPr sz="3050" spc="-5" dirty="0">
                <a:latin typeface="Calibri"/>
                <a:cs typeface="Calibri"/>
              </a:rPr>
              <a:t>дно </a:t>
            </a:r>
            <a:r>
              <a:rPr sz="3050" spc="-20" dirty="0">
                <a:latin typeface="Calibri"/>
                <a:cs typeface="Calibri"/>
              </a:rPr>
              <a:t>твердое, </a:t>
            </a:r>
            <a:r>
              <a:rPr sz="3050" spc="-15" dirty="0">
                <a:latin typeface="Calibri"/>
                <a:cs typeface="Calibri"/>
              </a:rPr>
              <a:t>блестящее. </a:t>
            </a:r>
            <a:r>
              <a:rPr sz="3050" spc="-5" dirty="0">
                <a:latin typeface="Calibri"/>
                <a:cs typeface="Calibri"/>
              </a:rPr>
              <a:t>В</a:t>
            </a:r>
            <a:r>
              <a:rPr sz="3050" spc="-75" dirty="0">
                <a:latin typeface="Calibri"/>
                <a:cs typeface="Calibri"/>
              </a:rPr>
              <a:t> </a:t>
            </a:r>
            <a:r>
              <a:rPr sz="3050" spc="-5" dirty="0">
                <a:latin typeface="Calibri"/>
                <a:cs typeface="Calibri"/>
              </a:rPr>
              <a:t>основном</a:t>
            </a:r>
            <a:endParaRPr sz="3050">
              <a:latin typeface="Calibri"/>
              <a:cs typeface="Calibri"/>
            </a:endParaRPr>
          </a:p>
          <a:p>
            <a:pPr marL="12700" marR="418465">
              <a:lnSpc>
                <a:spcPct val="101000"/>
              </a:lnSpc>
            </a:pPr>
            <a:r>
              <a:rPr sz="3050" spc="-15" dirty="0">
                <a:latin typeface="Calibri"/>
                <a:cs typeface="Calibri"/>
              </a:rPr>
              <a:t>поражаются передние </a:t>
            </a:r>
            <a:r>
              <a:rPr sz="3050" spc="-10" dirty="0">
                <a:latin typeface="Calibri"/>
                <a:cs typeface="Calibri"/>
              </a:rPr>
              <a:t>зубы </a:t>
            </a:r>
            <a:r>
              <a:rPr sz="3050" spc="-5" dirty="0">
                <a:latin typeface="Calibri"/>
                <a:cs typeface="Calibri"/>
              </a:rPr>
              <a:t>верхней </a:t>
            </a:r>
            <a:r>
              <a:rPr sz="3050" spc="-10" dirty="0">
                <a:latin typeface="Calibri"/>
                <a:cs typeface="Calibri"/>
              </a:rPr>
              <a:t>челюсти,  </a:t>
            </a:r>
            <a:r>
              <a:rPr sz="3050" spc="-15" dirty="0">
                <a:latin typeface="Calibri"/>
                <a:cs typeface="Calibri"/>
              </a:rPr>
              <a:t>премоляры </a:t>
            </a:r>
            <a:r>
              <a:rPr sz="3050" spc="-5" dirty="0">
                <a:latin typeface="Calibri"/>
                <a:cs typeface="Calibri"/>
              </a:rPr>
              <a:t>обеих </a:t>
            </a:r>
            <a:r>
              <a:rPr sz="3050" spc="-15" dirty="0">
                <a:latin typeface="Calibri"/>
                <a:cs typeface="Calibri"/>
              </a:rPr>
              <a:t>челюстей </a:t>
            </a:r>
            <a:r>
              <a:rPr sz="3050" dirty="0">
                <a:latin typeface="Calibri"/>
                <a:cs typeface="Calibri"/>
              </a:rPr>
              <a:t>и клыки нижней  </a:t>
            </a:r>
            <a:r>
              <a:rPr sz="3050" spc="-10" dirty="0">
                <a:latin typeface="Calibri"/>
                <a:cs typeface="Calibri"/>
              </a:rPr>
              <a:t>челюсти </a:t>
            </a:r>
            <a:r>
              <a:rPr sz="3050" spc="-15" dirty="0">
                <a:latin typeface="Calibri"/>
                <a:cs typeface="Calibri"/>
              </a:rPr>
              <a:t>(как </a:t>
            </a:r>
            <a:r>
              <a:rPr sz="3050" dirty="0">
                <a:latin typeface="Calibri"/>
                <a:cs typeface="Calibri"/>
              </a:rPr>
              <a:t>правило, </a:t>
            </a:r>
            <a:r>
              <a:rPr sz="3050" spc="-5" dirty="0">
                <a:latin typeface="Calibri"/>
                <a:cs typeface="Calibri"/>
              </a:rPr>
              <a:t>не </a:t>
            </a:r>
            <a:r>
              <a:rPr sz="3050" spc="-10" dirty="0">
                <a:latin typeface="Calibri"/>
                <a:cs typeface="Calibri"/>
              </a:rPr>
              <a:t>менее</a:t>
            </a:r>
            <a:r>
              <a:rPr sz="3050" spc="-15" dirty="0">
                <a:latin typeface="Calibri"/>
                <a:cs typeface="Calibri"/>
              </a:rPr>
              <a:t> двух</a:t>
            </a:r>
            <a:endParaRPr sz="3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3050" spc="-5" dirty="0">
                <a:latin typeface="Calibri"/>
                <a:cs typeface="Calibri"/>
              </a:rPr>
              <a:t>симметрично </a:t>
            </a:r>
            <a:r>
              <a:rPr sz="3050" spc="-15" dirty="0">
                <a:latin typeface="Calibri"/>
                <a:cs typeface="Calibri"/>
              </a:rPr>
              <a:t>расположенных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spc="-5" dirty="0">
                <a:latin typeface="Calibri"/>
                <a:cs typeface="Calibri"/>
              </a:rPr>
              <a:t>зубов).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693" y="127508"/>
            <a:ext cx="7991475" cy="2852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latin typeface="Calibri"/>
                <a:cs typeface="Calibri"/>
              </a:rPr>
              <a:t>Клиновидный </a:t>
            </a:r>
            <a:r>
              <a:rPr sz="2650" b="1" spc="-50" dirty="0">
                <a:latin typeface="Calibri"/>
                <a:cs typeface="Calibri"/>
              </a:rPr>
              <a:t>дефект. </a:t>
            </a:r>
            <a:r>
              <a:rPr sz="2650" spc="-15" dirty="0">
                <a:latin typeface="Calibri"/>
                <a:cs typeface="Calibri"/>
              </a:rPr>
              <a:t>Чаще </a:t>
            </a:r>
            <a:r>
              <a:rPr sz="2650" spc="-10" dirty="0">
                <a:latin typeface="Calibri"/>
                <a:cs typeface="Calibri"/>
              </a:rPr>
              <a:t>всего </a:t>
            </a:r>
            <a:r>
              <a:rPr sz="2650" spc="-40" dirty="0">
                <a:latin typeface="Calibri"/>
                <a:cs typeface="Calibri"/>
              </a:rPr>
              <a:t>наблюдается</a:t>
            </a:r>
            <a:r>
              <a:rPr sz="2650" spc="5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на</a:t>
            </a:r>
            <a:endParaRPr sz="2650">
              <a:latin typeface="Calibri"/>
              <a:cs typeface="Calibri"/>
            </a:endParaRPr>
          </a:p>
          <a:p>
            <a:pPr marL="12700" marR="5080">
              <a:lnSpc>
                <a:spcPts val="3170"/>
              </a:lnSpc>
              <a:spcBef>
                <a:spcPts val="125"/>
              </a:spcBef>
            </a:pPr>
            <a:r>
              <a:rPr sz="2650" spc="-15" dirty="0">
                <a:latin typeface="Calibri"/>
                <a:cs typeface="Calibri"/>
              </a:rPr>
              <a:t>клыках, премолярах, </a:t>
            </a:r>
            <a:r>
              <a:rPr sz="2650" spc="-40" dirty="0">
                <a:latin typeface="Calibri"/>
                <a:cs typeface="Calibri"/>
              </a:rPr>
              <a:t>реже </a:t>
            </a:r>
            <a:r>
              <a:rPr sz="2650" spc="-5" dirty="0">
                <a:latin typeface="Calibri"/>
                <a:cs typeface="Calibri"/>
              </a:rPr>
              <a:t>- резцах, </a:t>
            </a:r>
            <a:r>
              <a:rPr sz="2650" spc="-15" dirty="0">
                <a:latin typeface="Calibri"/>
                <a:cs typeface="Calibri"/>
              </a:rPr>
              <a:t>молярах.</a:t>
            </a:r>
            <a:r>
              <a:rPr sz="2650" spc="-204" dirty="0">
                <a:latin typeface="Calibri"/>
                <a:cs typeface="Calibri"/>
              </a:rPr>
              <a:t> </a:t>
            </a:r>
            <a:r>
              <a:rPr sz="2650" spc="-20" dirty="0">
                <a:latin typeface="Calibri"/>
                <a:cs typeface="Calibri"/>
              </a:rPr>
              <a:t>Этиология  </a:t>
            </a:r>
            <a:r>
              <a:rPr sz="2650" spc="-35" dirty="0">
                <a:latin typeface="Calibri"/>
                <a:cs typeface="Calibri"/>
              </a:rPr>
              <a:t>до </a:t>
            </a:r>
            <a:r>
              <a:rPr sz="2650" spc="-15" dirty="0">
                <a:latin typeface="Calibri"/>
                <a:cs typeface="Calibri"/>
              </a:rPr>
              <a:t>конца </a:t>
            </a:r>
            <a:r>
              <a:rPr sz="2650" spc="-5" dirty="0">
                <a:latin typeface="Calibri"/>
                <a:cs typeface="Calibri"/>
              </a:rPr>
              <a:t>не выяснена, </a:t>
            </a:r>
            <a:r>
              <a:rPr sz="2650" spc="-10" dirty="0">
                <a:latin typeface="Calibri"/>
                <a:cs typeface="Calibri"/>
              </a:rPr>
              <a:t>связывается </a:t>
            </a:r>
            <a:r>
              <a:rPr sz="2650" spc="-5" dirty="0">
                <a:latin typeface="Calibri"/>
                <a:cs typeface="Calibri"/>
              </a:rPr>
              <a:t>с</a:t>
            </a:r>
            <a:r>
              <a:rPr sz="2650" spc="-11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нарушениями</a:t>
            </a:r>
            <a:endParaRPr sz="2650">
              <a:latin typeface="Calibri"/>
              <a:cs typeface="Calibri"/>
            </a:endParaRPr>
          </a:p>
          <a:p>
            <a:pPr marL="12700" marR="252095">
              <a:lnSpc>
                <a:spcPts val="3170"/>
              </a:lnSpc>
              <a:spcBef>
                <a:spcPts val="25"/>
              </a:spcBef>
            </a:pPr>
            <a:r>
              <a:rPr sz="2650" spc="-10" dirty="0">
                <a:latin typeface="Calibri"/>
                <a:cs typeface="Calibri"/>
              </a:rPr>
              <a:t>эндокринной </a:t>
            </a:r>
            <a:r>
              <a:rPr sz="2650" spc="-15" dirty="0">
                <a:latin typeface="Calibri"/>
                <a:cs typeface="Calibri"/>
              </a:rPr>
              <a:t>системы, </a:t>
            </a:r>
            <a:r>
              <a:rPr sz="2650" spc="-5" dirty="0">
                <a:latin typeface="Calibri"/>
                <a:cs typeface="Calibri"/>
              </a:rPr>
              <a:t>ЦНС, </a:t>
            </a:r>
            <a:r>
              <a:rPr sz="2650" spc="-40" dirty="0">
                <a:latin typeface="Calibri"/>
                <a:cs typeface="Calibri"/>
              </a:rPr>
              <a:t>пародонтозом </a:t>
            </a:r>
            <a:r>
              <a:rPr sz="2650" spc="-10" dirty="0">
                <a:latin typeface="Calibri"/>
                <a:cs typeface="Calibri"/>
              </a:rPr>
              <a:t>и </a:t>
            </a:r>
            <a:r>
              <a:rPr sz="2650" spc="-15" dirty="0">
                <a:latin typeface="Calibri"/>
                <a:cs typeface="Calibri"/>
              </a:rPr>
              <a:t>другими  заболеваниями. </a:t>
            </a:r>
            <a:r>
              <a:rPr sz="2650" spc="-10" dirty="0">
                <a:latin typeface="Calibri"/>
                <a:cs typeface="Calibri"/>
              </a:rPr>
              <a:t>Дефекты </a:t>
            </a:r>
            <a:r>
              <a:rPr sz="2650" spc="-15" dirty="0">
                <a:latin typeface="Calibri"/>
                <a:cs typeface="Calibri"/>
              </a:rPr>
              <a:t>чаще </a:t>
            </a:r>
            <a:r>
              <a:rPr sz="2650" spc="-25" dirty="0">
                <a:latin typeface="Calibri"/>
                <a:cs typeface="Calibri"/>
              </a:rPr>
              <a:t>всего</a:t>
            </a:r>
            <a:r>
              <a:rPr sz="2650" spc="-90" dirty="0">
                <a:latin typeface="Calibri"/>
                <a:cs typeface="Calibri"/>
              </a:rPr>
              <a:t> </a:t>
            </a:r>
            <a:r>
              <a:rPr sz="2650" spc="-30" dirty="0">
                <a:latin typeface="Calibri"/>
                <a:cs typeface="Calibri"/>
              </a:rPr>
              <a:t>располагаются</a:t>
            </a:r>
            <a:endParaRPr sz="2650">
              <a:latin typeface="Calibri"/>
              <a:cs typeface="Calibri"/>
            </a:endParaRPr>
          </a:p>
          <a:p>
            <a:pPr marL="12700" marR="58419">
              <a:lnSpc>
                <a:spcPts val="3170"/>
              </a:lnSpc>
              <a:spcBef>
                <a:spcPts val="20"/>
              </a:spcBef>
            </a:pPr>
            <a:r>
              <a:rPr sz="2650" spc="-10" dirty="0">
                <a:latin typeface="Calibri"/>
                <a:cs typeface="Calibri"/>
              </a:rPr>
              <a:t>симметрично на </a:t>
            </a:r>
            <a:r>
              <a:rPr sz="2650" spc="-35" dirty="0">
                <a:latin typeface="Calibri"/>
                <a:cs typeface="Calibri"/>
              </a:rPr>
              <a:t>вестибулярной </a:t>
            </a:r>
            <a:r>
              <a:rPr sz="2650" spc="-5" dirty="0">
                <a:latin typeface="Calibri"/>
                <a:cs typeface="Calibri"/>
              </a:rPr>
              <a:t>поверхности </a:t>
            </a:r>
            <a:r>
              <a:rPr sz="2650" spc="-10" dirty="0">
                <a:latin typeface="Calibri"/>
                <a:cs typeface="Calibri"/>
              </a:rPr>
              <a:t>зуба </a:t>
            </a:r>
            <a:r>
              <a:rPr sz="2650" spc="-5" dirty="0">
                <a:latin typeface="Calibri"/>
                <a:cs typeface="Calibri"/>
              </a:rPr>
              <a:t>в </a:t>
            </a:r>
            <a:r>
              <a:rPr sz="2650" spc="-30" dirty="0">
                <a:latin typeface="Calibri"/>
                <a:cs typeface="Calibri"/>
              </a:rPr>
              <a:t>его  </a:t>
            </a:r>
            <a:r>
              <a:rPr sz="2650" spc="-5" dirty="0">
                <a:latin typeface="Calibri"/>
                <a:cs typeface="Calibri"/>
              </a:rPr>
              <a:t>пришеечной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области.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9767" y="2926079"/>
            <a:ext cx="4754880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09420"/>
            <a:ext cx="7984490" cy="437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5"/>
              </a:spcBef>
            </a:pPr>
            <a:r>
              <a:rPr sz="2850" dirty="0">
                <a:latin typeface="Calibri"/>
                <a:cs typeface="Calibri"/>
              </a:rPr>
              <a:t>Клиновидный </a:t>
            </a:r>
            <a:r>
              <a:rPr sz="2850" spc="-30" dirty="0">
                <a:latin typeface="Calibri"/>
                <a:cs typeface="Calibri"/>
              </a:rPr>
              <a:t>дефект образуется </a:t>
            </a:r>
            <a:r>
              <a:rPr sz="2850" spc="-10" dirty="0">
                <a:latin typeface="Calibri"/>
                <a:cs typeface="Calibri"/>
              </a:rPr>
              <a:t>придесневой  </a:t>
            </a:r>
            <a:r>
              <a:rPr sz="2850" spc="-30" dirty="0">
                <a:latin typeface="Calibri"/>
                <a:cs typeface="Calibri"/>
              </a:rPr>
              <a:t>плоскостью, </a:t>
            </a:r>
            <a:r>
              <a:rPr sz="2850" spc="-35" dirty="0">
                <a:latin typeface="Calibri"/>
                <a:cs typeface="Calibri"/>
              </a:rPr>
              <a:t>которая </a:t>
            </a:r>
            <a:r>
              <a:rPr sz="2850" spc="-30" dirty="0">
                <a:latin typeface="Calibri"/>
                <a:cs typeface="Calibri"/>
              </a:rPr>
              <a:t>расположена </a:t>
            </a:r>
            <a:r>
              <a:rPr sz="2850" spc="-15" dirty="0">
                <a:latin typeface="Calibri"/>
                <a:cs typeface="Calibri"/>
              </a:rPr>
              <a:t>горизонтально, </a:t>
            </a:r>
            <a:r>
              <a:rPr sz="2850" dirty="0">
                <a:latin typeface="Calibri"/>
                <a:cs typeface="Calibri"/>
              </a:rPr>
              <a:t>и  </a:t>
            </a:r>
            <a:r>
              <a:rPr sz="2850" spc="-5" dirty="0">
                <a:latin typeface="Calibri"/>
                <a:cs typeface="Calibri"/>
              </a:rPr>
              <a:t>второй </a:t>
            </a:r>
            <a:r>
              <a:rPr sz="2850" spc="-10" dirty="0">
                <a:latin typeface="Calibri"/>
                <a:cs typeface="Calibri"/>
              </a:rPr>
              <a:t>плоскостью, </a:t>
            </a:r>
            <a:r>
              <a:rPr sz="2850" spc="-25" dirty="0">
                <a:latin typeface="Calibri"/>
                <a:cs typeface="Calibri"/>
              </a:rPr>
              <a:t>расположенной </a:t>
            </a:r>
            <a:r>
              <a:rPr sz="2850" spc="-35" dirty="0">
                <a:latin typeface="Calibri"/>
                <a:cs typeface="Calibri"/>
              </a:rPr>
              <a:t>под </a:t>
            </a:r>
            <a:r>
              <a:rPr sz="2850" spc="-5" dirty="0">
                <a:latin typeface="Calibri"/>
                <a:cs typeface="Calibri"/>
              </a:rPr>
              <a:t>острым  </a:t>
            </a:r>
            <a:r>
              <a:rPr sz="2850" spc="-40" dirty="0">
                <a:latin typeface="Calibri"/>
                <a:cs typeface="Calibri"/>
              </a:rPr>
              <a:t>углом. </a:t>
            </a:r>
            <a:r>
              <a:rPr sz="2850" spc="-5" dirty="0">
                <a:latin typeface="Calibri"/>
                <a:cs typeface="Calibri"/>
              </a:rPr>
              <a:t>Стенки </a:t>
            </a:r>
            <a:r>
              <a:rPr sz="2850" spc="-30" dirty="0">
                <a:latin typeface="Calibri"/>
                <a:cs typeface="Calibri"/>
              </a:rPr>
              <a:t>дефекта </a:t>
            </a:r>
            <a:r>
              <a:rPr sz="2850" spc="-10" dirty="0">
                <a:latin typeface="Calibri"/>
                <a:cs typeface="Calibri"/>
              </a:rPr>
              <a:t>плотные, </a:t>
            </a:r>
            <a:r>
              <a:rPr sz="2850" spc="-30" dirty="0">
                <a:latin typeface="Calibri"/>
                <a:cs typeface="Calibri"/>
              </a:rPr>
              <a:t>блестящие,  </a:t>
            </a:r>
            <a:r>
              <a:rPr sz="2850" spc="-40" dirty="0">
                <a:latin typeface="Calibri"/>
                <a:cs typeface="Calibri"/>
              </a:rPr>
              <a:t>гладкие, </a:t>
            </a:r>
            <a:r>
              <a:rPr sz="2850" spc="-30" dirty="0">
                <a:latin typeface="Calibri"/>
                <a:cs typeface="Calibri"/>
              </a:rPr>
              <a:t>полость зуба </a:t>
            </a:r>
            <a:r>
              <a:rPr sz="2850" spc="-50" dirty="0">
                <a:latin typeface="Calibri"/>
                <a:cs typeface="Calibri"/>
              </a:rPr>
              <a:t>никогда </a:t>
            </a:r>
            <a:r>
              <a:rPr sz="2850" spc="5" dirty="0">
                <a:latin typeface="Calibri"/>
                <a:cs typeface="Calibri"/>
              </a:rPr>
              <a:t>не</a:t>
            </a:r>
            <a:r>
              <a:rPr sz="2850" spc="-2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вскрывается.</a:t>
            </a:r>
            <a:endParaRPr sz="285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  <a:spcBef>
                <a:spcPts val="80"/>
              </a:spcBef>
            </a:pPr>
            <a:r>
              <a:rPr sz="2850" spc="-5" dirty="0">
                <a:latin typeface="Calibri"/>
                <a:cs typeface="Calibri"/>
              </a:rPr>
              <a:t>Дефекты </a:t>
            </a:r>
            <a:r>
              <a:rPr sz="2850" spc="-30" dirty="0">
                <a:latin typeface="Calibri"/>
                <a:cs typeface="Calibri"/>
              </a:rPr>
              <a:t>развиваются медленно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30" dirty="0">
                <a:latin typeface="Calibri"/>
                <a:cs typeface="Calibri"/>
              </a:rPr>
              <a:t>сопровождаются  </a:t>
            </a:r>
            <a:r>
              <a:rPr sz="2850" spc="-45" dirty="0">
                <a:latin typeface="Calibri"/>
                <a:cs typeface="Calibri"/>
              </a:rPr>
              <a:t>отложением </a:t>
            </a:r>
            <a:r>
              <a:rPr sz="2850" spc="-35" dirty="0">
                <a:latin typeface="Calibri"/>
                <a:cs typeface="Calibri"/>
              </a:rPr>
              <a:t>заместительного </a:t>
            </a:r>
            <a:r>
              <a:rPr sz="2850" spc="-10" dirty="0">
                <a:latin typeface="Calibri"/>
                <a:cs typeface="Calibri"/>
              </a:rPr>
              <a:t>дентина. </a:t>
            </a:r>
            <a:r>
              <a:rPr sz="2850" dirty="0">
                <a:latin typeface="Calibri"/>
                <a:cs typeface="Calibri"/>
              </a:rPr>
              <a:t>По</a:t>
            </a:r>
            <a:r>
              <a:rPr sz="2850" spc="-1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мере</a:t>
            </a:r>
            <a:endParaRPr sz="2850">
              <a:latin typeface="Calibri"/>
              <a:cs typeface="Calibri"/>
            </a:endParaRPr>
          </a:p>
          <a:p>
            <a:pPr marL="12700" marR="1067435">
              <a:lnSpc>
                <a:spcPts val="3410"/>
              </a:lnSpc>
              <a:spcBef>
                <a:spcPts val="80"/>
              </a:spcBef>
            </a:pPr>
            <a:r>
              <a:rPr sz="2850" spc="-10" dirty="0">
                <a:latin typeface="Calibri"/>
                <a:cs typeface="Calibri"/>
              </a:rPr>
              <a:t>прогрессирования </a:t>
            </a:r>
            <a:r>
              <a:rPr sz="2850" spc="-35" dirty="0">
                <a:latin typeface="Calibri"/>
                <a:cs typeface="Calibri"/>
              </a:rPr>
              <a:t>патологического</a:t>
            </a:r>
            <a:r>
              <a:rPr sz="2850" spc="-160" dirty="0">
                <a:latin typeface="Calibri"/>
                <a:cs typeface="Calibri"/>
              </a:rPr>
              <a:t> </a:t>
            </a:r>
            <a:r>
              <a:rPr sz="2850" spc="-30" dirty="0">
                <a:latin typeface="Calibri"/>
                <a:cs typeface="Calibri"/>
              </a:rPr>
              <a:t>процесса  возникает боль </a:t>
            </a:r>
            <a:r>
              <a:rPr sz="2850" spc="5" dirty="0">
                <a:latin typeface="Calibri"/>
                <a:cs typeface="Calibri"/>
              </a:rPr>
              <a:t>при </a:t>
            </a:r>
            <a:r>
              <a:rPr sz="2850" spc="-15" dirty="0">
                <a:latin typeface="Calibri"/>
                <a:cs typeface="Calibri"/>
              </a:rPr>
              <a:t>действии</a:t>
            </a:r>
            <a:r>
              <a:rPr sz="2850" spc="-13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механических,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850" spc="-5" dirty="0">
                <a:latin typeface="Calibri"/>
                <a:cs typeface="Calibri"/>
              </a:rPr>
              <a:t>химических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0" dirty="0">
                <a:latin typeface="Calibri"/>
                <a:cs typeface="Calibri"/>
              </a:rPr>
              <a:t>температурных</a:t>
            </a:r>
            <a:r>
              <a:rPr sz="2850" spc="-220" dirty="0">
                <a:latin typeface="Calibri"/>
                <a:cs typeface="Calibri"/>
              </a:rPr>
              <a:t> </a:t>
            </a:r>
            <a:r>
              <a:rPr sz="2850" spc="-30" dirty="0">
                <a:latin typeface="Calibri"/>
                <a:cs typeface="Calibri"/>
              </a:rPr>
              <a:t>раздражителей.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Содержание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31986"/>
            <a:ext cx="6513195" cy="34105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35" dirty="0">
                <a:latin typeface="Calibri"/>
                <a:cs typeface="Calibri"/>
              </a:rPr>
              <a:t>Этиология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Классификация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5" dirty="0">
                <a:latin typeface="Calibri"/>
                <a:cs typeface="Calibri"/>
              </a:rPr>
              <a:t>Методы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лечения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Микропротезирование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Показания </a:t>
            </a:r>
            <a:r>
              <a:rPr sz="3200" spc="-5" dirty="0">
                <a:latin typeface="Calibri"/>
                <a:cs typeface="Calibri"/>
              </a:rPr>
              <a:t>и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противопоказания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Виды безметалловых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конструкций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95" y="198246"/>
            <a:ext cx="8284209" cy="343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latin typeface="Calibri"/>
                <a:cs typeface="Calibri"/>
              </a:rPr>
              <a:t>Повышенная </a:t>
            </a:r>
            <a:r>
              <a:rPr sz="3200" b="1" spc="-10" dirty="0">
                <a:latin typeface="Calibri"/>
                <a:cs typeface="Calibri"/>
              </a:rPr>
              <a:t>стираемость </a:t>
            </a:r>
            <a:r>
              <a:rPr sz="3200" spc="-5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прогрессирующий  </a:t>
            </a:r>
            <a:r>
              <a:rPr sz="3200" spc="-15" dirty="0">
                <a:latin typeface="Calibri"/>
                <a:cs typeface="Calibri"/>
              </a:rPr>
              <a:t>(декомпенсированный) процесс </a:t>
            </a:r>
            <a:r>
              <a:rPr sz="3200" spc="-5" dirty="0">
                <a:latin typeface="Calibri"/>
                <a:cs typeface="Calibri"/>
              </a:rPr>
              <a:t>убыли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твердых  </a:t>
            </a:r>
            <a:r>
              <a:rPr sz="3200" spc="-10" dirty="0">
                <a:latin typeface="Calibri"/>
                <a:cs typeface="Calibri"/>
              </a:rPr>
              <a:t>тканей зубов, </a:t>
            </a:r>
            <a:r>
              <a:rPr sz="3200" spc="-40" dirty="0">
                <a:latin typeface="Calibri"/>
                <a:cs typeface="Calibri"/>
              </a:rPr>
              <a:t>который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сопровождается</a:t>
            </a:r>
            <a:endParaRPr sz="3200">
              <a:latin typeface="Calibri"/>
              <a:cs typeface="Calibri"/>
            </a:endParaRPr>
          </a:p>
          <a:p>
            <a:pPr marL="12700" marR="130175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изменениями </a:t>
            </a:r>
            <a:r>
              <a:rPr sz="3200" spc="-40" dirty="0">
                <a:latin typeface="Calibri"/>
                <a:cs typeface="Calibri"/>
              </a:rPr>
              <a:t>эстетического, </a:t>
            </a:r>
            <a:r>
              <a:rPr sz="3200" spc="-10" dirty="0">
                <a:latin typeface="Calibri"/>
                <a:cs typeface="Calibri"/>
              </a:rPr>
              <a:t>функционального  </a:t>
            </a:r>
            <a:r>
              <a:rPr sz="3200" spc="-5" dirty="0">
                <a:latin typeface="Calibri"/>
                <a:cs typeface="Calibri"/>
              </a:rPr>
              <a:t>и </a:t>
            </a:r>
            <a:r>
              <a:rPr sz="3200" spc="-35" dirty="0">
                <a:latin typeface="Calibri"/>
                <a:cs typeface="Calibri"/>
              </a:rPr>
              <a:t>морфологического </a:t>
            </a:r>
            <a:r>
              <a:rPr sz="3200" spc="-5" dirty="0">
                <a:latin typeface="Calibri"/>
                <a:cs typeface="Calibri"/>
              </a:rPr>
              <a:t>характера в </a:t>
            </a:r>
            <a:r>
              <a:rPr sz="3200" spc="-10" dirty="0">
                <a:latin typeface="Calibri"/>
                <a:cs typeface="Calibri"/>
              </a:rPr>
              <a:t>зубных </a:t>
            </a:r>
            <a:r>
              <a:rPr sz="3200" spc="-5" dirty="0">
                <a:latin typeface="Calibri"/>
                <a:cs typeface="Calibri"/>
              </a:rPr>
              <a:t>и  </a:t>
            </a:r>
            <a:r>
              <a:rPr sz="3200" spc="-40" dirty="0">
                <a:latin typeface="Calibri"/>
                <a:cs typeface="Calibri"/>
              </a:rPr>
              <a:t>околозубных </a:t>
            </a:r>
            <a:r>
              <a:rPr sz="3200" spc="-10" dirty="0">
                <a:latin typeface="Calibri"/>
                <a:cs typeface="Calibri"/>
              </a:rPr>
              <a:t>тканях, </a:t>
            </a:r>
            <a:r>
              <a:rPr sz="3200" spc="-40" dirty="0">
                <a:latin typeface="Calibri"/>
                <a:cs typeface="Calibri"/>
              </a:rPr>
              <a:t>жевательных </a:t>
            </a:r>
            <a:r>
              <a:rPr sz="3200" spc="-10" dirty="0">
                <a:latin typeface="Calibri"/>
                <a:cs typeface="Calibri"/>
              </a:rPr>
              <a:t>мышцах </a:t>
            </a:r>
            <a:r>
              <a:rPr sz="3200" spc="-5" dirty="0">
                <a:latin typeface="Calibri"/>
                <a:cs typeface="Calibri"/>
              </a:rPr>
              <a:t>и  </a:t>
            </a:r>
            <a:r>
              <a:rPr sz="3200" spc="-10" dirty="0">
                <a:latin typeface="Calibri"/>
                <a:cs typeface="Calibri"/>
              </a:rPr>
              <a:t>височно-нижнечелюстных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суставах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8488" y="3715511"/>
            <a:ext cx="5903975" cy="2816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132" y="202514"/>
            <a:ext cx="8202930" cy="28232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48994">
              <a:lnSpc>
                <a:spcPct val="100000"/>
              </a:lnSpc>
              <a:spcBef>
                <a:spcPts val="110"/>
              </a:spcBef>
            </a:pPr>
            <a:r>
              <a:rPr sz="2200" b="1" spc="-35" dirty="0">
                <a:latin typeface="Calibri"/>
                <a:cs typeface="Calibri"/>
              </a:rPr>
              <a:t>Травма. </a:t>
            </a:r>
            <a:r>
              <a:rPr sz="2200" spc="-10" dirty="0">
                <a:latin typeface="Calibri"/>
                <a:cs typeface="Calibri"/>
              </a:rPr>
              <a:t>Различают </a:t>
            </a:r>
            <a:r>
              <a:rPr sz="2200" b="1" dirty="0">
                <a:latin typeface="Calibri"/>
                <a:cs typeface="Calibri"/>
              </a:rPr>
              <a:t>острые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b="1" spc="-5" dirty="0">
                <a:latin typeface="Calibri"/>
                <a:cs typeface="Calibri"/>
              </a:rPr>
              <a:t>хронические </a:t>
            </a:r>
            <a:r>
              <a:rPr sz="2200" dirty="0">
                <a:latin typeface="Calibri"/>
                <a:cs typeface="Calibri"/>
              </a:rPr>
              <a:t>травмы. </a:t>
            </a:r>
            <a:r>
              <a:rPr sz="2200" spc="-5" dirty="0">
                <a:latin typeface="Calibri"/>
                <a:cs typeface="Calibri"/>
              </a:rPr>
              <a:t>Перелом  коронки </a:t>
            </a:r>
            <a:r>
              <a:rPr sz="2200" spc="-30" dirty="0">
                <a:latin typeface="Calibri"/>
                <a:cs typeface="Calibri"/>
              </a:rPr>
              <a:t>может </a:t>
            </a:r>
            <a:r>
              <a:rPr sz="2200" spc="5" dirty="0">
                <a:latin typeface="Calibri"/>
                <a:cs typeface="Calibri"/>
              </a:rPr>
              <a:t>быть </a:t>
            </a:r>
            <a:r>
              <a:rPr sz="2200" dirty="0">
                <a:latin typeface="Calibri"/>
                <a:cs typeface="Calibri"/>
              </a:rPr>
              <a:t>в </a:t>
            </a:r>
            <a:r>
              <a:rPr sz="2200" spc="-30" dirty="0">
                <a:latin typeface="Calibri"/>
                <a:cs typeface="Calibri"/>
              </a:rPr>
              <a:t>пределах </a:t>
            </a:r>
            <a:r>
              <a:rPr sz="2200" dirty="0">
                <a:latin typeface="Calibri"/>
                <a:cs typeface="Calibri"/>
              </a:rPr>
              <a:t>эмали, дентина, с</a:t>
            </a:r>
            <a:r>
              <a:rPr sz="2200" spc="-2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вскрытием  </a:t>
            </a:r>
            <a:r>
              <a:rPr sz="2200" spc="-5" dirty="0">
                <a:latin typeface="Calibri"/>
                <a:cs typeface="Calibri"/>
              </a:rPr>
              <a:t>полости </a:t>
            </a:r>
            <a:r>
              <a:rPr sz="2200" spc="5" dirty="0">
                <a:latin typeface="Calibri"/>
                <a:cs typeface="Calibri"/>
              </a:rPr>
              <a:t>зуба и </a:t>
            </a:r>
            <a:r>
              <a:rPr sz="2200" spc="-5" dirty="0">
                <a:latin typeface="Calibri"/>
                <a:cs typeface="Calibri"/>
              </a:rPr>
              <a:t>полный </a:t>
            </a:r>
            <a:r>
              <a:rPr sz="2200" spc="-30" dirty="0">
                <a:latin typeface="Calibri"/>
                <a:cs typeface="Calibri"/>
              </a:rPr>
              <a:t>отлом</a:t>
            </a:r>
            <a:r>
              <a:rPr sz="2200" spc="-3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коронки.</a:t>
            </a:r>
            <a:endParaRPr sz="22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200" b="1" spc="-5" dirty="0">
                <a:latin typeface="Calibri"/>
                <a:cs typeface="Calibri"/>
              </a:rPr>
              <a:t>Острая </a:t>
            </a:r>
            <a:r>
              <a:rPr sz="2200" b="1" dirty="0">
                <a:latin typeface="Calibri"/>
                <a:cs typeface="Calibri"/>
              </a:rPr>
              <a:t>травма </a:t>
            </a:r>
            <a:r>
              <a:rPr sz="2200" spc="-30" dirty="0">
                <a:latin typeface="Calibri"/>
                <a:cs typeface="Calibri"/>
              </a:rPr>
              <a:t>может </a:t>
            </a:r>
            <a:r>
              <a:rPr sz="2200" dirty="0">
                <a:latin typeface="Calibri"/>
                <a:cs typeface="Calibri"/>
              </a:rPr>
              <a:t>быть в </a:t>
            </a:r>
            <a:r>
              <a:rPr sz="2200" spc="-40" dirty="0">
                <a:latin typeface="Calibri"/>
                <a:cs typeface="Calibri"/>
              </a:rPr>
              <a:t>результате удара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твердым</a:t>
            </a:r>
            <a:endParaRPr sz="2200">
              <a:latin typeface="Calibri"/>
              <a:cs typeface="Calibri"/>
            </a:endParaRPr>
          </a:p>
          <a:p>
            <a:pPr marL="24765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предметом,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попытки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откусить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кость,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открыть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зубами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бутылку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др.</a:t>
            </a:r>
            <a:endParaRPr sz="2200">
              <a:latin typeface="Calibri"/>
              <a:cs typeface="Calibri"/>
            </a:endParaRPr>
          </a:p>
          <a:p>
            <a:pPr marL="247650" marR="135890" indent="-2355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200" b="1" spc="-5" dirty="0">
                <a:latin typeface="Calibri"/>
                <a:cs typeface="Calibri"/>
              </a:rPr>
              <a:t>Хроническое повреждение </a:t>
            </a:r>
            <a:r>
              <a:rPr sz="2200" spc="-5" dirty="0">
                <a:latin typeface="Calibri"/>
                <a:cs typeface="Calibri"/>
              </a:rPr>
              <a:t>чаще </a:t>
            </a:r>
            <a:r>
              <a:rPr sz="2200" dirty="0">
                <a:latin typeface="Calibri"/>
                <a:cs typeface="Calibri"/>
              </a:rPr>
              <a:t>всего </a:t>
            </a:r>
            <a:r>
              <a:rPr sz="2200" spc="-10" dirty="0">
                <a:latin typeface="Calibri"/>
                <a:cs typeface="Calibri"/>
              </a:rPr>
              <a:t>является следствием  </a:t>
            </a:r>
            <a:r>
              <a:rPr sz="2200" spc="-5" dirty="0">
                <a:latin typeface="Calibri"/>
                <a:cs typeface="Calibri"/>
              </a:rPr>
              <a:t>вредных </a:t>
            </a:r>
            <a:r>
              <a:rPr sz="2200" dirty="0">
                <a:latin typeface="Calibri"/>
                <a:cs typeface="Calibri"/>
              </a:rPr>
              <a:t>привычек </a:t>
            </a:r>
            <a:r>
              <a:rPr sz="2200" spc="-35" dirty="0">
                <a:latin typeface="Calibri"/>
                <a:cs typeface="Calibri"/>
              </a:rPr>
              <a:t>(удерживание </a:t>
            </a:r>
            <a:r>
              <a:rPr sz="2200" spc="-5" dirty="0">
                <a:latin typeface="Calibri"/>
                <a:cs typeface="Calibri"/>
              </a:rPr>
              <a:t>гвоздей </a:t>
            </a:r>
            <a:r>
              <a:rPr sz="2200" dirty="0">
                <a:latin typeface="Calibri"/>
                <a:cs typeface="Calibri"/>
              </a:rPr>
              <a:t>зубами - у </a:t>
            </a:r>
            <a:r>
              <a:rPr sz="2200" spc="-15" dirty="0">
                <a:latin typeface="Calibri"/>
                <a:cs typeface="Calibri"/>
              </a:rPr>
              <a:t>сапожников,  </a:t>
            </a:r>
            <a:r>
              <a:rPr sz="2200" spc="-5" dirty="0">
                <a:latin typeface="Calibri"/>
                <a:cs typeface="Calibri"/>
              </a:rPr>
              <a:t>откусывание </a:t>
            </a:r>
            <a:r>
              <a:rPr sz="2200" spc="5" dirty="0">
                <a:latin typeface="Calibri"/>
                <a:cs typeface="Calibri"/>
              </a:rPr>
              <a:t>нитки </a:t>
            </a:r>
            <a:r>
              <a:rPr sz="2200" dirty="0">
                <a:latin typeface="Calibri"/>
                <a:cs typeface="Calibri"/>
              </a:rPr>
              <a:t>- у портных, </a:t>
            </a:r>
            <a:r>
              <a:rPr sz="2200" spc="-5" dirty="0">
                <a:latin typeface="Calibri"/>
                <a:cs typeface="Calibri"/>
              </a:rPr>
              <a:t>привычка </a:t>
            </a:r>
            <a:r>
              <a:rPr sz="2200" dirty="0">
                <a:latin typeface="Calibri"/>
                <a:cs typeface="Calibri"/>
              </a:rPr>
              <a:t>грызть</a:t>
            </a:r>
            <a:r>
              <a:rPr sz="2200" spc="-2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семечки).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744" y="3520440"/>
            <a:ext cx="4514088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3788664"/>
            <a:ext cx="4081272" cy="2154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352" y="190322"/>
            <a:ext cx="8334375" cy="40252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81025">
              <a:lnSpc>
                <a:spcPct val="101600"/>
              </a:lnSpc>
              <a:spcBef>
                <a:spcPts val="45"/>
              </a:spcBef>
            </a:pPr>
            <a:r>
              <a:rPr sz="2600" b="1" spc="-10" dirty="0">
                <a:latin typeface="Calibri"/>
                <a:cs typeface="Calibri"/>
              </a:rPr>
              <a:t>Химический некроз. </a:t>
            </a:r>
            <a:r>
              <a:rPr sz="2600" spc="-5" dirty="0">
                <a:latin typeface="Calibri"/>
                <a:cs typeface="Calibri"/>
              </a:rPr>
              <a:t>Профессиональные </a:t>
            </a:r>
            <a:r>
              <a:rPr sz="2600" spc="-10" dirty="0">
                <a:latin typeface="Calibri"/>
                <a:cs typeface="Calibri"/>
              </a:rPr>
              <a:t>вредности  </a:t>
            </a:r>
            <a:r>
              <a:rPr sz="2600" spc="-15" dirty="0">
                <a:latin typeface="Calibri"/>
                <a:cs typeface="Calibri"/>
              </a:rPr>
              <a:t>оказывают </a:t>
            </a:r>
            <a:r>
              <a:rPr sz="2600" spc="-10" dirty="0">
                <a:latin typeface="Calibri"/>
                <a:cs typeface="Calibri"/>
              </a:rPr>
              <a:t>значительное </a:t>
            </a:r>
            <a:r>
              <a:rPr sz="2600" spc="-15" dirty="0">
                <a:latin typeface="Calibri"/>
                <a:cs typeface="Calibri"/>
              </a:rPr>
              <a:t>влияние </a:t>
            </a:r>
            <a:r>
              <a:rPr sz="2600" spc="-5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состояние</a:t>
            </a:r>
            <a:r>
              <a:rPr sz="2600" spc="25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эмали,</a:t>
            </a:r>
            <a:endParaRPr sz="2600">
              <a:latin typeface="Calibri"/>
              <a:cs typeface="Calibri"/>
            </a:endParaRPr>
          </a:p>
          <a:p>
            <a:pPr marL="12700" marR="76200">
              <a:lnSpc>
                <a:spcPct val="100800"/>
              </a:lnSpc>
            </a:pPr>
            <a:r>
              <a:rPr sz="2600" spc="-10" dirty="0">
                <a:latin typeface="Calibri"/>
                <a:cs typeface="Calibri"/>
              </a:rPr>
              <a:t>дентина. </a:t>
            </a:r>
            <a:r>
              <a:rPr sz="2600" spc="-15" dirty="0">
                <a:latin typeface="Calibri"/>
                <a:cs typeface="Calibri"/>
              </a:rPr>
              <a:t>Наиболее </a:t>
            </a:r>
            <a:r>
              <a:rPr sz="2600" spc="-5" dirty="0">
                <a:latin typeface="Calibri"/>
                <a:cs typeface="Calibri"/>
              </a:rPr>
              <a:t>выраженные изменения </a:t>
            </a:r>
            <a:r>
              <a:rPr sz="2600" spc="-25" dirty="0">
                <a:latin typeface="Calibri"/>
                <a:cs typeface="Calibri"/>
              </a:rPr>
              <a:t>наблюдаются  </a:t>
            </a:r>
            <a:r>
              <a:rPr sz="2600" spc="-5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работающих </a:t>
            </a:r>
            <a:r>
              <a:rPr sz="2600" spc="-5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химических </a:t>
            </a:r>
            <a:r>
              <a:rPr sz="2600" spc="-15" dirty="0">
                <a:latin typeface="Calibri"/>
                <a:cs typeface="Calibri"/>
              </a:rPr>
              <a:t>предприятиях, </a:t>
            </a:r>
            <a:r>
              <a:rPr sz="2600" spc="-10" dirty="0">
                <a:latin typeface="Calibri"/>
                <a:cs typeface="Calibri"/>
              </a:rPr>
              <a:t>связанных</a:t>
            </a:r>
            <a:r>
              <a:rPr sz="2600" spc="48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</a:t>
            </a:r>
            <a:endParaRPr sz="2600">
              <a:latin typeface="Calibri"/>
              <a:cs typeface="Calibri"/>
            </a:endParaRPr>
          </a:p>
          <a:p>
            <a:pPr marL="12700" marR="497840">
              <a:lnSpc>
                <a:spcPct val="100800"/>
              </a:lnSpc>
              <a:spcBef>
                <a:spcPts val="25"/>
              </a:spcBef>
            </a:pPr>
            <a:r>
              <a:rPr sz="2600" spc="-15" dirty="0">
                <a:latin typeface="Calibri"/>
                <a:cs typeface="Calibri"/>
              </a:rPr>
              <a:t>производством </a:t>
            </a:r>
            <a:r>
              <a:rPr sz="2600" spc="-50" dirty="0">
                <a:latin typeface="Calibri"/>
                <a:cs typeface="Calibri"/>
              </a:rPr>
              <a:t>кислот, </a:t>
            </a:r>
            <a:r>
              <a:rPr sz="2600" spc="-15" dirty="0">
                <a:latin typeface="Calibri"/>
                <a:cs typeface="Calibri"/>
              </a:rPr>
              <a:t>щелочей. </a:t>
            </a:r>
            <a:r>
              <a:rPr sz="2600" spc="-10" dirty="0">
                <a:latin typeface="Calibri"/>
                <a:cs typeface="Calibri"/>
              </a:rPr>
              <a:t>Непосредственное  воздействие химических </a:t>
            </a:r>
            <a:r>
              <a:rPr sz="2600" spc="-15" dirty="0">
                <a:latin typeface="Calibri"/>
                <a:cs typeface="Calibri"/>
              </a:rPr>
              <a:t>агентов </a:t>
            </a:r>
            <a:r>
              <a:rPr sz="2600" spc="-20" dirty="0">
                <a:latin typeface="Calibri"/>
                <a:cs typeface="Calibri"/>
              </a:rPr>
              <a:t>приводит </a:t>
            </a:r>
            <a:r>
              <a:rPr sz="2600" spc="-5" dirty="0">
                <a:latin typeface="Calibri"/>
                <a:cs typeface="Calibri"/>
              </a:rPr>
              <a:t>к </a:t>
            </a:r>
            <a:r>
              <a:rPr sz="2600" spc="-10" dirty="0">
                <a:latin typeface="Calibri"/>
                <a:cs typeface="Calibri"/>
              </a:rPr>
              <a:t>снижению  </a:t>
            </a:r>
            <a:r>
              <a:rPr sz="2600" spc="-5" dirty="0">
                <a:latin typeface="Calibri"/>
                <a:cs typeface="Calibri"/>
              </a:rPr>
              <a:t>резистентности </a:t>
            </a:r>
            <a:r>
              <a:rPr sz="2600" spc="-15" dirty="0">
                <a:latin typeface="Calibri"/>
                <a:cs typeface="Calibri"/>
              </a:rPr>
              <a:t>твердых тканей </a:t>
            </a:r>
            <a:r>
              <a:rPr sz="2600" spc="-5" dirty="0">
                <a:latin typeface="Calibri"/>
                <a:cs typeface="Calibri"/>
              </a:rPr>
              <a:t>зуба, и на </a:t>
            </a:r>
            <a:r>
              <a:rPr sz="2600" spc="-20" dirty="0">
                <a:latin typeface="Calibri"/>
                <a:cs typeface="Calibri"/>
              </a:rPr>
              <a:t>этом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фоне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25"/>
              </a:spcBef>
            </a:pPr>
            <a:r>
              <a:rPr sz="2600" spc="-15" dirty="0">
                <a:latin typeface="Calibri"/>
                <a:cs typeface="Calibri"/>
              </a:rPr>
              <a:t>влияние </a:t>
            </a:r>
            <a:r>
              <a:rPr sz="2600" spc="-10" dirty="0">
                <a:latin typeface="Calibri"/>
                <a:cs typeface="Calibri"/>
              </a:rPr>
              <a:t>механических факторов </a:t>
            </a:r>
            <a:r>
              <a:rPr sz="2600" spc="-5" dirty="0">
                <a:latin typeface="Calibri"/>
                <a:cs typeface="Calibri"/>
              </a:rPr>
              <a:t>вызывает </a:t>
            </a:r>
            <a:r>
              <a:rPr sz="2600" spc="-10" dirty="0">
                <a:latin typeface="Calibri"/>
                <a:cs typeface="Calibri"/>
              </a:rPr>
              <a:t>быструю убыль  </a:t>
            </a:r>
            <a:r>
              <a:rPr sz="2600" spc="-5" dirty="0">
                <a:latin typeface="Calibri"/>
                <a:cs typeface="Calibri"/>
              </a:rPr>
              <a:t>эмали и </a:t>
            </a:r>
            <a:r>
              <a:rPr sz="2600" spc="-10" dirty="0">
                <a:latin typeface="Calibri"/>
                <a:cs typeface="Calibri"/>
              </a:rPr>
              <a:t>дентина. Сопровождается </a:t>
            </a:r>
            <a:r>
              <a:rPr sz="2600" spc="-15" dirty="0">
                <a:latin typeface="Calibri"/>
                <a:cs typeface="Calibri"/>
              </a:rPr>
              <a:t>значительными  болевыми ощущениями </a:t>
            </a:r>
            <a:r>
              <a:rPr sz="2600" spc="-20" dirty="0">
                <a:latin typeface="Calibri"/>
                <a:cs typeface="Calibri"/>
              </a:rPr>
              <a:t>от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355" y="3890136"/>
            <a:ext cx="368300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600" spc="-15" dirty="0">
                <a:latin typeface="Calibri"/>
                <a:cs typeface="Calibri"/>
              </a:rPr>
              <a:t>азличных</a:t>
            </a:r>
            <a:r>
              <a:rPr sz="2600" spc="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раздражителей.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2335" y="4053838"/>
            <a:ext cx="4465320" cy="2691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75" y="268935"/>
            <a:ext cx="799020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1959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При </a:t>
            </a:r>
            <a:r>
              <a:rPr sz="3200" spc="-10" dirty="0">
                <a:latin typeface="Calibri"/>
                <a:cs typeface="Calibri"/>
              </a:rPr>
              <a:t>кариозных </a:t>
            </a:r>
            <a:r>
              <a:rPr sz="3200" spc="-5" dirty="0">
                <a:latin typeface="Calibri"/>
                <a:cs typeface="Calibri"/>
              </a:rPr>
              <a:t>и некариозных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поражениях  </a:t>
            </a:r>
            <a:r>
              <a:rPr sz="3200" spc="-25" dirty="0">
                <a:latin typeface="Calibri"/>
                <a:cs typeface="Calibri"/>
              </a:rPr>
              <a:t>твердых </a:t>
            </a:r>
            <a:r>
              <a:rPr sz="3200" spc="-5" dirty="0">
                <a:latin typeface="Calibri"/>
                <a:cs typeface="Calibri"/>
              </a:rPr>
              <a:t>тканей </a:t>
            </a:r>
            <a:r>
              <a:rPr sz="3200" spc="-10" dirty="0">
                <a:latin typeface="Calibri"/>
                <a:cs typeface="Calibri"/>
              </a:rPr>
              <a:t>зубов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наблюдается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libri"/>
                <a:cs typeface="Calibri"/>
              </a:rPr>
              <a:t>гиперестезия </a:t>
            </a:r>
            <a:r>
              <a:rPr sz="3200" spc="-5" dirty="0">
                <a:latin typeface="Calibri"/>
                <a:cs typeface="Calibri"/>
              </a:rPr>
              <a:t>- повышенная </a:t>
            </a:r>
            <a:r>
              <a:rPr sz="3200" spc="-10" dirty="0">
                <a:latin typeface="Calibri"/>
                <a:cs typeface="Calibri"/>
              </a:rPr>
              <a:t>чувствительность  зуба </a:t>
            </a:r>
            <a:r>
              <a:rPr sz="3200" spc="-5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механическим, температурным </a:t>
            </a:r>
            <a:r>
              <a:rPr sz="3200" spc="-5" dirty="0">
                <a:latin typeface="Calibri"/>
                <a:cs typeface="Calibri"/>
              </a:rPr>
              <a:t>и  </a:t>
            </a:r>
            <a:r>
              <a:rPr sz="3200" spc="-10" dirty="0">
                <a:latin typeface="Calibri"/>
                <a:cs typeface="Calibri"/>
              </a:rPr>
              <a:t>химическим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раздражителям.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7383" y="3185159"/>
            <a:ext cx="6592824" cy="3672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873" y="464947"/>
            <a:ext cx="40271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45" dirty="0"/>
              <a:t>Методы</a:t>
            </a:r>
            <a:r>
              <a:rPr spc="-145" dirty="0"/>
              <a:t> </a:t>
            </a:r>
            <a:r>
              <a:rPr spc="-10" dirty="0"/>
              <a:t>лечения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54293"/>
            <a:ext cx="7877175" cy="44069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5" dirty="0">
                <a:latin typeface="Calibri"/>
                <a:cs typeface="Calibri"/>
              </a:rPr>
              <a:t>Замещение </a:t>
            </a:r>
            <a:r>
              <a:rPr sz="2200" b="1" spc="-10" dirty="0">
                <a:latin typeface="Calibri"/>
                <a:cs typeface="Calibri"/>
              </a:rPr>
              <a:t>дефектов </a:t>
            </a:r>
            <a:r>
              <a:rPr sz="2200" b="1" spc="-5" dirty="0">
                <a:latin typeface="Calibri"/>
                <a:cs typeface="Calibri"/>
              </a:rPr>
              <a:t>твердых тканей зубов</a:t>
            </a:r>
            <a:r>
              <a:rPr sz="2200" b="1" spc="-1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выполняют:</a:t>
            </a:r>
            <a:endParaRPr sz="220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50190" algn="l"/>
                <a:tab pos="250825" algn="l"/>
              </a:tabLst>
            </a:pPr>
            <a:r>
              <a:rPr sz="2200" dirty="0">
                <a:latin typeface="Calibri"/>
                <a:cs typeface="Calibri"/>
              </a:rPr>
              <a:t>пломбами;</a:t>
            </a:r>
            <a:endParaRPr sz="220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50190" algn="l"/>
                <a:tab pos="250825" algn="l"/>
              </a:tabLst>
            </a:pPr>
            <a:r>
              <a:rPr sz="2200" dirty="0">
                <a:latin typeface="Calibri"/>
                <a:cs typeface="Calibri"/>
              </a:rPr>
              <a:t>вкладками </a:t>
            </a:r>
            <a:r>
              <a:rPr sz="2200" spc="-5" dirty="0">
                <a:latin typeface="Calibri"/>
                <a:cs typeface="Calibri"/>
              </a:rPr>
              <a:t>(микропротезы, </a:t>
            </a:r>
            <a:r>
              <a:rPr sz="2200" spc="-15" dirty="0">
                <a:latin typeface="Calibri"/>
                <a:cs typeface="Calibri"/>
              </a:rPr>
              <a:t>изготовленные</a:t>
            </a:r>
            <a:r>
              <a:rPr sz="2200" spc="-2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лабораторно);</a:t>
            </a:r>
            <a:endParaRPr sz="2200">
              <a:latin typeface="Calibri"/>
              <a:cs typeface="Calibri"/>
            </a:endParaRPr>
          </a:p>
          <a:p>
            <a:pPr marL="247015" marR="5080" indent="-234950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7650" algn="l"/>
              </a:tabLst>
            </a:pPr>
            <a:r>
              <a:rPr sz="2200" spc="-10" dirty="0">
                <a:latin typeface="Calibri"/>
                <a:cs typeface="Calibri"/>
              </a:rPr>
              <a:t>винирами (микропротезы, </a:t>
            </a:r>
            <a:r>
              <a:rPr sz="2200" spc="-15" dirty="0">
                <a:latin typeface="Calibri"/>
                <a:cs typeface="Calibri"/>
              </a:rPr>
              <a:t>восстанавливающие </a:t>
            </a:r>
            <a:r>
              <a:rPr sz="2200" spc="-20" dirty="0">
                <a:latin typeface="Calibri"/>
                <a:cs typeface="Calibri"/>
              </a:rPr>
              <a:t>вестибулярные  </a:t>
            </a:r>
            <a:r>
              <a:rPr sz="2200" spc="-10" dirty="0">
                <a:latin typeface="Calibri"/>
                <a:cs typeface="Calibri"/>
              </a:rPr>
              <a:t>стороны коронок </a:t>
            </a:r>
            <a:r>
              <a:rPr sz="2200" spc="-5" dirty="0">
                <a:latin typeface="Calibri"/>
                <a:cs typeface="Calibri"/>
              </a:rPr>
              <a:t>зубов). </a:t>
            </a:r>
            <a:r>
              <a:rPr sz="2200" dirty="0">
                <a:latin typeface="Calibri"/>
                <a:cs typeface="Calibri"/>
              </a:rPr>
              <a:t>Их </a:t>
            </a:r>
            <a:r>
              <a:rPr sz="2200" spc="-15" dirty="0">
                <a:latin typeface="Calibri"/>
                <a:cs typeface="Calibri"/>
              </a:rPr>
              <a:t>техническое </a:t>
            </a:r>
            <a:r>
              <a:rPr sz="2200" spc="-20" dirty="0">
                <a:latin typeface="Calibri"/>
                <a:cs typeface="Calibri"/>
              </a:rPr>
              <a:t>изготовление </a:t>
            </a:r>
            <a:r>
              <a:rPr sz="2200" spc="-40" dirty="0">
                <a:latin typeface="Calibri"/>
                <a:cs typeface="Calibri"/>
              </a:rPr>
              <a:t>сходно </a:t>
            </a:r>
            <a:r>
              <a:rPr sz="2200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технологией </a:t>
            </a:r>
            <a:r>
              <a:rPr sz="2200" spc="-5" dirty="0">
                <a:latin typeface="Calibri"/>
                <a:cs typeface="Calibri"/>
              </a:rPr>
              <a:t>керамических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протезов.</a:t>
            </a:r>
            <a:endParaRPr sz="2200">
              <a:latin typeface="Calibri"/>
              <a:cs typeface="Calibri"/>
            </a:endParaRPr>
          </a:p>
          <a:p>
            <a:pPr marL="247015" indent="-234950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7650" algn="l"/>
              </a:tabLst>
            </a:pPr>
            <a:r>
              <a:rPr sz="2200" spc="-10" dirty="0">
                <a:latin typeface="Calibri"/>
                <a:cs typeface="Calibri"/>
              </a:rPr>
              <a:t>коронками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(применяются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тех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случаях,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когда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использование</a:t>
            </a:r>
            <a:endParaRPr sz="2200">
              <a:latin typeface="Calibri"/>
              <a:cs typeface="Calibri"/>
            </a:endParaRPr>
          </a:p>
          <a:p>
            <a:pPr marL="247015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пломб, вкладок, виниров </a:t>
            </a:r>
            <a:r>
              <a:rPr sz="2200" spc="-10" dirty="0">
                <a:latin typeface="Calibri"/>
                <a:cs typeface="Calibri"/>
              </a:rPr>
              <a:t>нецелесообразно </a:t>
            </a:r>
            <a:r>
              <a:rPr sz="2200" dirty="0">
                <a:latin typeface="Calibri"/>
                <a:cs typeface="Calibri"/>
              </a:rPr>
              <a:t>(ИРОПЗ &gt;</a:t>
            </a:r>
            <a:r>
              <a:rPr sz="2200" spc="-2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70%);</a:t>
            </a:r>
            <a:endParaRPr sz="2200">
              <a:latin typeface="Calibri"/>
              <a:cs typeface="Calibri"/>
            </a:endParaRPr>
          </a:p>
          <a:p>
            <a:pPr marL="247015" marR="301625" indent="-23495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2200" spc="-10" dirty="0">
                <a:latin typeface="Calibri"/>
                <a:cs typeface="Calibri"/>
              </a:rPr>
              <a:t>восстановительными </a:t>
            </a:r>
            <a:r>
              <a:rPr sz="2200" spc="-15" dirty="0">
                <a:latin typeface="Calibri"/>
                <a:cs typeface="Calibri"/>
              </a:rPr>
              <a:t>штифтовыми конструкциями </a:t>
            </a:r>
            <a:r>
              <a:rPr sz="2200" spc="-40" dirty="0">
                <a:latin typeface="Calibri"/>
                <a:cs typeface="Calibri"/>
              </a:rPr>
              <a:t>(культевые  </a:t>
            </a:r>
            <a:r>
              <a:rPr sz="2200" dirty="0">
                <a:latin typeface="Calibri"/>
                <a:cs typeface="Calibri"/>
              </a:rPr>
              <a:t>вкладки, </a:t>
            </a:r>
            <a:r>
              <a:rPr sz="2200" spc="-10" dirty="0">
                <a:latin typeface="Calibri"/>
                <a:cs typeface="Calibri"/>
              </a:rPr>
              <a:t>штифтовые </a:t>
            </a:r>
            <a:r>
              <a:rPr sz="2200" dirty="0">
                <a:latin typeface="Calibri"/>
                <a:cs typeface="Calibri"/>
              </a:rPr>
              <a:t>зубы) - </a:t>
            </a:r>
            <a:r>
              <a:rPr sz="2200" spc="-5" dirty="0">
                <a:latin typeface="Calibri"/>
                <a:cs typeface="Calibri"/>
              </a:rPr>
              <a:t>применяются </a:t>
            </a:r>
            <a:r>
              <a:rPr sz="2200" dirty="0">
                <a:latin typeface="Calibri"/>
                <a:cs typeface="Calibri"/>
              </a:rPr>
              <a:t>при </a:t>
            </a:r>
            <a:r>
              <a:rPr sz="2200" spc="-5" dirty="0">
                <a:latin typeface="Calibri"/>
                <a:cs typeface="Calibri"/>
              </a:rPr>
              <a:t>большом  разрушении </a:t>
            </a:r>
            <a:r>
              <a:rPr sz="2200" spc="-10" dirty="0">
                <a:latin typeface="Calibri"/>
                <a:cs typeface="Calibri"/>
              </a:rPr>
              <a:t>коронковой </a:t>
            </a:r>
            <a:r>
              <a:rPr sz="2200" dirty="0">
                <a:latin typeface="Calibri"/>
                <a:cs typeface="Calibri"/>
              </a:rPr>
              <a:t>части </a:t>
            </a:r>
            <a:r>
              <a:rPr sz="2200" spc="5" dirty="0">
                <a:latin typeface="Calibri"/>
                <a:cs typeface="Calibri"/>
              </a:rPr>
              <a:t>зуба,</a:t>
            </a:r>
            <a:r>
              <a:rPr sz="2200" spc="-36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когда </a:t>
            </a:r>
            <a:r>
              <a:rPr sz="2200" spc="-5" dirty="0">
                <a:latin typeface="Calibri"/>
                <a:cs typeface="Calibri"/>
              </a:rPr>
              <a:t>использование</a:t>
            </a:r>
            <a:endParaRPr sz="22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искусственных коронок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невозможно.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3861815"/>
            <a:ext cx="4724399" cy="22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8976"/>
            <a:ext cx="9113520" cy="3102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13176"/>
            <a:ext cx="4425696" cy="332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789" y="307339"/>
            <a:ext cx="556133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Микропротезирование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indent="-2622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b="1" spc="-10" dirty="0">
                <a:latin typeface="Calibri"/>
                <a:cs typeface="Calibri"/>
              </a:rPr>
              <a:t>Вкладка </a:t>
            </a:r>
            <a:r>
              <a:rPr dirty="0"/>
              <a:t>- </a:t>
            </a:r>
            <a:r>
              <a:rPr spc="-5" dirty="0"/>
              <a:t>микропротез, </a:t>
            </a:r>
            <a:r>
              <a:rPr spc="-10" dirty="0"/>
              <a:t>изготовленный</a:t>
            </a:r>
            <a:r>
              <a:rPr spc="240" dirty="0"/>
              <a:t> </a:t>
            </a:r>
            <a:r>
              <a:rPr spc="-5" dirty="0"/>
              <a:t>лабораторным</a:t>
            </a:r>
          </a:p>
          <a:p>
            <a:pPr marL="274320" marR="34290">
              <a:lnSpc>
                <a:spcPct val="100800"/>
              </a:lnSpc>
              <a:spcBef>
                <a:spcPts val="5"/>
              </a:spcBef>
            </a:pPr>
            <a:r>
              <a:rPr spc="-10" dirty="0"/>
              <a:t>путем </a:t>
            </a:r>
            <a:r>
              <a:rPr spc="15" dirty="0"/>
              <a:t>для </a:t>
            </a:r>
            <a:r>
              <a:rPr spc="-5" dirty="0"/>
              <a:t>замещения дефекта </a:t>
            </a:r>
            <a:r>
              <a:rPr spc="-10" dirty="0"/>
              <a:t>коронки </a:t>
            </a:r>
            <a:r>
              <a:rPr spc="-5" dirty="0"/>
              <a:t>зуба. </a:t>
            </a:r>
            <a:r>
              <a:rPr dirty="0"/>
              <a:t>В </a:t>
            </a:r>
            <a:r>
              <a:rPr spc="-20" dirty="0"/>
              <a:t>отличие </a:t>
            </a:r>
            <a:r>
              <a:rPr spc="-10" dirty="0"/>
              <a:t>от  </a:t>
            </a:r>
            <a:r>
              <a:rPr spc="15" dirty="0"/>
              <a:t>пломбы, </a:t>
            </a:r>
            <a:r>
              <a:rPr spc="-10" dirty="0"/>
              <a:t>вкладка </a:t>
            </a:r>
            <a:r>
              <a:rPr spc="-15" dirty="0"/>
              <a:t>вводится </a:t>
            </a:r>
            <a:r>
              <a:rPr dirty="0"/>
              <a:t>в </a:t>
            </a:r>
            <a:r>
              <a:rPr spc="-15" dirty="0"/>
              <a:t>подготовленную </a:t>
            </a:r>
            <a:r>
              <a:rPr spc="-10" dirty="0"/>
              <a:t>полость </a:t>
            </a:r>
            <a:r>
              <a:rPr dirty="0"/>
              <a:t>не</a:t>
            </a:r>
            <a:r>
              <a:rPr spc="85" dirty="0"/>
              <a:t> </a:t>
            </a:r>
            <a:r>
              <a:rPr dirty="0"/>
              <a:t>в</a:t>
            </a:r>
          </a:p>
          <a:p>
            <a:pPr marL="274320">
              <a:lnSpc>
                <a:spcPct val="100000"/>
              </a:lnSpc>
              <a:spcBef>
                <a:spcPts val="50"/>
              </a:spcBef>
            </a:pPr>
            <a:r>
              <a:rPr spc="15" dirty="0"/>
              <a:t>пластичном </a:t>
            </a:r>
            <a:r>
              <a:rPr spc="-10" dirty="0"/>
              <a:t>состоянии, </a:t>
            </a:r>
            <a:r>
              <a:rPr dirty="0"/>
              <a:t>а в </a:t>
            </a:r>
            <a:r>
              <a:rPr spc="-10" dirty="0"/>
              <a:t>твердом, </a:t>
            </a:r>
            <a:r>
              <a:rPr spc="-5" dirty="0"/>
              <a:t>что</a:t>
            </a:r>
            <a:r>
              <a:rPr spc="30" dirty="0"/>
              <a:t> </a:t>
            </a:r>
            <a:r>
              <a:rPr spc="-10" dirty="0"/>
              <a:t>позволяет</a:t>
            </a:r>
          </a:p>
          <a:p>
            <a:pPr marL="274320" marR="752475">
              <a:lnSpc>
                <a:spcPts val="2910"/>
              </a:lnSpc>
              <a:spcBef>
                <a:spcPts val="95"/>
              </a:spcBef>
            </a:pPr>
            <a:r>
              <a:rPr spc="-10" dirty="0"/>
              <a:t>избежать </a:t>
            </a:r>
            <a:r>
              <a:rPr spc="-5" dirty="0"/>
              <a:t>ряда </a:t>
            </a:r>
            <a:r>
              <a:rPr spc="-10" dirty="0"/>
              <a:t>значительных недостатков, </a:t>
            </a:r>
            <a:r>
              <a:rPr spc="15" dirty="0"/>
              <a:t>присущих  </a:t>
            </a:r>
            <a:r>
              <a:rPr dirty="0"/>
              <a:t>пломбам, в </a:t>
            </a:r>
            <a:r>
              <a:rPr spc="-5" dirty="0"/>
              <a:t>частности компенсировать </a:t>
            </a:r>
            <a:r>
              <a:rPr spc="-15" dirty="0"/>
              <a:t>усадку, </a:t>
            </a:r>
            <a:r>
              <a:rPr dirty="0"/>
              <a:t>а  </a:t>
            </a:r>
            <a:r>
              <a:rPr spc="-15" dirty="0"/>
              <a:t>следовательно, улучшить </a:t>
            </a:r>
            <a:r>
              <a:rPr dirty="0"/>
              <a:t>краевое </a:t>
            </a:r>
            <a:r>
              <a:rPr spc="15" dirty="0"/>
              <a:t>прилегание</a:t>
            </a:r>
            <a:r>
              <a:rPr spc="55" dirty="0"/>
              <a:t> </a:t>
            </a:r>
            <a:r>
              <a:rPr dirty="0"/>
              <a:t>и</a:t>
            </a:r>
          </a:p>
          <a:p>
            <a:pPr marL="274320">
              <a:lnSpc>
                <a:spcPts val="2795"/>
              </a:lnSpc>
            </a:pPr>
            <a:r>
              <a:rPr spc="-5" dirty="0"/>
              <a:t>уменьшить вероятность </a:t>
            </a:r>
            <a:r>
              <a:rPr spc="15" dirty="0"/>
              <a:t>рецидива</a:t>
            </a:r>
            <a:r>
              <a:rPr spc="175" dirty="0"/>
              <a:t> </a:t>
            </a:r>
            <a:r>
              <a:rPr spc="-5" dirty="0"/>
              <a:t>кариеса.</a:t>
            </a:r>
          </a:p>
          <a:p>
            <a:pPr marL="274320" indent="-26225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b="1" spc="-20" dirty="0">
                <a:latin typeface="Calibri"/>
                <a:cs typeface="Calibri"/>
              </a:rPr>
              <a:t>Подготовка </a:t>
            </a:r>
            <a:r>
              <a:rPr b="1" spc="-10" dirty="0">
                <a:latin typeface="Calibri"/>
                <a:cs typeface="Calibri"/>
              </a:rPr>
              <a:t>полости </a:t>
            </a:r>
            <a:r>
              <a:rPr b="1" spc="15" dirty="0">
                <a:latin typeface="Calibri"/>
                <a:cs typeface="Calibri"/>
              </a:rPr>
              <a:t>для </a:t>
            </a:r>
            <a:r>
              <a:rPr b="1" spc="-10" dirty="0">
                <a:latin typeface="Calibri"/>
                <a:cs typeface="Calibri"/>
              </a:rPr>
              <a:t>вкладки </a:t>
            </a:r>
            <a:r>
              <a:rPr spc="-5" dirty="0"/>
              <a:t>заключается </a:t>
            </a:r>
            <a:r>
              <a:rPr dirty="0"/>
              <a:t>в</a:t>
            </a:r>
            <a:r>
              <a:rPr spc="370" dirty="0"/>
              <a:t> </a:t>
            </a:r>
            <a:r>
              <a:rPr spc="-15" dirty="0"/>
              <a:t>удалении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803" y="4448378"/>
            <a:ext cx="271081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размягченного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дент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Calibri"/>
                <a:cs typeface="Calibri"/>
              </a:rPr>
              <a:t>случае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необходимос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8547" y="4537354"/>
            <a:ext cx="353441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10" dirty="0">
                <a:latin typeface="Calibri"/>
                <a:cs typeface="Calibri"/>
              </a:rPr>
              <a:t>ина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10" dirty="0">
                <a:latin typeface="Calibri"/>
                <a:cs typeface="Calibri"/>
              </a:rPr>
              <a:t>формированием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Calibri"/>
                <a:cs typeface="Calibri"/>
              </a:rPr>
              <a:t>ти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дополнительной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0668" y="4448378"/>
            <a:ext cx="163004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сновной, 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Calibri"/>
                <a:cs typeface="Calibri"/>
              </a:rPr>
              <a:t>сти.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3111" y="4639055"/>
            <a:ext cx="3047999" cy="202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0957" y="464947"/>
            <a:ext cx="600265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70" dirty="0"/>
              <a:t>Техника</a:t>
            </a:r>
            <a:r>
              <a:rPr spc="-160" dirty="0"/>
              <a:t> </a:t>
            </a:r>
            <a:r>
              <a:rPr spc="-5" dirty="0"/>
              <a:t>препарирования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18869"/>
            <a:ext cx="7894320" cy="4389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-10" dirty="0">
                <a:latin typeface="Calibri"/>
                <a:cs typeface="Calibri"/>
              </a:rPr>
              <a:t>При препарировании </a:t>
            </a:r>
            <a:r>
              <a:rPr sz="1950" b="1" spc="-5" dirty="0">
                <a:latin typeface="Calibri"/>
                <a:cs typeface="Calibri"/>
              </a:rPr>
              <a:t>зубов </a:t>
            </a:r>
            <a:r>
              <a:rPr sz="1950" b="1" spc="-20" dirty="0">
                <a:latin typeface="Calibri"/>
                <a:cs typeface="Calibri"/>
              </a:rPr>
              <a:t>под </a:t>
            </a:r>
            <a:r>
              <a:rPr sz="1950" b="1" spc="-5" dirty="0">
                <a:latin typeface="Calibri"/>
                <a:cs typeface="Calibri"/>
              </a:rPr>
              <a:t>вкладки </a:t>
            </a:r>
            <a:r>
              <a:rPr sz="1950" b="1" spc="-20" dirty="0">
                <a:latin typeface="Calibri"/>
                <a:cs typeface="Calibri"/>
              </a:rPr>
              <a:t>руководствуются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следующими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950" b="1" spc="-5" dirty="0">
                <a:latin typeface="Calibri"/>
                <a:cs typeface="Calibri"/>
              </a:rPr>
              <a:t>правилами:</a:t>
            </a:r>
            <a:endParaRPr sz="1950">
              <a:latin typeface="Calibri"/>
              <a:cs typeface="Calibri"/>
            </a:endParaRPr>
          </a:p>
          <a:p>
            <a:pPr marL="222885" marR="5080" indent="-21082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23520" algn="l"/>
              </a:tabLst>
            </a:pPr>
            <a:r>
              <a:rPr sz="1950" spc="-15" dirty="0">
                <a:latin typeface="Calibri"/>
                <a:cs typeface="Calibri"/>
              </a:rPr>
              <a:t>Стенки </a:t>
            </a:r>
            <a:r>
              <a:rPr sz="1950" spc="-5" dirty="0">
                <a:latin typeface="Calibri"/>
                <a:cs typeface="Calibri"/>
              </a:rPr>
              <a:t>отпрепарированной </a:t>
            </a:r>
            <a:r>
              <a:rPr sz="1950" spc="-15" dirty="0">
                <a:latin typeface="Calibri"/>
                <a:cs typeface="Calibri"/>
              </a:rPr>
              <a:t>полости </a:t>
            </a:r>
            <a:r>
              <a:rPr sz="1950" spc="-40" dirty="0">
                <a:latin typeface="Calibri"/>
                <a:cs typeface="Calibri"/>
              </a:rPr>
              <a:t>должны </a:t>
            </a:r>
            <a:r>
              <a:rPr sz="1950" spc="-10" dirty="0">
                <a:latin typeface="Calibri"/>
                <a:cs typeface="Calibri"/>
              </a:rPr>
              <a:t>быть </a:t>
            </a:r>
            <a:r>
              <a:rPr sz="1950" spc="-15" dirty="0">
                <a:latin typeface="Calibri"/>
                <a:cs typeface="Calibri"/>
              </a:rPr>
              <a:t>перпендикулярны </a:t>
            </a:r>
            <a:r>
              <a:rPr sz="1950" spc="-10" dirty="0">
                <a:latin typeface="Calibri"/>
                <a:cs typeface="Calibri"/>
              </a:rPr>
              <a:t>дну  (если </a:t>
            </a:r>
            <a:r>
              <a:rPr sz="1950" spc="-15" dirty="0">
                <a:latin typeface="Calibri"/>
                <a:cs typeface="Calibri"/>
              </a:rPr>
              <a:t>полость </a:t>
            </a:r>
            <a:r>
              <a:rPr sz="1950" spc="-40" dirty="0">
                <a:latin typeface="Calibri"/>
                <a:cs typeface="Calibri"/>
              </a:rPr>
              <a:t>глубокая, </a:t>
            </a:r>
            <a:r>
              <a:rPr sz="1950" spc="-15" dirty="0">
                <a:latin typeface="Calibri"/>
                <a:cs typeface="Calibri"/>
              </a:rPr>
              <a:t>стенки полости </a:t>
            </a:r>
            <a:r>
              <a:rPr sz="1950" spc="-40" dirty="0">
                <a:latin typeface="Calibri"/>
                <a:cs typeface="Calibri"/>
              </a:rPr>
              <a:t>должны </a:t>
            </a:r>
            <a:r>
              <a:rPr sz="1950" spc="-10" dirty="0">
                <a:latin typeface="Calibri"/>
                <a:cs typeface="Calibri"/>
              </a:rPr>
              <a:t>слегка </a:t>
            </a:r>
            <a:r>
              <a:rPr sz="1950" spc="-15" dirty="0">
                <a:latin typeface="Calibri"/>
                <a:cs typeface="Calibri"/>
              </a:rPr>
              <a:t>расходиться  </a:t>
            </a:r>
            <a:r>
              <a:rPr sz="1950" spc="-5" dirty="0">
                <a:latin typeface="Calibri"/>
                <a:cs typeface="Calibri"/>
              </a:rPr>
              <a:t>(дивергировать), </a:t>
            </a:r>
            <a:r>
              <a:rPr sz="1950" spc="-70" dirty="0">
                <a:latin typeface="Calibri"/>
                <a:cs typeface="Calibri"/>
              </a:rPr>
              <a:t>т. </a:t>
            </a:r>
            <a:r>
              <a:rPr sz="1950" spc="-10" dirty="0">
                <a:latin typeface="Calibri"/>
                <a:cs typeface="Calibri"/>
              </a:rPr>
              <a:t>е. </a:t>
            </a:r>
            <a:r>
              <a:rPr sz="1950" spc="-40" dirty="0">
                <a:latin typeface="Calibri"/>
                <a:cs typeface="Calibri"/>
              </a:rPr>
              <a:t>входная </a:t>
            </a:r>
            <a:r>
              <a:rPr sz="1950" spc="-5" dirty="0">
                <a:latin typeface="Calibri"/>
                <a:cs typeface="Calibri"/>
              </a:rPr>
              <a:t>часть </a:t>
            </a:r>
            <a:r>
              <a:rPr sz="1950" spc="-15" dirty="0">
                <a:latin typeface="Calibri"/>
                <a:cs typeface="Calibri"/>
              </a:rPr>
              <a:t>полости </a:t>
            </a:r>
            <a:r>
              <a:rPr sz="1950" spc="-40" dirty="0">
                <a:latin typeface="Calibri"/>
                <a:cs typeface="Calibri"/>
              </a:rPr>
              <a:t>должна </a:t>
            </a:r>
            <a:r>
              <a:rPr sz="1950" spc="-5" dirty="0">
                <a:latin typeface="Calibri"/>
                <a:cs typeface="Calibri"/>
              </a:rPr>
              <a:t>быть</a:t>
            </a:r>
            <a:r>
              <a:rPr sz="1950" spc="-60" dirty="0">
                <a:latin typeface="Calibri"/>
                <a:cs typeface="Calibri"/>
              </a:rPr>
              <a:t> </a:t>
            </a:r>
            <a:r>
              <a:rPr sz="1950" spc="-40" dirty="0">
                <a:latin typeface="Calibri"/>
                <a:cs typeface="Calibri"/>
              </a:rPr>
              <a:t>несколько</a:t>
            </a:r>
            <a:endParaRPr sz="1950">
              <a:latin typeface="Calibri"/>
              <a:cs typeface="Calibri"/>
            </a:endParaRPr>
          </a:p>
          <a:p>
            <a:pPr marL="222885">
              <a:lnSpc>
                <a:spcPts val="2330"/>
              </a:lnSpc>
            </a:pPr>
            <a:r>
              <a:rPr sz="1950" spc="-5" dirty="0">
                <a:latin typeface="Calibri"/>
                <a:cs typeface="Calibri"/>
              </a:rPr>
              <a:t>шире </a:t>
            </a:r>
            <a:r>
              <a:rPr sz="1950" spc="-10" dirty="0">
                <a:latin typeface="Calibri"/>
                <a:cs typeface="Calibri"/>
              </a:rPr>
              <a:t>ее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дна);</a:t>
            </a:r>
            <a:endParaRPr sz="195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23520" algn="l"/>
              </a:tabLst>
            </a:pPr>
            <a:r>
              <a:rPr sz="1950" spc="-15" dirty="0">
                <a:latin typeface="Calibri"/>
                <a:cs typeface="Calibri"/>
              </a:rPr>
              <a:t>Создается </a:t>
            </a:r>
            <a:r>
              <a:rPr sz="1950" spc="-5" dirty="0">
                <a:latin typeface="Calibri"/>
                <a:cs typeface="Calibri"/>
              </a:rPr>
              <a:t>ящикообразная </a:t>
            </a:r>
            <a:r>
              <a:rPr sz="1950" spc="-15" dirty="0">
                <a:latin typeface="Calibri"/>
                <a:cs typeface="Calibri"/>
              </a:rPr>
              <a:t>полость, </a:t>
            </a:r>
            <a:r>
              <a:rPr sz="1950" spc="-5" dirty="0">
                <a:latin typeface="Calibri"/>
                <a:cs typeface="Calibri"/>
              </a:rPr>
              <a:t>из </a:t>
            </a:r>
            <a:r>
              <a:rPr sz="1950" spc="-35" dirty="0">
                <a:latin typeface="Calibri"/>
                <a:cs typeface="Calibri"/>
              </a:rPr>
              <a:t>которой </a:t>
            </a:r>
            <a:r>
              <a:rPr sz="1950" spc="-5" dirty="0">
                <a:latin typeface="Calibri"/>
                <a:cs typeface="Calibri"/>
              </a:rPr>
              <a:t>восковая </a:t>
            </a:r>
            <a:r>
              <a:rPr sz="1950" spc="-45" dirty="0">
                <a:latin typeface="Calibri"/>
                <a:cs typeface="Calibri"/>
              </a:rPr>
              <a:t>модель</a:t>
            </a:r>
            <a:r>
              <a:rPr sz="1950" spc="-18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вкладки</a:t>
            </a:r>
            <a:endParaRPr sz="1950">
              <a:latin typeface="Calibri"/>
              <a:cs typeface="Calibri"/>
            </a:endParaRPr>
          </a:p>
          <a:p>
            <a:pPr marL="222885">
              <a:lnSpc>
                <a:spcPct val="100000"/>
              </a:lnSpc>
              <a:spcBef>
                <a:spcPts val="15"/>
              </a:spcBef>
            </a:pPr>
            <a:r>
              <a:rPr sz="1950" spc="-35" dirty="0">
                <a:latin typeface="Calibri"/>
                <a:cs typeface="Calibri"/>
              </a:rPr>
              <a:t>может </a:t>
            </a:r>
            <a:r>
              <a:rPr sz="1950" spc="-10" dirty="0">
                <a:latin typeface="Calibri"/>
                <a:cs typeface="Calibri"/>
              </a:rPr>
              <a:t>быть </a:t>
            </a:r>
            <a:r>
              <a:rPr sz="1950" spc="-15" dirty="0">
                <a:latin typeface="Calibri"/>
                <a:cs typeface="Calibri"/>
              </a:rPr>
              <a:t>выведена </a:t>
            </a:r>
            <a:r>
              <a:rPr sz="1950" spc="-45" dirty="0">
                <a:latin typeface="Calibri"/>
                <a:cs typeface="Calibri"/>
              </a:rPr>
              <a:t>только </a:t>
            </a:r>
            <a:r>
              <a:rPr sz="1950" spc="-5" dirty="0">
                <a:latin typeface="Calibri"/>
                <a:cs typeface="Calibri"/>
              </a:rPr>
              <a:t>в </a:t>
            </a:r>
            <a:r>
              <a:rPr sz="1950" spc="-35" dirty="0">
                <a:latin typeface="Calibri"/>
                <a:cs typeface="Calibri"/>
              </a:rPr>
              <a:t>одном</a:t>
            </a:r>
            <a:r>
              <a:rPr sz="1950" spc="10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направлении;</a:t>
            </a:r>
            <a:endParaRPr sz="1950">
              <a:latin typeface="Calibri"/>
              <a:cs typeface="Calibri"/>
            </a:endParaRPr>
          </a:p>
          <a:p>
            <a:pPr marL="222885" marR="615315" indent="-210820">
              <a:lnSpc>
                <a:spcPct val="100499"/>
              </a:lnSpc>
              <a:spcBef>
                <a:spcPts val="385"/>
              </a:spcBef>
              <a:buFont typeface="Arial"/>
              <a:buChar char="•"/>
              <a:tabLst>
                <a:tab pos="223520" algn="l"/>
              </a:tabLst>
            </a:pPr>
            <a:r>
              <a:rPr sz="1950" spc="-40" dirty="0">
                <a:latin typeface="Calibri"/>
                <a:cs typeface="Calibri"/>
              </a:rPr>
              <a:t>Стенка </a:t>
            </a:r>
            <a:r>
              <a:rPr sz="1950" spc="-10" dirty="0">
                <a:latin typeface="Calibri"/>
                <a:cs typeface="Calibri"/>
              </a:rPr>
              <a:t>со стороны </a:t>
            </a:r>
            <a:r>
              <a:rPr sz="1950" spc="-20" dirty="0">
                <a:latin typeface="Calibri"/>
                <a:cs typeface="Calibri"/>
              </a:rPr>
              <a:t>пульпы </a:t>
            </a:r>
            <a:r>
              <a:rPr sz="1950" spc="-40" dirty="0">
                <a:latin typeface="Calibri"/>
                <a:cs typeface="Calibri"/>
              </a:rPr>
              <a:t>должна </a:t>
            </a:r>
            <a:r>
              <a:rPr sz="1950" spc="-10" dirty="0">
                <a:latin typeface="Calibri"/>
                <a:cs typeface="Calibri"/>
              </a:rPr>
              <a:t>иметь </a:t>
            </a:r>
            <a:r>
              <a:rPr sz="1950" spc="-15" dirty="0">
                <a:latin typeface="Calibri"/>
                <a:cs typeface="Calibri"/>
              </a:rPr>
              <a:t>достаточную </a:t>
            </a:r>
            <a:r>
              <a:rPr sz="1950" spc="-40" dirty="0">
                <a:latin typeface="Calibri"/>
                <a:cs typeface="Calibri"/>
              </a:rPr>
              <a:t>толщину </a:t>
            </a:r>
            <a:r>
              <a:rPr sz="1950" spc="-10" dirty="0">
                <a:latin typeface="Calibri"/>
                <a:cs typeface="Calibri"/>
              </a:rPr>
              <a:t>для  </a:t>
            </a:r>
            <a:r>
              <a:rPr sz="1950" spc="-5" dirty="0">
                <a:latin typeface="Calibri"/>
                <a:cs typeface="Calibri"/>
              </a:rPr>
              <a:t>защиты </a:t>
            </a:r>
            <a:r>
              <a:rPr sz="1950" spc="-10" dirty="0">
                <a:latin typeface="Calibri"/>
                <a:cs typeface="Calibri"/>
              </a:rPr>
              <a:t>ее </a:t>
            </a:r>
            <a:r>
              <a:rPr sz="1950" spc="-30" dirty="0">
                <a:latin typeface="Calibri"/>
                <a:cs typeface="Calibri"/>
              </a:rPr>
              <a:t>от </a:t>
            </a:r>
            <a:r>
              <a:rPr sz="1950" spc="-10" dirty="0">
                <a:latin typeface="Calibri"/>
                <a:cs typeface="Calibri"/>
              </a:rPr>
              <a:t>термических влияний </a:t>
            </a:r>
            <a:r>
              <a:rPr sz="1950" spc="-5" dirty="0">
                <a:latin typeface="Calibri"/>
                <a:cs typeface="Calibri"/>
              </a:rPr>
              <a:t>со </a:t>
            </a:r>
            <a:r>
              <a:rPr sz="1950" spc="-10" dirty="0">
                <a:latin typeface="Calibri"/>
                <a:cs typeface="Calibri"/>
              </a:rPr>
              <a:t>стороны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вкладки;</a:t>
            </a:r>
            <a:endParaRPr sz="1950">
              <a:latin typeface="Calibri"/>
              <a:cs typeface="Calibri"/>
            </a:endParaRPr>
          </a:p>
          <a:p>
            <a:pPr marL="222885" marR="320675" indent="-210820">
              <a:lnSpc>
                <a:spcPct val="99900"/>
              </a:lnSpc>
              <a:spcBef>
                <a:spcPts val="400"/>
              </a:spcBef>
              <a:buFont typeface="Arial"/>
              <a:buChar char="•"/>
              <a:tabLst>
                <a:tab pos="223520" algn="l"/>
              </a:tabLst>
            </a:pPr>
            <a:r>
              <a:rPr sz="1950" spc="-35" dirty="0">
                <a:latin typeface="Calibri"/>
                <a:cs typeface="Calibri"/>
              </a:rPr>
              <a:t>Дополнительные </a:t>
            </a:r>
            <a:r>
              <a:rPr sz="1950" spc="-15" dirty="0">
                <a:latin typeface="Calibri"/>
                <a:cs typeface="Calibri"/>
              </a:rPr>
              <a:t>элементы </a:t>
            </a:r>
            <a:r>
              <a:rPr sz="1950" spc="-5" dirty="0">
                <a:latin typeface="Calibri"/>
                <a:cs typeface="Calibri"/>
              </a:rPr>
              <a:t>фиксации </a:t>
            </a:r>
            <a:r>
              <a:rPr sz="1950" spc="-20" dirty="0">
                <a:latin typeface="Calibri"/>
                <a:cs typeface="Calibri"/>
              </a:rPr>
              <a:t>создаются </a:t>
            </a:r>
            <a:r>
              <a:rPr sz="1950" spc="-5" dirty="0">
                <a:latin typeface="Calibri"/>
                <a:cs typeface="Calibri"/>
              </a:rPr>
              <a:t>в </a:t>
            </a:r>
            <a:r>
              <a:rPr sz="1950" spc="-35" dirty="0">
                <a:latin typeface="Calibri"/>
                <a:cs typeface="Calibri"/>
              </a:rPr>
              <a:t>пределах </a:t>
            </a:r>
            <a:r>
              <a:rPr sz="1950" spc="-10" dirty="0">
                <a:latin typeface="Calibri"/>
                <a:cs typeface="Calibri"/>
              </a:rPr>
              <a:t>здоровых  </a:t>
            </a:r>
            <a:r>
              <a:rPr sz="1950" spc="-15" dirty="0">
                <a:latin typeface="Calibri"/>
                <a:cs typeface="Calibri"/>
              </a:rPr>
              <a:t>твердых </a:t>
            </a:r>
            <a:r>
              <a:rPr sz="1950" spc="-10" dirty="0">
                <a:latin typeface="Calibri"/>
                <a:cs typeface="Calibri"/>
              </a:rPr>
              <a:t>тканей </a:t>
            </a:r>
            <a:r>
              <a:rPr sz="1950" spc="-5" dirty="0">
                <a:latin typeface="Calibri"/>
                <a:cs typeface="Calibri"/>
              </a:rPr>
              <a:t>зуба таким </a:t>
            </a:r>
            <a:r>
              <a:rPr sz="1950" dirty="0">
                <a:latin typeface="Calibri"/>
                <a:cs typeface="Calibri"/>
              </a:rPr>
              <a:t>образом, </a:t>
            </a:r>
            <a:r>
              <a:rPr sz="1950" spc="-10" dirty="0">
                <a:latin typeface="Calibri"/>
                <a:cs typeface="Calibri"/>
              </a:rPr>
              <a:t>чтобы </a:t>
            </a:r>
            <a:r>
              <a:rPr sz="1950" spc="-5" dirty="0">
                <a:latin typeface="Calibri"/>
                <a:cs typeface="Calibri"/>
              </a:rPr>
              <a:t>они </a:t>
            </a:r>
            <a:r>
              <a:rPr sz="1950" spc="-15" dirty="0">
                <a:latin typeface="Calibri"/>
                <a:cs typeface="Calibri"/>
              </a:rPr>
              <a:t>предупреждали  смещение </a:t>
            </a:r>
            <a:r>
              <a:rPr sz="1950" spc="-5" dirty="0">
                <a:latin typeface="Calibri"/>
                <a:cs typeface="Calibri"/>
              </a:rPr>
              <a:t>и опрокидывание вкладки </a:t>
            </a:r>
            <a:r>
              <a:rPr sz="1950" spc="-35" dirty="0">
                <a:latin typeface="Calibri"/>
                <a:cs typeface="Calibri"/>
              </a:rPr>
              <a:t>под </a:t>
            </a:r>
            <a:r>
              <a:rPr sz="1950" spc="-10" dirty="0">
                <a:latin typeface="Calibri"/>
                <a:cs typeface="Calibri"/>
              </a:rPr>
              <a:t>действием вертикальных </a:t>
            </a:r>
            <a:r>
              <a:rPr sz="1950" spc="-5" dirty="0">
                <a:latin typeface="Calibri"/>
                <a:cs typeface="Calibri"/>
              </a:rPr>
              <a:t>и  </a:t>
            </a:r>
            <a:r>
              <a:rPr sz="1950" spc="-10" dirty="0">
                <a:latin typeface="Calibri"/>
                <a:cs typeface="Calibri"/>
              </a:rPr>
              <a:t>трансверзальных сил </a:t>
            </a:r>
            <a:r>
              <a:rPr sz="1950" spc="-35" dirty="0">
                <a:latin typeface="Calibri"/>
                <a:cs typeface="Calibri"/>
              </a:rPr>
              <a:t>жевательного</a:t>
            </a:r>
            <a:r>
              <a:rPr sz="1950" spc="1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давления;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18869"/>
            <a:ext cx="7761605" cy="5024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820" marR="117475" indent="-198120">
              <a:lnSpc>
                <a:spcPct val="100200"/>
              </a:lnSpc>
              <a:spcBef>
                <a:spcPts val="90"/>
              </a:spcBef>
              <a:buFont typeface="Arial"/>
              <a:buChar char="•"/>
              <a:tabLst>
                <a:tab pos="210820" algn="l"/>
              </a:tabLst>
            </a:pPr>
            <a:r>
              <a:rPr sz="1850" spc="-5" dirty="0">
                <a:latin typeface="Calibri"/>
                <a:cs typeface="Calibri"/>
              </a:rPr>
              <a:t>При формировании </a:t>
            </a:r>
            <a:r>
              <a:rPr sz="1850" spc="-10" dirty="0">
                <a:latin typeface="Calibri"/>
                <a:cs typeface="Calibri"/>
              </a:rPr>
              <a:t>полостей </a:t>
            </a:r>
            <a:r>
              <a:rPr sz="1850" spc="-5" dirty="0">
                <a:latin typeface="Calibri"/>
                <a:cs typeface="Calibri"/>
              </a:rPr>
              <a:t>в </a:t>
            </a:r>
            <a:r>
              <a:rPr sz="1850" spc="-20" dirty="0">
                <a:latin typeface="Calibri"/>
                <a:cs typeface="Calibri"/>
              </a:rPr>
              <a:t>труднодоступных </a:t>
            </a:r>
            <a:r>
              <a:rPr sz="1850" spc="-10" dirty="0">
                <a:latin typeface="Calibri"/>
                <a:cs typeface="Calibri"/>
              </a:rPr>
              <a:t>проксимальных </a:t>
            </a:r>
            <a:r>
              <a:rPr sz="1850" spc="-5" dirty="0">
                <a:latin typeface="Calibri"/>
                <a:cs typeface="Calibri"/>
              </a:rPr>
              <a:t>участках  производят срез; затем </a:t>
            </a:r>
            <a:r>
              <a:rPr sz="1850" spc="-35" dirty="0">
                <a:latin typeface="Calibri"/>
                <a:cs typeface="Calibri"/>
              </a:rPr>
              <a:t>удаляют </a:t>
            </a:r>
            <a:r>
              <a:rPr sz="1850" spc="-10" dirty="0">
                <a:latin typeface="Calibri"/>
                <a:cs typeface="Calibri"/>
              </a:rPr>
              <a:t>контактирующую </a:t>
            </a:r>
            <a:r>
              <a:rPr sz="1850" dirty="0">
                <a:latin typeface="Calibri"/>
                <a:cs typeface="Calibri"/>
              </a:rPr>
              <a:t>часть зуба, после </a:t>
            </a:r>
            <a:r>
              <a:rPr sz="1850" spc="-10" dirty="0">
                <a:latin typeface="Calibri"/>
                <a:cs typeface="Calibri"/>
              </a:rPr>
              <a:t>чего  открывается свободный </a:t>
            </a:r>
            <a:r>
              <a:rPr sz="1850" spc="-5" dirty="0">
                <a:latin typeface="Calibri"/>
                <a:cs typeface="Calibri"/>
              </a:rPr>
              <a:t>доступ к кариозной полости и облегчается </a:t>
            </a:r>
            <a:r>
              <a:rPr sz="1850" spc="-10" dirty="0">
                <a:latin typeface="Calibri"/>
                <a:cs typeface="Calibri"/>
              </a:rPr>
              <a:t>ее  </a:t>
            </a:r>
            <a:r>
              <a:rPr sz="1850" spc="-5" dirty="0">
                <a:latin typeface="Calibri"/>
                <a:cs typeface="Calibri"/>
              </a:rPr>
              <a:t>формирование;</a:t>
            </a:r>
            <a:endParaRPr sz="1850">
              <a:latin typeface="Calibri"/>
              <a:cs typeface="Calibri"/>
            </a:endParaRPr>
          </a:p>
          <a:p>
            <a:pPr marL="210820" indent="-198120">
              <a:lnSpc>
                <a:spcPts val="2215"/>
              </a:lnSpc>
              <a:spcBef>
                <a:spcPts val="400"/>
              </a:spcBef>
              <a:buFont typeface="Arial"/>
              <a:buChar char="•"/>
              <a:tabLst>
                <a:tab pos="210820" algn="l"/>
              </a:tabLst>
            </a:pPr>
            <a:r>
              <a:rPr sz="1850" spc="-5" dirty="0">
                <a:latin typeface="Calibri"/>
                <a:cs typeface="Calibri"/>
              </a:rPr>
              <a:t>Для </a:t>
            </a:r>
            <a:r>
              <a:rPr sz="1850" spc="-15" dirty="0">
                <a:latin typeface="Calibri"/>
                <a:cs typeface="Calibri"/>
              </a:rPr>
              <a:t>предотвращения </a:t>
            </a:r>
            <a:r>
              <a:rPr sz="1850" spc="-5" dirty="0">
                <a:latin typeface="Calibri"/>
                <a:cs typeface="Calibri"/>
              </a:rPr>
              <a:t>развития </a:t>
            </a:r>
            <a:r>
              <a:rPr sz="1850" spc="-10" dirty="0">
                <a:latin typeface="Calibri"/>
                <a:cs typeface="Calibri"/>
              </a:rPr>
              <a:t>вторичного кариеса</a:t>
            </a:r>
            <a:r>
              <a:rPr sz="1850" spc="-17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делают</a:t>
            </a:r>
            <a:endParaRPr sz="1850">
              <a:latin typeface="Calibri"/>
              <a:cs typeface="Calibri"/>
            </a:endParaRPr>
          </a:p>
          <a:p>
            <a:pPr marL="210820">
              <a:lnSpc>
                <a:spcPts val="2215"/>
              </a:lnSpc>
            </a:pPr>
            <a:r>
              <a:rPr sz="1850" spc="-5" dirty="0">
                <a:latin typeface="Calibri"/>
                <a:cs typeface="Calibri"/>
              </a:rPr>
              <a:t>профилактическое расширение полости и </a:t>
            </a:r>
            <a:r>
              <a:rPr sz="1850" spc="-10" dirty="0">
                <a:latin typeface="Calibri"/>
                <a:cs typeface="Calibri"/>
              </a:rPr>
              <a:t>создают </a:t>
            </a:r>
            <a:r>
              <a:rPr sz="1850" spc="-5" dirty="0">
                <a:latin typeface="Calibri"/>
                <a:cs typeface="Calibri"/>
              </a:rPr>
              <a:t>скос (фальц)</a:t>
            </a:r>
            <a:r>
              <a:rPr sz="1850" spc="-9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по</a:t>
            </a:r>
            <a:endParaRPr sz="1850">
              <a:latin typeface="Calibri"/>
              <a:cs typeface="Calibri"/>
            </a:endParaRPr>
          </a:p>
          <a:p>
            <a:pPr marL="210820">
              <a:lnSpc>
                <a:spcPts val="2215"/>
              </a:lnSpc>
              <a:spcBef>
                <a:spcPts val="10"/>
              </a:spcBef>
            </a:pPr>
            <a:r>
              <a:rPr sz="1850" spc="-5" dirty="0">
                <a:latin typeface="Calibri"/>
                <a:cs typeface="Calibri"/>
              </a:rPr>
              <a:t>эмалевому краю, сошлифовывая </a:t>
            </a:r>
            <a:r>
              <a:rPr sz="1850" spc="-10" dirty="0">
                <a:latin typeface="Calibri"/>
                <a:cs typeface="Calibri"/>
              </a:rPr>
              <a:t>его </a:t>
            </a:r>
            <a:r>
              <a:rPr sz="1850" spc="-30" dirty="0">
                <a:latin typeface="Calibri"/>
                <a:cs typeface="Calibri"/>
              </a:rPr>
              <a:t>под </a:t>
            </a:r>
            <a:r>
              <a:rPr sz="1850" spc="-35" dirty="0">
                <a:latin typeface="Calibri"/>
                <a:cs typeface="Calibri"/>
              </a:rPr>
              <a:t>углом </a:t>
            </a:r>
            <a:r>
              <a:rPr sz="1850" spc="-5" dirty="0">
                <a:latin typeface="Calibri"/>
                <a:cs typeface="Calibri"/>
              </a:rPr>
              <a:t>45° </a:t>
            </a:r>
            <a:r>
              <a:rPr sz="1850" dirty="0">
                <a:latin typeface="Calibri"/>
                <a:cs typeface="Calibri"/>
              </a:rPr>
              <a:t>к оси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зуба,</a:t>
            </a:r>
            <a:endParaRPr sz="1850">
              <a:latin typeface="Calibri"/>
              <a:cs typeface="Calibri"/>
            </a:endParaRPr>
          </a:p>
          <a:p>
            <a:pPr marL="210820">
              <a:lnSpc>
                <a:spcPts val="2215"/>
              </a:lnSpc>
            </a:pPr>
            <a:r>
              <a:rPr sz="1850" spc="-10" dirty="0">
                <a:latin typeface="Calibri"/>
                <a:cs typeface="Calibri"/>
              </a:rPr>
              <a:t>приблизительно </a:t>
            </a:r>
            <a:r>
              <a:rPr sz="1850" spc="-5" dirty="0">
                <a:latin typeface="Calibri"/>
                <a:cs typeface="Calibri"/>
              </a:rPr>
              <a:t>на </a:t>
            </a:r>
            <a:r>
              <a:rPr sz="1850" dirty="0">
                <a:latin typeface="Calibri"/>
                <a:cs typeface="Calibri"/>
              </a:rPr>
              <a:t>1/3 </a:t>
            </a:r>
            <a:r>
              <a:rPr sz="1850" spc="-10" dirty="0">
                <a:latin typeface="Calibri"/>
                <a:cs typeface="Calibri"/>
              </a:rPr>
              <a:t>толщины </a:t>
            </a:r>
            <a:r>
              <a:rPr sz="1850" spc="-5" dirty="0">
                <a:latin typeface="Calibri"/>
                <a:cs typeface="Calibri"/>
              </a:rPr>
              <a:t>эмалевого слоя </a:t>
            </a:r>
            <a:r>
              <a:rPr sz="1850" spc="-10" dirty="0">
                <a:latin typeface="Calibri"/>
                <a:cs typeface="Calibri"/>
              </a:rPr>
              <a:t>(для</a:t>
            </a:r>
            <a:r>
              <a:rPr sz="1850" spc="-12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металлических</a:t>
            </a:r>
            <a:endParaRPr sz="1850">
              <a:latin typeface="Calibri"/>
              <a:cs typeface="Calibri"/>
            </a:endParaRPr>
          </a:p>
          <a:p>
            <a:pPr marL="210820">
              <a:lnSpc>
                <a:spcPct val="100000"/>
              </a:lnSpc>
              <a:spcBef>
                <a:spcPts val="15"/>
              </a:spcBef>
            </a:pPr>
            <a:r>
              <a:rPr sz="1850" spc="-5" dirty="0">
                <a:latin typeface="Calibri"/>
                <a:cs typeface="Calibri"/>
              </a:rPr>
              <a:t>вкладок);</a:t>
            </a:r>
            <a:endParaRPr sz="1850">
              <a:latin typeface="Calibri"/>
              <a:cs typeface="Calibri"/>
            </a:endParaRPr>
          </a:p>
          <a:p>
            <a:pPr marL="210820" indent="-198120">
              <a:lnSpc>
                <a:spcPts val="2215"/>
              </a:lnSpc>
              <a:spcBef>
                <a:spcPts val="400"/>
              </a:spcBef>
              <a:buFont typeface="Arial"/>
              <a:buChar char="•"/>
              <a:tabLst>
                <a:tab pos="210820" algn="l"/>
              </a:tabLst>
            </a:pPr>
            <a:r>
              <a:rPr sz="1850" spc="-5" dirty="0">
                <a:latin typeface="Calibri"/>
                <a:cs typeface="Calibri"/>
              </a:rPr>
              <a:t>Полость </a:t>
            </a:r>
            <a:r>
              <a:rPr sz="1850" spc="-15" dirty="0">
                <a:latin typeface="Calibri"/>
                <a:cs typeface="Calibri"/>
              </a:rPr>
              <a:t>должна </a:t>
            </a:r>
            <a:r>
              <a:rPr sz="1850" spc="-5" dirty="0">
                <a:latin typeface="Calibri"/>
                <a:cs typeface="Calibri"/>
              </a:rPr>
              <a:t>быть асимметричной или иметь</a:t>
            </a:r>
            <a:r>
              <a:rPr sz="1850" spc="-105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дополнительные</a:t>
            </a:r>
            <a:endParaRPr sz="1850">
              <a:latin typeface="Calibri"/>
              <a:cs typeface="Calibri"/>
            </a:endParaRPr>
          </a:p>
          <a:p>
            <a:pPr marL="210820">
              <a:lnSpc>
                <a:spcPts val="2215"/>
              </a:lnSpc>
            </a:pPr>
            <a:r>
              <a:rPr sz="1850" spc="-15" dirty="0">
                <a:latin typeface="Calibri"/>
                <a:cs typeface="Calibri"/>
              </a:rPr>
              <a:t>углубления, </a:t>
            </a:r>
            <a:r>
              <a:rPr sz="1850" spc="-5" dirty="0">
                <a:latin typeface="Calibri"/>
                <a:cs typeface="Calibri"/>
              </a:rPr>
              <a:t>служащие ориентиром при </a:t>
            </a:r>
            <a:r>
              <a:rPr sz="1850" spc="-10" dirty="0">
                <a:latin typeface="Calibri"/>
                <a:cs typeface="Calibri"/>
              </a:rPr>
              <a:t>введении</a:t>
            </a:r>
            <a:r>
              <a:rPr sz="1850" spc="-1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вкладки;</a:t>
            </a:r>
            <a:endParaRPr sz="1850">
              <a:latin typeface="Calibri"/>
              <a:cs typeface="Calibri"/>
            </a:endParaRPr>
          </a:p>
          <a:p>
            <a:pPr marL="210820" indent="-198120">
              <a:lnSpc>
                <a:spcPts val="2215"/>
              </a:lnSpc>
              <a:spcBef>
                <a:spcPts val="420"/>
              </a:spcBef>
              <a:buFont typeface="Arial"/>
              <a:buChar char="•"/>
              <a:tabLst>
                <a:tab pos="210820" algn="l"/>
              </a:tabLst>
            </a:pPr>
            <a:r>
              <a:rPr sz="1850" spc="-5" dirty="0">
                <a:latin typeface="Calibri"/>
                <a:cs typeface="Calibri"/>
              </a:rPr>
              <a:t>Полость </a:t>
            </a:r>
            <a:r>
              <a:rPr sz="1850" spc="-15" dirty="0">
                <a:latin typeface="Calibri"/>
                <a:cs typeface="Calibri"/>
              </a:rPr>
              <a:t>должна </a:t>
            </a:r>
            <a:r>
              <a:rPr sz="1850" spc="-5" dirty="0">
                <a:latin typeface="Calibri"/>
                <a:cs typeface="Calibri"/>
              </a:rPr>
              <a:t>иметь </a:t>
            </a:r>
            <a:r>
              <a:rPr sz="1850" spc="-10" dirty="0">
                <a:latin typeface="Calibri"/>
                <a:cs typeface="Calibri"/>
              </a:rPr>
              <a:t>достаточную </a:t>
            </a:r>
            <a:r>
              <a:rPr sz="1850" spc="-40" dirty="0">
                <a:latin typeface="Calibri"/>
                <a:cs typeface="Calibri"/>
              </a:rPr>
              <a:t>глубину, </a:t>
            </a:r>
            <a:r>
              <a:rPr sz="1850" spc="-10" dirty="0">
                <a:latin typeface="Calibri"/>
                <a:cs typeface="Calibri"/>
              </a:rPr>
              <a:t>погружаться </a:t>
            </a:r>
            <a:r>
              <a:rPr sz="1850" spc="-5" dirty="0">
                <a:latin typeface="Calibri"/>
                <a:cs typeface="Calibri"/>
              </a:rPr>
              <a:t>в </a:t>
            </a:r>
            <a:r>
              <a:rPr sz="1850" spc="-10" dirty="0">
                <a:latin typeface="Calibri"/>
                <a:cs typeface="Calibri"/>
              </a:rPr>
              <a:t>дентин </a:t>
            </a:r>
            <a:r>
              <a:rPr sz="1850" spc="-5" dirty="0">
                <a:latin typeface="Calibri"/>
                <a:cs typeface="Calibri"/>
              </a:rPr>
              <a:t>и</a:t>
            </a:r>
            <a:r>
              <a:rPr sz="1850" spc="-14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не</a:t>
            </a:r>
            <a:endParaRPr sz="1850">
              <a:latin typeface="Calibri"/>
              <a:cs typeface="Calibri"/>
            </a:endParaRPr>
          </a:p>
          <a:p>
            <a:pPr marL="210820">
              <a:lnSpc>
                <a:spcPts val="2215"/>
              </a:lnSpc>
            </a:pPr>
            <a:r>
              <a:rPr sz="1850" spc="-5" dirty="0">
                <a:latin typeface="Calibri"/>
                <a:cs typeface="Calibri"/>
              </a:rPr>
              <a:t>смещаться </a:t>
            </a:r>
            <a:r>
              <a:rPr sz="1850" spc="-30" dirty="0">
                <a:latin typeface="Calibri"/>
                <a:cs typeface="Calibri"/>
              </a:rPr>
              <a:t>под </a:t>
            </a:r>
            <a:r>
              <a:rPr sz="1850" spc="-5" dirty="0">
                <a:latin typeface="Calibri"/>
                <a:cs typeface="Calibri"/>
              </a:rPr>
              <a:t>влиянием </a:t>
            </a:r>
            <a:r>
              <a:rPr sz="1850" spc="-15" dirty="0">
                <a:latin typeface="Calibri"/>
                <a:cs typeface="Calibri"/>
              </a:rPr>
              <a:t>жевательного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давления;</a:t>
            </a:r>
            <a:endParaRPr sz="1850">
              <a:latin typeface="Calibri"/>
              <a:cs typeface="Calibri"/>
            </a:endParaRPr>
          </a:p>
          <a:p>
            <a:pPr marL="210820" marR="5080" indent="-198120">
              <a:lnSpc>
                <a:spcPct val="100200"/>
              </a:lnSpc>
              <a:spcBef>
                <a:spcPts val="395"/>
              </a:spcBef>
              <a:buFont typeface="Arial"/>
              <a:buChar char="•"/>
              <a:tabLst>
                <a:tab pos="210820" algn="l"/>
              </a:tabLst>
            </a:pPr>
            <a:r>
              <a:rPr sz="1850" spc="-10" dirty="0">
                <a:latin typeface="Calibri"/>
                <a:cs typeface="Calibri"/>
              </a:rPr>
              <a:t>Процесс </a:t>
            </a:r>
            <a:r>
              <a:rPr sz="1850" spc="-5" dirty="0">
                <a:latin typeface="Calibri"/>
                <a:cs typeface="Calibri"/>
              </a:rPr>
              <a:t>формирования полости </a:t>
            </a:r>
            <a:r>
              <a:rPr sz="1850" spc="-40" dirty="0">
                <a:latin typeface="Calibri"/>
                <a:cs typeface="Calibri"/>
              </a:rPr>
              <a:t>должен </a:t>
            </a:r>
            <a:r>
              <a:rPr sz="1850" spc="-5" dirty="0">
                <a:latin typeface="Calibri"/>
                <a:cs typeface="Calibri"/>
              </a:rPr>
              <a:t>быть </a:t>
            </a:r>
            <a:r>
              <a:rPr sz="1850" spc="-10" dirty="0">
                <a:latin typeface="Calibri"/>
                <a:cs typeface="Calibri"/>
              </a:rPr>
              <a:t>безболезненным, что </a:t>
            </a:r>
            <a:r>
              <a:rPr sz="1850" spc="-5" dirty="0">
                <a:latin typeface="Calibri"/>
                <a:cs typeface="Calibri"/>
              </a:rPr>
              <a:t>в  </a:t>
            </a:r>
            <a:r>
              <a:rPr sz="1850" dirty="0">
                <a:latin typeface="Calibri"/>
                <a:cs typeface="Calibri"/>
              </a:rPr>
              <a:t>известной </a:t>
            </a:r>
            <a:r>
              <a:rPr sz="1850" spc="-10" dirty="0">
                <a:latin typeface="Calibri"/>
                <a:cs typeface="Calibri"/>
              </a:rPr>
              <a:t>мере </a:t>
            </a:r>
            <a:r>
              <a:rPr sz="1850" dirty="0">
                <a:latin typeface="Calibri"/>
                <a:cs typeface="Calibri"/>
              </a:rPr>
              <a:t>зависит </a:t>
            </a:r>
            <a:r>
              <a:rPr sz="1850" spc="-15" dirty="0">
                <a:latin typeface="Calibri"/>
                <a:cs typeface="Calibri"/>
              </a:rPr>
              <a:t>от </a:t>
            </a:r>
            <a:r>
              <a:rPr sz="1850" spc="-5" dirty="0">
                <a:latin typeface="Calibri"/>
                <a:cs typeface="Calibri"/>
              </a:rPr>
              <a:t>остроты </a:t>
            </a:r>
            <a:r>
              <a:rPr sz="1850" spc="-10" dirty="0">
                <a:latin typeface="Calibri"/>
                <a:cs typeface="Calibri"/>
              </a:rPr>
              <a:t>инструментов, </a:t>
            </a:r>
            <a:r>
              <a:rPr sz="1850" spc="-5" dirty="0">
                <a:latin typeface="Calibri"/>
                <a:cs typeface="Calibri"/>
              </a:rPr>
              <a:t>точности и скорости </a:t>
            </a:r>
            <a:r>
              <a:rPr sz="1850" dirty="0">
                <a:latin typeface="Calibri"/>
                <a:cs typeface="Calibri"/>
              </a:rPr>
              <a:t>их  </a:t>
            </a:r>
            <a:r>
              <a:rPr sz="1850" spc="-5" dirty="0">
                <a:latin typeface="Calibri"/>
                <a:cs typeface="Calibri"/>
              </a:rPr>
              <a:t>вращения, </a:t>
            </a:r>
            <a:r>
              <a:rPr sz="1850" spc="-10" dirty="0">
                <a:latin typeface="Calibri"/>
                <a:cs typeface="Calibri"/>
              </a:rPr>
              <a:t>воздушно-водяного охлаждения, применения </a:t>
            </a:r>
            <a:r>
              <a:rPr sz="1850" spc="-5" dirty="0">
                <a:latin typeface="Calibri"/>
                <a:cs typeface="Calibri"/>
              </a:rPr>
              <a:t>обезболивающих  </a:t>
            </a:r>
            <a:r>
              <a:rPr sz="1850" spc="-10" dirty="0">
                <a:latin typeface="Calibri"/>
                <a:cs typeface="Calibri"/>
              </a:rPr>
              <a:t>препаратов </a:t>
            </a:r>
            <a:r>
              <a:rPr sz="1850" dirty="0">
                <a:latin typeface="Calibri"/>
                <a:cs typeface="Calibri"/>
              </a:rPr>
              <a:t>и, самое </a:t>
            </a:r>
            <a:r>
              <a:rPr sz="1850" spc="-15" dirty="0">
                <a:latin typeface="Calibri"/>
                <a:cs typeface="Calibri"/>
              </a:rPr>
              <a:t>главное, </a:t>
            </a:r>
            <a:r>
              <a:rPr sz="1850" dirty="0">
                <a:latin typeface="Calibri"/>
                <a:cs typeface="Calibri"/>
              </a:rPr>
              <a:t>щадящих </a:t>
            </a:r>
            <a:r>
              <a:rPr sz="1850" spc="-5" dirty="0">
                <a:latin typeface="Calibri"/>
                <a:cs typeface="Calibri"/>
              </a:rPr>
              <a:t>приемов</a:t>
            </a:r>
            <a:r>
              <a:rPr sz="1850" spc="-1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работы.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352" y="331978"/>
            <a:ext cx="8614410" cy="32016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824865">
              <a:lnSpc>
                <a:spcPct val="101000"/>
              </a:lnSpc>
              <a:spcBef>
                <a:spcPts val="65"/>
              </a:spcBef>
            </a:pPr>
            <a:r>
              <a:rPr sz="2950" spc="-55" dirty="0">
                <a:latin typeface="Calibri"/>
                <a:cs typeface="Calibri"/>
              </a:rPr>
              <a:t>Улучшают </a:t>
            </a:r>
            <a:r>
              <a:rPr sz="2950" spc="-5" dirty="0">
                <a:latin typeface="Calibri"/>
                <a:cs typeface="Calibri"/>
              </a:rPr>
              <a:t>условия </a:t>
            </a:r>
            <a:r>
              <a:rPr sz="2950" spc="-10" dirty="0">
                <a:latin typeface="Calibri"/>
                <a:cs typeface="Calibri"/>
              </a:rPr>
              <a:t>фиксации </a:t>
            </a:r>
            <a:r>
              <a:rPr sz="2950" dirty="0">
                <a:latin typeface="Calibri"/>
                <a:cs typeface="Calibri"/>
              </a:rPr>
              <a:t>вкладки </a:t>
            </a:r>
            <a:r>
              <a:rPr sz="2950" spc="-10" dirty="0">
                <a:latin typeface="Calibri"/>
                <a:cs typeface="Calibri"/>
              </a:rPr>
              <a:t>созданием  </a:t>
            </a:r>
            <a:r>
              <a:rPr sz="2950" spc="-15" dirty="0">
                <a:latin typeface="Calibri"/>
                <a:cs typeface="Calibri"/>
              </a:rPr>
              <a:t>дополнительных </a:t>
            </a:r>
            <a:r>
              <a:rPr sz="2950" spc="-5" dirty="0">
                <a:latin typeface="Calibri"/>
                <a:cs typeface="Calibri"/>
              </a:rPr>
              <a:t>площадок </a:t>
            </a:r>
            <a:r>
              <a:rPr sz="2950" spc="-10" dirty="0">
                <a:latin typeface="Calibri"/>
                <a:cs typeface="Calibri"/>
              </a:rPr>
              <a:t>различной </a:t>
            </a:r>
            <a:r>
              <a:rPr sz="2950" dirty="0">
                <a:latin typeface="Calibri"/>
                <a:cs typeface="Calibri"/>
              </a:rPr>
              <a:t>формы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endParaRPr sz="295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sz="2950" dirty="0">
                <a:latin typeface="Calibri"/>
                <a:cs typeface="Calibri"/>
              </a:rPr>
              <a:t>крестообразной, </a:t>
            </a:r>
            <a:r>
              <a:rPr sz="2950" spc="-5" dirty="0">
                <a:latin typeface="Calibri"/>
                <a:cs typeface="Calibri"/>
              </a:rPr>
              <a:t>Т-образной, </a:t>
            </a:r>
            <a:r>
              <a:rPr sz="2950" dirty="0">
                <a:latin typeface="Calibri"/>
                <a:cs typeface="Calibri"/>
              </a:rPr>
              <a:t>в </a:t>
            </a:r>
            <a:r>
              <a:rPr sz="2950" spc="-10" dirty="0">
                <a:latin typeface="Calibri"/>
                <a:cs typeface="Calibri"/>
              </a:rPr>
              <a:t>виде </a:t>
            </a:r>
            <a:r>
              <a:rPr sz="2950" dirty="0">
                <a:latin typeface="Calibri"/>
                <a:cs typeface="Calibri"/>
              </a:rPr>
              <a:t>так </a:t>
            </a:r>
            <a:r>
              <a:rPr sz="2950" spc="-5" dirty="0">
                <a:latin typeface="Calibri"/>
                <a:cs typeface="Calibri"/>
              </a:rPr>
              <a:t>называемого  ласточкина хвоста </a:t>
            </a:r>
            <a:r>
              <a:rPr sz="2950" dirty="0">
                <a:latin typeface="Calibri"/>
                <a:cs typeface="Calibri"/>
              </a:rPr>
              <a:t>и др. </a:t>
            </a:r>
            <a:r>
              <a:rPr sz="2950" spc="-20" dirty="0">
                <a:latin typeface="Calibri"/>
                <a:cs typeface="Calibri"/>
              </a:rPr>
              <a:t>Дополнительные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15" dirty="0">
                <a:latin typeface="Calibri"/>
                <a:cs typeface="Calibri"/>
              </a:rPr>
              <a:t>элементы</a:t>
            </a:r>
            <a:endParaRPr sz="2950">
              <a:latin typeface="Calibri"/>
              <a:cs typeface="Calibri"/>
            </a:endParaRPr>
          </a:p>
          <a:p>
            <a:pPr marL="12700" marR="93345">
              <a:lnSpc>
                <a:spcPts val="3579"/>
              </a:lnSpc>
              <a:spcBef>
                <a:spcPts val="120"/>
              </a:spcBef>
            </a:pPr>
            <a:r>
              <a:rPr sz="2950" dirty="0">
                <a:latin typeface="Calibri"/>
                <a:cs typeface="Calibri"/>
              </a:rPr>
              <a:t>крепления могут также </a:t>
            </a:r>
            <a:r>
              <a:rPr sz="2950" spc="-10" dirty="0">
                <a:latin typeface="Calibri"/>
                <a:cs typeface="Calibri"/>
              </a:rPr>
              <a:t>представлять </a:t>
            </a:r>
            <a:r>
              <a:rPr sz="2950" dirty="0">
                <a:latin typeface="Calibri"/>
                <a:cs typeface="Calibri"/>
              </a:rPr>
              <a:t>собой</a:t>
            </a:r>
            <a:r>
              <a:rPr sz="2950" spc="-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выступы,  </a:t>
            </a:r>
            <a:r>
              <a:rPr sz="2950" spc="-5" dirty="0">
                <a:latin typeface="Calibri"/>
                <a:cs typeface="Calibri"/>
              </a:rPr>
              <a:t>штифты. Они </a:t>
            </a:r>
            <a:r>
              <a:rPr sz="2950" spc="-10" dirty="0">
                <a:latin typeface="Calibri"/>
                <a:cs typeface="Calibri"/>
              </a:rPr>
              <a:t>предупреждают смещение </a:t>
            </a:r>
            <a:r>
              <a:rPr sz="2950" spc="-5" dirty="0">
                <a:latin typeface="Calibri"/>
                <a:cs typeface="Calibri"/>
              </a:rPr>
              <a:t>вкладок</a:t>
            </a:r>
            <a:r>
              <a:rPr sz="2950" spc="-1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в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ts val="3450"/>
              </a:lnSpc>
            </a:pPr>
            <a:r>
              <a:rPr sz="2950" spc="-5" dirty="0">
                <a:latin typeface="Calibri"/>
                <a:cs typeface="Calibri"/>
              </a:rPr>
              <a:t>сторону </a:t>
            </a:r>
            <a:r>
              <a:rPr sz="2950" spc="-15" dirty="0">
                <a:latin typeface="Calibri"/>
                <a:cs typeface="Calibri"/>
              </a:rPr>
              <a:t>отсутствующей</a:t>
            </a:r>
            <a:r>
              <a:rPr sz="2950" spc="-100" dirty="0">
                <a:latin typeface="Calibri"/>
                <a:cs typeface="Calibri"/>
              </a:rPr>
              <a:t> </a:t>
            </a:r>
            <a:r>
              <a:rPr sz="2950" spc="-5" dirty="0">
                <a:latin typeface="Calibri"/>
                <a:cs typeface="Calibri"/>
              </a:rPr>
              <a:t>стенки.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9184" y="3688079"/>
            <a:ext cx="479755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4258" y="464947"/>
            <a:ext cx="24587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5" dirty="0"/>
              <a:t>Э</a:t>
            </a:r>
            <a:r>
              <a:rPr spc="-25" dirty="0"/>
              <a:t>ти</a:t>
            </a:r>
            <a:r>
              <a:rPr spc="-10" dirty="0"/>
              <a:t>о</a:t>
            </a:r>
            <a:r>
              <a:rPr spc="-50" dirty="0"/>
              <a:t>л</a:t>
            </a:r>
            <a:r>
              <a:rPr spc="-10" dirty="0"/>
              <a:t>о</a:t>
            </a:r>
            <a:r>
              <a:rPr spc="-50" dirty="0"/>
              <a:t>г</a:t>
            </a:r>
            <a:r>
              <a:rPr spc="-25" dirty="0"/>
              <a:t>и</a:t>
            </a:r>
            <a:r>
              <a:rPr spc="-5" dirty="0"/>
              <a:t>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99641"/>
            <a:ext cx="7985125" cy="42475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21945">
              <a:lnSpc>
                <a:spcPct val="101000"/>
              </a:lnSpc>
              <a:spcBef>
                <a:spcPts val="60"/>
              </a:spcBef>
            </a:pPr>
            <a:r>
              <a:rPr sz="3050" dirty="0">
                <a:latin typeface="Calibri"/>
                <a:cs typeface="Calibri"/>
              </a:rPr>
              <a:t>Причины </a:t>
            </a:r>
            <a:r>
              <a:rPr sz="3050" spc="-10" dirty="0">
                <a:latin typeface="Calibri"/>
                <a:cs typeface="Calibri"/>
              </a:rPr>
              <a:t>морфологической неполноценности  </a:t>
            </a:r>
            <a:r>
              <a:rPr sz="3050" spc="-15" dirty="0">
                <a:latin typeface="Calibri"/>
                <a:cs typeface="Calibri"/>
              </a:rPr>
              <a:t>твердых тканей </a:t>
            </a:r>
            <a:r>
              <a:rPr sz="3050" spc="-10" dirty="0">
                <a:latin typeface="Calibri"/>
                <a:cs typeface="Calibri"/>
              </a:rPr>
              <a:t>зубов </a:t>
            </a:r>
            <a:r>
              <a:rPr sz="3050" spc="-5" dirty="0">
                <a:latin typeface="Calibri"/>
                <a:cs typeface="Calibri"/>
              </a:rPr>
              <a:t>могут </a:t>
            </a:r>
            <a:r>
              <a:rPr sz="3050" dirty="0">
                <a:latin typeface="Calibri"/>
                <a:cs typeface="Calibri"/>
              </a:rPr>
              <a:t>быть </a:t>
            </a:r>
            <a:r>
              <a:rPr sz="3050" spc="-10" dirty="0">
                <a:latin typeface="Calibri"/>
                <a:cs typeface="Calibri"/>
              </a:rPr>
              <a:t>эндогенного  </a:t>
            </a:r>
            <a:r>
              <a:rPr sz="3050" spc="-5" dirty="0">
                <a:latin typeface="Calibri"/>
                <a:cs typeface="Calibri"/>
              </a:rPr>
              <a:t>(наследственная </a:t>
            </a:r>
            <a:r>
              <a:rPr sz="3050" spc="-15" dirty="0">
                <a:latin typeface="Calibri"/>
                <a:cs typeface="Calibri"/>
              </a:rPr>
              <a:t>предрасположенность,  </a:t>
            </a:r>
            <a:r>
              <a:rPr sz="3050" spc="-5" dirty="0">
                <a:latin typeface="Calibri"/>
                <a:cs typeface="Calibri"/>
              </a:rPr>
              <a:t>врожденный характер, приобретенный </a:t>
            </a:r>
            <a:r>
              <a:rPr sz="3050" dirty="0">
                <a:latin typeface="Calibri"/>
                <a:cs typeface="Calibri"/>
              </a:rPr>
              <a:t>- при  </a:t>
            </a:r>
            <a:r>
              <a:rPr sz="3050" spc="-10" dirty="0">
                <a:latin typeface="Calibri"/>
                <a:cs typeface="Calibri"/>
              </a:rPr>
              <a:t>нейродистрофических</a:t>
            </a:r>
            <a:r>
              <a:rPr sz="3050" spc="-70" dirty="0">
                <a:latin typeface="Calibri"/>
                <a:cs typeface="Calibri"/>
              </a:rPr>
              <a:t> </a:t>
            </a:r>
            <a:r>
              <a:rPr sz="3050" spc="-5" dirty="0">
                <a:latin typeface="Calibri"/>
                <a:cs typeface="Calibri"/>
              </a:rPr>
              <a:t>расстройствах</a:t>
            </a:r>
            <a:endParaRPr sz="3050">
              <a:latin typeface="Calibri"/>
              <a:cs typeface="Calibri"/>
            </a:endParaRPr>
          </a:p>
          <a:p>
            <a:pPr marL="12700" marR="823594">
              <a:lnSpc>
                <a:spcPct val="101000"/>
              </a:lnSpc>
            </a:pPr>
            <a:r>
              <a:rPr sz="3050" spc="-5" dirty="0">
                <a:latin typeface="Calibri"/>
                <a:cs typeface="Calibri"/>
              </a:rPr>
              <a:t>нарушения обмена веществ) </a:t>
            </a:r>
            <a:r>
              <a:rPr sz="3050" dirty="0">
                <a:latin typeface="Calibri"/>
                <a:cs typeface="Calibri"/>
              </a:rPr>
              <a:t>и </a:t>
            </a:r>
            <a:r>
              <a:rPr sz="3050" spc="-10" dirty="0">
                <a:latin typeface="Calibri"/>
                <a:cs typeface="Calibri"/>
              </a:rPr>
              <a:t>экзогенного  </a:t>
            </a:r>
            <a:r>
              <a:rPr sz="3050" spc="-5" dirty="0">
                <a:latin typeface="Calibri"/>
                <a:cs typeface="Calibri"/>
              </a:rPr>
              <a:t>характера </a:t>
            </a:r>
            <a:r>
              <a:rPr sz="3050" dirty="0">
                <a:latin typeface="Calibri"/>
                <a:cs typeface="Calibri"/>
              </a:rPr>
              <a:t>(частичная </a:t>
            </a:r>
            <a:r>
              <a:rPr sz="3050" spc="-10" dirty="0">
                <a:latin typeface="Calibri"/>
                <a:cs typeface="Calibri"/>
              </a:rPr>
              <a:t>потеря</a:t>
            </a:r>
            <a:r>
              <a:rPr sz="3050" spc="-25" dirty="0">
                <a:latin typeface="Calibri"/>
                <a:cs typeface="Calibri"/>
              </a:rPr>
              <a:t> </a:t>
            </a:r>
            <a:r>
              <a:rPr sz="3050" spc="-5" dirty="0">
                <a:latin typeface="Calibri"/>
                <a:cs typeface="Calibri"/>
              </a:rPr>
              <a:t>зубов,</a:t>
            </a:r>
            <a:endParaRPr sz="3050">
              <a:latin typeface="Calibri"/>
              <a:cs typeface="Calibri"/>
            </a:endParaRPr>
          </a:p>
          <a:p>
            <a:pPr marL="12700" marR="5080">
              <a:lnSpc>
                <a:spcPts val="3700"/>
              </a:lnSpc>
              <a:spcBef>
                <a:spcPts val="130"/>
              </a:spcBef>
            </a:pPr>
            <a:r>
              <a:rPr sz="3050" spc="-5" dirty="0">
                <a:latin typeface="Calibri"/>
                <a:cs typeface="Calibri"/>
              </a:rPr>
              <a:t>парафункция и </a:t>
            </a:r>
            <a:r>
              <a:rPr sz="3050" spc="-10" dirty="0">
                <a:latin typeface="Calibri"/>
                <a:cs typeface="Calibri"/>
              </a:rPr>
              <a:t>гипертонус </a:t>
            </a:r>
            <a:r>
              <a:rPr sz="3050" spc="-15" dirty="0">
                <a:latin typeface="Calibri"/>
                <a:cs typeface="Calibri"/>
              </a:rPr>
              <a:t>жевательных </a:t>
            </a:r>
            <a:r>
              <a:rPr sz="3050" spc="40" dirty="0">
                <a:latin typeface="Calibri"/>
                <a:cs typeface="Calibri"/>
              </a:rPr>
              <a:t>мышц,  </a:t>
            </a:r>
            <a:r>
              <a:rPr sz="3050" spc="-5" dirty="0">
                <a:latin typeface="Calibri"/>
                <a:cs typeface="Calibri"/>
              </a:rPr>
              <a:t>хроническая травма, в </a:t>
            </a:r>
            <a:r>
              <a:rPr sz="3050" spc="-90" dirty="0">
                <a:latin typeface="Calibri"/>
                <a:cs typeface="Calibri"/>
              </a:rPr>
              <a:t>т. </a:t>
            </a:r>
            <a:r>
              <a:rPr sz="3050" dirty="0">
                <a:latin typeface="Calibri"/>
                <a:cs typeface="Calibri"/>
              </a:rPr>
              <a:t>ч. </a:t>
            </a:r>
            <a:r>
              <a:rPr sz="3050" spc="-5" dirty="0">
                <a:latin typeface="Calibri"/>
                <a:cs typeface="Calibri"/>
              </a:rPr>
              <a:t>и </a:t>
            </a:r>
            <a:r>
              <a:rPr sz="3050" spc="-10" dirty="0">
                <a:latin typeface="Calibri"/>
                <a:cs typeface="Calibri"/>
              </a:rPr>
              <a:t>вредны</a:t>
            </a:r>
            <a:r>
              <a:rPr sz="3050" spc="3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привычки).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95" y="276301"/>
            <a:ext cx="8454390" cy="435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При </a:t>
            </a:r>
            <a:r>
              <a:rPr sz="2300" spc="-15" dirty="0">
                <a:latin typeface="Calibri"/>
                <a:cs typeface="Calibri"/>
              </a:rPr>
              <a:t>одонтопрепарировании </a:t>
            </a:r>
            <a:r>
              <a:rPr sz="2300" spc="-35" dirty="0">
                <a:latin typeface="Calibri"/>
                <a:cs typeface="Calibri"/>
              </a:rPr>
              <a:t>под </a:t>
            </a:r>
            <a:r>
              <a:rPr sz="2300" dirty="0">
                <a:latin typeface="Calibri"/>
                <a:cs typeface="Calibri"/>
              </a:rPr>
              <a:t>вкладку </a:t>
            </a:r>
            <a:r>
              <a:rPr sz="2300" spc="-35" dirty="0">
                <a:latin typeface="Calibri"/>
                <a:cs typeface="Calibri"/>
              </a:rPr>
              <a:t>необходимо </a:t>
            </a:r>
            <a:r>
              <a:rPr sz="2300" spc="-5" dirty="0">
                <a:latin typeface="Calibri"/>
                <a:cs typeface="Calibri"/>
              </a:rPr>
              <a:t>хорошо</a:t>
            </a:r>
            <a:r>
              <a:rPr sz="2300" spc="-3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знать  </a:t>
            </a:r>
            <a:r>
              <a:rPr sz="2300" spc="-15" dirty="0">
                <a:latin typeface="Calibri"/>
                <a:cs typeface="Calibri"/>
              </a:rPr>
              <a:t>анатомотопографические </a:t>
            </a:r>
            <a:r>
              <a:rPr sz="2300" spc="-5" dirty="0">
                <a:latin typeface="Calibri"/>
                <a:cs typeface="Calibri"/>
              </a:rPr>
              <a:t>особенности </a:t>
            </a:r>
            <a:r>
              <a:rPr sz="2300" spc="-35" dirty="0">
                <a:latin typeface="Calibri"/>
                <a:cs typeface="Calibri"/>
              </a:rPr>
              <a:t>пульпы </a:t>
            </a:r>
            <a:r>
              <a:rPr sz="2300" dirty="0">
                <a:latin typeface="Calibri"/>
                <a:cs typeface="Calibri"/>
              </a:rPr>
              <a:t>(зоны </a:t>
            </a:r>
            <a:r>
              <a:rPr sz="2300" spc="-5" dirty="0">
                <a:latin typeface="Calibri"/>
                <a:cs typeface="Calibri"/>
              </a:rPr>
              <a:t>безопасности  </a:t>
            </a:r>
            <a:r>
              <a:rPr sz="2300" dirty="0">
                <a:latin typeface="Calibri"/>
                <a:cs typeface="Calibri"/>
              </a:rPr>
              <a:t>по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Аболмасову).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300" dirty="0">
                <a:latin typeface="Calibri"/>
                <a:cs typeface="Calibri"/>
              </a:rPr>
              <a:t>В </a:t>
            </a:r>
            <a:r>
              <a:rPr sz="2300" spc="-5" dirty="0">
                <a:latin typeface="Calibri"/>
                <a:cs typeface="Calibri"/>
              </a:rPr>
              <a:t>зубах </a:t>
            </a:r>
            <a:r>
              <a:rPr sz="2300" dirty="0">
                <a:latin typeface="Calibri"/>
                <a:cs typeface="Calibri"/>
              </a:rPr>
              <a:t>с </a:t>
            </a:r>
            <a:r>
              <a:rPr sz="2300" spc="-35" dirty="0">
                <a:latin typeface="Calibri"/>
                <a:cs typeface="Calibri"/>
              </a:rPr>
              <a:t>удаленной пульпой </a:t>
            </a:r>
            <a:r>
              <a:rPr sz="2300" dirty="0">
                <a:latin typeface="Calibri"/>
                <a:cs typeface="Calibri"/>
              </a:rPr>
              <a:t>для крепления </a:t>
            </a:r>
            <a:r>
              <a:rPr sz="2300" spc="-5" dirty="0">
                <a:latin typeface="Calibri"/>
                <a:cs typeface="Calibri"/>
              </a:rPr>
              <a:t>вкладок</a:t>
            </a:r>
            <a:r>
              <a:rPr sz="2300" spc="-16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можно</a:t>
            </a:r>
            <a:endParaRPr sz="2300">
              <a:latin typeface="Calibri"/>
              <a:cs typeface="Calibri"/>
            </a:endParaRPr>
          </a:p>
          <a:p>
            <a:pPr marL="12700" marR="221615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использовать </a:t>
            </a:r>
            <a:r>
              <a:rPr sz="2300" dirty="0">
                <a:latin typeface="Calibri"/>
                <a:cs typeface="Calibri"/>
              </a:rPr>
              <a:t>корневой </a:t>
            </a:r>
            <a:r>
              <a:rPr sz="2300" spc="-5" dirty="0">
                <a:latin typeface="Calibri"/>
                <a:cs typeface="Calibri"/>
              </a:rPr>
              <a:t>канал, </a:t>
            </a:r>
            <a:r>
              <a:rPr sz="2300" spc="-40" dirty="0">
                <a:latin typeface="Calibri"/>
                <a:cs typeface="Calibri"/>
              </a:rPr>
              <a:t>куда </a:t>
            </a:r>
            <a:r>
              <a:rPr sz="2300" spc="-30" dirty="0">
                <a:latin typeface="Calibri"/>
                <a:cs typeface="Calibri"/>
              </a:rPr>
              <a:t>вводят </a:t>
            </a:r>
            <a:r>
              <a:rPr sz="2300" spc="-40" dirty="0">
                <a:latin typeface="Calibri"/>
                <a:cs typeface="Calibri"/>
              </a:rPr>
              <a:t>штифт. </a:t>
            </a:r>
            <a:r>
              <a:rPr sz="2300" spc="-5" dirty="0">
                <a:latin typeface="Calibri"/>
                <a:cs typeface="Calibri"/>
              </a:rPr>
              <a:t>Формирование  </a:t>
            </a:r>
            <a:r>
              <a:rPr sz="2300" spc="-30" dirty="0">
                <a:latin typeface="Calibri"/>
                <a:cs typeface="Calibri"/>
              </a:rPr>
              <a:t>полостей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5" dirty="0">
                <a:latin typeface="Calibri"/>
                <a:cs typeface="Calibri"/>
              </a:rPr>
              <a:t>депульпированных </a:t>
            </a:r>
            <a:r>
              <a:rPr sz="2300" spc="-5" dirty="0">
                <a:latin typeface="Calibri"/>
                <a:cs typeface="Calibri"/>
              </a:rPr>
              <a:t>зубах не </a:t>
            </a:r>
            <a:r>
              <a:rPr sz="2300" spc="-10" dirty="0">
                <a:latin typeface="Calibri"/>
                <a:cs typeface="Calibri"/>
              </a:rPr>
              <a:t>требует </a:t>
            </a:r>
            <a:r>
              <a:rPr sz="2300" spc="-35" dirty="0">
                <a:latin typeface="Calibri"/>
                <a:cs typeface="Calibri"/>
              </a:rPr>
              <a:t>соблюдения </a:t>
            </a:r>
            <a:r>
              <a:rPr sz="2300" spc="-5" dirty="0">
                <a:latin typeface="Calibri"/>
                <a:cs typeface="Calibri"/>
              </a:rPr>
              <a:t>таких  </a:t>
            </a:r>
            <a:r>
              <a:rPr sz="2300" spc="-15" dirty="0">
                <a:latin typeface="Calibri"/>
                <a:cs typeface="Calibri"/>
              </a:rPr>
              <a:t>предосторожностей, </a:t>
            </a:r>
            <a:r>
              <a:rPr sz="2300" spc="-20" dirty="0">
                <a:latin typeface="Calibri"/>
                <a:cs typeface="Calibri"/>
              </a:rPr>
              <a:t>как </a:t>
            </a:r>
            <a:r>
              <a:rPr sz="2300" dirty="0">
                <a:latin typeface="Calibri"/>
                <a:cs typeface="Calibri"/>
              </a:rPr>
              <a:t>в зубах с живой</a:t>
            </a:r>
            <a:r>
              <a:rPr sz="2300" spc="-23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пульпой.</a:t>
            </a:r>
            <a:endParaRPr sz="2300">
              <a:latin typeface="Calibri"/>
              <a:cs typeface="Calibri"/>
            </a:endParaRPr>
          </a:p>
          <a:p>
            <a:pPr marL="12700" marR="664210">
              <a:lnSpc>
                <a:spcPct val="100000"/>
              </a:lnSpc>
              <a:spcBef>
                <a:spcPts val="484"/>
              </a:spcBef>
            </a:pPr>
            <a:r>
              <a:rPr sz="2300" spc="-5" dirty="0">
                <a:latin typeface="Calibri"/>
                <a:cs typeface="Calibri"/>
              </a:rPr>
              <a:t>Формирование полости </a:t>
            </a:r>
            <a:r>
              <a:rPr sz="2300" dirty="0">
                <a:latin typeface="Calibri"/>
                <a:cs typeface="Calibri"/>
              </a:rPr>
              <a:t>для вкладки </a:t>
            </a:r>
            <a:r>
              <a:rPr sz="2300" spc="-35" dirty="0">
                <a:latin typeface="Calibri"/>
                <a:cs typeface="Calibri"/>
              </a:rPr>
              <a:t>должно </a:t>
            </a:r>
            <a:r>
              <a:rPr sz="2300" spc="-10" dirty="0">
                <a:latin typeface="Calibri"/>
                <a:cs typeface="Calibri"/>
              </a:rPr>
              <a:t>заканчиваться  </a:t>
            </a:r>
            <a:r>
              <a:rPr sz="2300" spc="-35" dirty="0">
                <a:latin typeface="Calibri"/>
                <a:cs typeface="Calibri"/>
              </a:rPr>
              <a:t>сглаживанием </a:t>
            </a:r>
            <a:r>
              <a:rPr sz="2300" dirty="0">
                <a:latin typeface="Calibri"/>
                <a:cs typeface="Calibri"/>
              </a:rPr>
              <a:t>краев и </a:t>
            </a:r>
            <a:r>
              <a:rPr sz="2300" spc="-5" dirty="0">
                <a:latin typeface="Calibri"/>
                <a:cs typeface="Calibri"/>
              </a:rPr>
              <a:t>стенок </a:t>
            </a:r>
            <a:r>
              <a:rPr sz="2300" spc="-15" dirty="0">
                <a:latin typeface="Calibri"/>
                <a:cs typeface="Calibri"/>
              </a:rPr>
              <a:t>карборундовыми </a:t>
            </a:r>
            <a:r>
              <a:rPr sz="2300" spc="-30" dirty="0">
                <a:latin typeface="Calibri"/>
                <a:cs typeface="Calibri"/>
              </a:rPr>
              <a:t>головками</a:t>
            </a:r>
            <a:r>
              <a:rPr sz="2300" spc="-1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или  </a:t>
            </a:r>
            <a:r>
              <a:rPr sz="2300" spc="-10" dirty="0">
                <a:latin typeface="Calibri"/>
                <a:cs typeface="Calibri"/>
              </a:rPr>
              <a:t>бумажными дисками. </a:t>
            </a:r>
            <a:r>
              <a:rPr sz="2300" spc="-5" dirty="0">
                <a:latin typeface="Calibri"/>
                <a:cs typeface="Calibri"/>
              </a:rPr>
              <a:t>Края </a:t>
            </a:r>
            <a:r>
              <a:rPr sz="2300" spc="-40" dirty="0">
                <a:latin typeface="Calibri"/>
                <a:cs typeface="Calibri"/>
              </a:rPr>
              <a:t>сглаживают </a:t>
            </a:r>
            <a:r>
              <a:rPr sz="2300" dirty="0">
                <a:latin typeface="Calibri"/>
                <a:cs typeface="Calibri"/>
              </a:rPr>
              <a:t>финирами.</a:t>
            </a:r>
            <a:r>
              <a:rPr sz="2300" spc="-190" dirty="0">
                <a:latin typeface="Calibri"/>
                <a:cs typeface="Calibri"/>
              </a:rPr>
              <a:t> </a:t>
            </a:r>
            <a:r>
              <a:rPr sz="2300" spc="-35" dirty="0">
                <a:latin typeface="Calibri"/>
                <a:cs typeface="Calibri"/>
              </a:rPr>
              <a:t>Затем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Calibri"/>
                <a:cs typeface="Calibri"/>
              </a:rPr>
              <a:t>приступают </a:t>
            </a:r>
            <a:r>
              <a:rPr sz="2300" dirty="0">
                <a:latin typeface="Calibri"/>
                <a:cs typeface="Calibri"/>
              </a:rPr>
              <a:t>к </a:t>
            </a:r>
            <a:r>
              <a:rPr sz="2300" spc="-35" dirty="0">
                <a:latin typeface="Calibri"/>
                <a:cs typeface="Calibri"/>
              </a:rPr>
              <a:t>следующему </a:t>
            </a:r>
            <a:r>
              <a:rPr sz="2300" spc="-5" dirty="0">
                <a:latin typeface="Calibri"/>
                <a:cs typeface="Calibri"/>
              </a:rPr>
              <a:t>этапу работы </a:t>
            </a:r>
            <a:r>
              <a:rPr sz="2300" dirty="0">
                <a:latin typeface="Calibri"/>
                <a:cs typeface="Calibri"/>
              </a:rPr>
              <a:t>- </a:t>
            </a:r>
            <a:r>
              <a:rPr sz="2300" spc="-35" dirty="0">
                <a:latin typeface="Calibri"/>
                <a:cs typeface="Calibri"/>
              </a:rPr>
              <a:t>моделирование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вкладки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или </a:t>
            </a:r>
            <a:r>
              <a:rPr sz="2300" spc="-10" dirty="0">
                <a:latin typeface="Calibri"/>
                <a:cs typeface="Calibri"/>
              </a:rPr>
              <a:t>получение</a:t>
            </a:r>
            <a:r>
              <a:rPr sz="2300" spc="-1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оттиска.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4920" y="4291582"/>
            <a:ext cx="3739896" cy="245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867" y="774649"/>
            <a:ext cx="6137910" cy="730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b="1" spc="-30" dirty="0">
                <a:latin typeface="Calibri"/>
                <a:cs typeface="Calibri"/>
              </a:rPr>
              <a:t>Показания </a:t>
            </a:r>
            <a:r>
              <a:rPr sz="2300" b="1" dirty="0">
                <a:latin typeface="Calibri"/>
                <a:cs typeface="Calibri"/>
              </a:rPr>
              <a:t>и </a:t>
            </a:r>
            <a:r>
              <a:rPr sz="2300" b="1" spc="-25" dirty="0">
                <a:latin typeface="Calibri"/>
                <a:cs typeface="Calibri"/>
              </a:rPr>
              <a:t>противопоказания </a:t>
            </a:r>
            <a:r>
              <a:rPr sz="2300" b="1" spc="-5" dirty="0">
                <a:latin typeface="Calibri"/>
                <a:cs typeface="Calibri"/>
              </a:rPr>
              <a:t>для</a:t>
            </a:r>
            <a:r>
              <a:rPr sz="2300" b="1" spc="145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проведения</a:t>
            </a:r>
            <a:endParaRPr sz="2300">
              <a:latin typeface="Calibri"/>
              <a:cs typeface="Calibri"/>
            </a:endParaRPr>
          </a:p>
          <a:p>
            <a:pPr marL="36195" algn="ctr">
              <a:lnSpc>
                <a:spcPct val="100000"/>
              </a:lnSpc>
              <a:spcBef>
                <a:spcPts val="25"/>
              </a:spcBef>
            </a:pPr>
            <a:r>
              <a:rPr sz="2300" b="1" spc="-10" dirty="0">
                <a:latin typeface="Calibri"/>
                <a:cs typeface="Calibri"/>
              </a:rPr>
              <a:t>микропротезирования</a:t>
            </a:r>
            <a:r>
              <a:rPr sz="2300" b="1" spc="-8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зубов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693" y="1924939"/>
            <a:ext cx="7898765" cy="4391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953135">
              <a:lnSpc>
                <a:spcPct val="100000"/>
              </a:lnSpc>
              <a:spcBef>
                <a:spcPts val="110"/>
              </a:spcBef>
            </a:pPr>
            <a:r>
              <a:rPr sz="2700" b="1" spc="-20" dirty="0">
                <a:latin typeface="Calibri"/>
                <a:cs typeface="Calibri"/>
              </a:rPr>
              <a:t>Микропротезирование показано </a:t>
            </a:r>
            <a:r>
              <a:rPr sz="2700" b="1" spc="5" dirty="0">
                <a:latin typeface="Calibri"/>
                <a:cs typeface="Calibri"/>
              </a:rPr>
              <a:t>в </a:t>
            </a:r>
            <a:r>
              <a:rPr sz="2700" b="1" spc="-30" dirty="0">
                <a:latin typeface="Calibri"/>
                <a:cs typeface="Calibri"/>
              </a:rPr>
              <a:t>следующих  </a:t>
            </a:r>
            <a:r>
              <a:rPr sz="2700" b="1" spc="-5" dirty="0">
                <a:latin typeface="Calibri"/>
                <a:cs typeface="Calibri"/>
              </a:rPr>
              <a:t>случаях:</a:t>
            </a:r>
            <a:endParaRPr sz="2700">
              <a:latin typeface="Calibri"/>
              <a:cs typeface="Calibri"/>
            </a:endParaRPr>
          </a:p>
          <a:p>
            <a:pPr marL="302260" marR="5080" indent="-29019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sz="2700" dirty="0">
                <a:latin typeface="Calibri"/>
                <a:cs typeface="Calibri"/>
              </a:rPr>
              <a:t>наличия </a:t>
            </a:r>
            <a:r>
              <a:rPr sz="2700" spc="-25" dirty="0">
                <a:latin typeface="Calibri"/>
                <a:cs typeface="Calibri"/>
              </a:rPr>
              <a:t>значительных дефектов </a:t>
            </a:r>
            <a:r>
              <a:rPr sz="2700" spc="-20" dirty="0">
                <a:latin typeface="Calibri"/>
                <a:cs typeface="Calibri"/>
              </a:rPr>
              <a:t>зубов </a:t>
            </a:r>
            <a:r>
              <a:rPr sz="2700" spc="-25" dirty="0">
                <a:latin typeface="Calibri"/>
                <a:cs typeface="Calibri"/>
              </a:rPr>
              <a:t>кариозного</a:t>
            </a:r>
            <a:r>
              <a:rPr sz="2700" spc="-320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и  </a:t>
            </a:r>
            <a:r>
              <a:rPr sz="2700" spc="-30" dirty="0">
                <a:latin typeface="Calibri"/>
                <a:cs typeface="Calibri"/>
              </a:rPr>
              <a:t>некариозного происхождения </a:t>
            </a:r>
            <a:r>
              <a:rPr sz="2700" dirty="0">
                <a:latin typeface="Calibri"/>
                <a:cs typeface="Calibri"/>
              </a:rPr>
              <a:t>(30-50% </a:t>
            </a:r>
            <a:r>
              <a:rPr sz="2700" spc="-30" dirty="0">
                <a:latin typeface="Calibri"/>
                <a:cs typeface="Calibri"/>
              </a:rPr>
              <a:t>ткани </a:t>
            </a:r>
            <a:r>
              <a:rPr sz="2700" spc="-25" dirty="0">
                <a:latin typeface="Calibri"/>
                <a:cs typeface="Calibri"/>
              </a:rPr>
              <a:t>зуба  </a:t>
            </a:r>
            <a:r>
              <a:rPr sz="2700" spc="-15" dirty="0">
                <a:latin typeface="Calibri"/>
                <a:cs typeface="Calibri"/>
              </a:rPr>
              <a:t>над</a:t>
            </a:r>
            <a:r>
              <a:rPr sz="2700" spc="-25" dirty="0">
                <a:latin typeface="Calibri"/>
                <a:cs typeface="Calibri"/>
              </a:rPr>
              <a:t> десной);</a:t>
            </a:r>
            <a:endParaRPr sz="270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sz="2700" dirty="0">
                <a:latin typeface="Calibri"/>
                <a:cs typeface="Calibri"/>
              </a:rPr>
              <a:t>для </a:t>
            </a:r>
            <a:r>
              <a:rPr sz="2700" spc="-5" dirty="0">
                <a:latin typeface="Calibri"/>
                <a:cs typeface="Calibri"/>
              </a:rPr>
              <a:t>профилактики </a:t>
            </a:r>
            <a:r>
              <a:rPr sz="2700" spc="-25" dirty="0">
                <a:latin typeface="Calibri"/>
                <a:cs typeface="Calibri"/>
              </a:rPr>
              <a:t>повышенного </a:t>
            </a:r>
            <a:r>
              <a:rPr sz="2700" spc="-5" dirty="0">
                <a:latin typeface="Calibri"/>
                <a:cs typeface="Calibri"/>
              </a:rPr>
              <a:t>стирания</a:t>
            </a:r>
            <a:r>
              <a:rPr sz="2700" spc="-26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зубов;</a:t>
            </a:r>
            <a:endParaRPr sz="2700">
              <a:latin typeface="Calibri"/>
              <a:cs typeface="Calibri"/>
            </a:endParaRPr>
          </a:p>
          <a:p>
            <a:pPr marL="302260" marR="556260" indent="-290195">
              <a:lnSpc>
                <a:spcPts val="3220"/>
              </a:lnSpc>
              <a:spcBef>
                <a:spcPts val="680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sz="2700" dirty="0">
                <a:latin typeface="Calibri"/>
                <a:cs typeface="Calibri"/>
              </a:rPr>
              <a:t>для </a:t>
            </a:r>
            <a:r>
              <a:rPr sz="2700" spc="-25" dirty="0">
                <a:latin typeface="Calibri"/>
                <a:cs typeface="Calibri"/>
              </a:rPr>
              <a:t>уменьшения подвижности </a:t>
            </a:r>
            <a:r>
              <a:rPr sz="2700" spc="5" dirty="0">
                <a:latin typeface="Calibri"/>
                <a:cs typeface="Calibri"/>
              </a:rPr>
              <a:t>и </a:t>
            </a:r>
            <a:r>
              <a:rPr sz="2700" spc="-10" dirty="0">
                <a:latin typeface="Calibri"/>
                <a:cs typeface="Calibri"/>
              </a:rPr>
              <a:t>профилактики  </a:t>
            </a:r>
            <a:r>
              <a:rPr sz="2700" spc="-25" dirty="0">
                <a:latin typeface="Calibri"/>
                <a:cs typeface="Calibri"/>
              </a:rPr>
              <a:t>расшатывания </a:t>
            </a:r>
            <a:r>
              <a:rPr sz="2700" spc="-20" dirty="0">
                <a:latin typeface="Calibri"/>
                <a:cs typeface="Calibri"/>
              </a:rPr>
              <a:t>зубов </a:t>
            </a:r>
            <a:r>
              <a:rPr sz="2700" spc="5" dirty="0">
                <a:latin typeface="Calibri"/>
                <a:cs typeface="Calibri"/>
              </a:rPr>
              <a:t>при </a:t>
            </a:r>
            <a:r>
              <a:rPr sz="2700" spc="-25" dirty="0">
                <a:latin typeface="Calibri"/>
                <a:cs typeface="Calibri"/>
              </a:rPr>
              <a:t>патологии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периодонта;</a:t>
            </a:r>
            <a:endParaRPr sz="2700">
              <a:latin typeface="Calibri"/>
              <a:cs typeface="Calibri"/>
            </a:endParaRPr>
          </a:p>
          <a:p>
            <a:pPr marL="302260" marR="179705" indent="-290195">
              <a:lnSpc>
                <a:spcPts val="3190"/>
              </a:lnSpc>
              <a:spcBef>
                <a:spcPts val="495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sz="2700" spc="-75" dirty="0">
                <a:latin typeface="Calibri"/>
                <a:cs typeface="Calibri"/>
              </a:rPr>
              <a:t>когда </a:t>
            </a:r>
            <a:r>
              <a:rPr sz="2700" spc="-5" dirty="0">
                <a:latin typeface="Calibri"/>
                <a:cs typeface="Calibri"/>
              </a:rPr>
              <a:t>пациент </a:t>
            </a:r>
            <a:r>
              <a:rPr sz="2700" spc="-25" dirty="0">
                <a:latin typeface="Calibri"/>
                <a:cs typeface="Calibri"/>
              </a:rPr>
              <a:t>хочет </a:t>
            </a:r>
            <a:r>
              <a:rPr sz="2700" spc="-30" dirty="0">
                <a:latin typeface="Calibri"/>
                <a:cs typeface="Calibri"/>
              </a:rPr>
              <a:t>улучшить </a:t>
            </a:r>
            <a:r>
              <a:rPr sz="2700" spc="-20" dirty="0">
                <a:latin typeface="Calibri"/>
                <a:cs typeface="Calibri"/>
              </a:rPr>
              <a:t>форму </a:t>
            </a:r>
            <a:r>
              <a:rPr sz="2700" spc="5" dirty="0">
                <a:latin typeface="Calibri"/>
                <a:cs typeface="Calibri"/>
              </a:rPr>
              <a:t>и </a:t>
            </a:r>
            <a:r>
              <a:rPr sz="2700" spc="-20" dirty="0">
                <a:latin typeface="Calibri"/>
                <a:cs typeface="Calibri"/>
              </a:rPr>
              <a:t>цвет зубов</a:t>
            </a:r>
            <a:r>
              <a:rPr sz="2700" spc="-29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с  </a:t>
            </a:r>
            <a:r>
              <a:rPr sz="2700" spc="-30" dirty="0">
                <a:latin typeface="Calibri"/>
                <a:cs typeface="Calibri"/>
              </a:rPr>
              <a:t>косметической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целью.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411302"/>
            <a:ext cx="7724775" cy="420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986790">
              <a:lnSpc>
                <a:spcPts val="3770"/>
              </a:lnSpc>
              <a:spcBef>
                <a:spcPts val="229"/>
              </a:spcBef>
            </a:pPr>
            <a:r>
              <a:rPr sz="3150" b="1" spc="-35" dirty="0">
                <a:latin typeface="Calibri"/>
                <a:cs typeface="Calibri"/>
              </a:rPr>
              <a:t>Противопоказаниями </a:t>
            </a:r>
            <a:r>
              <a:rPr sz="3150" b="1" spc="-25" dirty="0">
                <a:latin typeface="Calibri"/>
                <a:cs typeface="Calibri"/>
              </a:rPr>
              <a:t>для </a:t>
            </a:r>
            <a:r>
              <a:rPr sz="3150" b="1" spc="-35" dirty="0">
                <a:latin typeface="Calibri"/>
                <a:cs typeface="Calibri"/>
              </a:rPr>
              <a:t>выполнения  </a:t>
            </a:r>
            <a:r>
              <a:rPr sz="3150" b="1" spc="-30" dirty="0">
                <a:latin typeface="Calibri"/>
                <a:cs typeface="Calibri"/>
              </a:rPr>
              <a:t>микропротезирования</a:t>
            </a:r>
            <a:r>
              <a:rPr sz="3150" b="1" spc="70" dirty="0">
                <a:latin typeface="Calibri"/>
                <a:cs typeface="Calibri"/>
              </a:rPr>
              <a:t> </a:t>
            </a:r>
            <a:r>
              <a:rPr sz="3150" b="1" spc="-35" dirty="0">
                <a:latin typeface="Calibri"/>
                <a:cs typeface="Calibri"/>
              </a:rPr>
              <a:t>являются:</a:t>
            </a:r>
            <a:endParaRPr sz="3150">
              <a:latin typeface="Calibri"/>
              <a:cs typeface="Calibri"/>
            </a:endParaRPr>
          </a:p>
          <a:p>
            <a:pPr marL="347980" indent="-33528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35" dirty="0">
                <a:latin typeface="Calibri"/>
                <a:cs typeface="Calibri"/>
              </a:rPr>
              <a:t>плохая </a:t>
            </a:r>
            <a:r>
              <a:rPr sz="3150" spc="-30" dirty="0">
                <a:latin typeface="Calibri"/>
                <a:cs typeface="Calibri"/>
              </a:rPr>
              <a:t>гигиена </a:t>
            </a:r>
            <a:r>
              <a:rPr sz="3150" spc="-35" dirty="0">
                <a:latin typeface="Calibri"/>
                <a:cs typeface="Calibri"/>
              </a:rPr>
              <a:t>полости</a:t>
            </a:r>
            <a:r>
              <a:rPr sz="3150" spc="9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рта;</a:t>
            </a:r>
            <a:endParaRPr sz="3150">
              <a:latin typeface="Calibri"/>
              <a:cs typeface="Calibri"/>
            </a:endParaRPr>
          </a:p>
          <a:p>
            <a:pPr marL="347345" marR="193040" indent="-335280">
              <a:lnSpc>
                <a:spcPct val="100299"/>
              </a:lnSpc>
              <a:spcBef>
                <a:spcPts val="70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25" dirty="0">
                <a:latin typeface="Calibri"/>
                <a:cs typeface="Calibri"/>
              </a:rPr>
              <a:t>активный </a:t>
            </a:r>
            <a:r>
              <a:rPr sz="3150" spc="-5" dirty="0">
                <a:latin typeface="Calibri"/>
                <a:cs typeface="Calibri"/>
              </a:rPr>
              <a:t>и </a:t>
            </a:r>
            <a:r>
              <a:rPr sz="3150" spc="-25" dirty="0">
                <a:latin typeface="Calibri"/>
                <a:cs typeface="Calibri"/>
              </a:rPr>
              <a:t>распространенный </a:t>
            </a:r>
            <a:r>
              <a:rPr sz="3150" spc="-30" dirty="0">
                <a:latin typeface="Calibri"/>
                <a:cs typeface="Calibri"/>
              </a:rPr>
              <a:t>кариозный  </a:t>
            </a:r>
            <a:r>
              <a:rPr sz="3150" spc="-35" dirty="0">
                <a:latin typeface="Calibri"/>
                <a:cs typeface="Calibri"/>
              </a:rPr>
              <a:t>процесс;</a:t>
            </a:r>
            <a:endParaRPr sz="3150">
              <a:latin typeface="Calibri"/>
              <a:cs typeface="Calibri"/>
            </a:endParaRPr>
          </a:p>
          <a:p>
            <a:pPr marL="347980" indent="-33528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30" dirty="0">
                <a:latin typeface="Calibri"/>
                <a:cs typeface="Calibri"/>
              </a:rPr>
              <a:t>незначительная </a:t>
            </a:r>
            <a:r>
              <a:rPr sz="3150" spc="-45" dirty="0">
                <a:latin typeface="Calibri"/>
                <a:cs typeface="Calibri"/>
              </a:rPr>
              <a:t>глубина</a:t>
            </a:r>
            <a:r>
              <a:rPr sz="3150" spc="-10" dirty="0">
                <a:latin typeface="Calibri"/>
                <a:cs typeface="Calibri"/>
              </a:rPr>
              <a:t> </a:t>
            </a:r>
            <a:r>
              <a:rPr sz="3150" spc="-35" dirty="0">
                <a:latin typeface="Calibri"/>
                <a:cs typeface="Calibri"/>
              </a:rPr>
              <a:t>полости;</a:t>
            </a:r>
            <a:endParaRPr sz="3150">
              <a:latin typeface="Calibri"/>
              <a:cs typeface="Calibri"/>
            </a:endParaRPr>
          </a:p>
          <a:p>
            <a:pPr marL="347345" marR="5080" indent="-335280">
              <a:lnSpc>
                <a:spcPct val="100400"/>
              </a:lnSpc>
              <a:spcBef>
                <a:spcPts val="69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3150" spc="-25" dirty="0">
                <a:latin typeface="Calibri"/>
                <a:cs typeface="Calibri"/>
              </a:rPr>
              <a:t>невозможность </a:t>
            </a:r>
            <a:r>
              <a:rPr sz="3150" spc="-30" dirty="0">
                <a:latin typeface="Calibri"/>
                <a:cs typeface="Calibri"/>
              </a:rPr>
              <a:t>обеспечить </a:t>
            </a:r>
            <a:r>
              <a:rPr sz="3150" spc="-35" dirty="0">
                <a:latin typeface="Calibri"/>
                <a:cs typeface="Calibri"/>
              </a:rPr>
              <a:t>абсолютную  сухость </a:t>
            </a:r>
            <a:r>
              <a:rPr sz="3150" spc="-30" dirty="0">
                <a:latin typeface="Calibri"/>
                <a:cs typeface="Calibri"/>
              </a:rPr>
              <a:t>обрабатываемой поверхности</a:t>
            </a:r>
            <a:r>
              <a:rPr sz="3150" spc="225" dirty="0">
                <a:latin typeface="Calibri"/>
                <a:cs typeface="Calibri"/>
              </a:rPr>
              <a:t> </a:t>
            </a:r>
            <a:r>
              <a:rPr sz="3150" spc="-30" dirty="0">
                <a:latin typeface="Calibri"/>
                <a:cs typeface="Calibri"/>
              </a:rPr>
              <a:t>зуба.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7039" y="4434840"/>
            <a:ext cx="3727704" cy="2301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998" y="510616"/>
            <a:ext cx="7249159" cy="611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50" spc="-15" dirty="0"/>
              <a:t>Виды </a:t>
            </a:r>
            <a:r>
              <a:rPr sz="3850" spc="-5" dirty="0"/>
              <a:t>безметалловых</a:t>
            </a:r>
            <a:r>
              <a:rPr sz="3850" spc="65" dirty="0"/>
              <a:t> </a:t>
            </a:r>
            <a:r>
              <a:rPr sz="3850" spc="-10" dirty="0"/>
              <a:t>конструкций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535635" y="1609420"/>
            <a:ext cx="7527925" cy="3180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На </a:t>
            </a:r>
            <a:r>
              <a:rPr sz="3200" spc="-45" dirty="0">
                <a:latin typeface="Calibri"/>
                <a:cs typeface="Calibri"/>
              </a:rPr>
              <a:t>сегодняшний </a:t>
            </a:r>
            <a:r>
              <a:rPr sz="3200" spc="-15" dirty="0">
                <a:latin typeface="Calibri"/>
                <a:cs typeface="Calibri"/>
              </a:rPr>
              <a:t>день </a:t>
            </a:r>
            <a:r>
              <a:rPr sz="3200" spc="-35" dirty="0">
                <a:latin typeface="Calibri"/>
                <a:cs typeface="Calibri"/>
              </a:rPr>
              <a:t>стоматологами </a:t>
            </a:r>
            <a:r>
              <a:rPr sz="3200" spc="-5" dirty="0">
                <a:latin typeface="Calibri"/>
                <a:cs typeface="Calibri"/>
              </a:rPr>
              <a:t>в  </a:t>
            </a:r>
            <a:r>
              <a:rPr sz="3200" spc="-15" dirty="0">
                <a:latin typeface="Calibri"/>
                <a:cs typeface="Calibri"/>
              </a:rPr>
              <a:t>микропротезировании </a:t>
            </a:r>
            <a:r>
              <a:rPr sz="3200" spc="-45" dirty="0">
                <a:latin typeface="Calibri"/>
                <a:cs typeface="Calibri"/>
              </a:rPr>
              <a:t>используется </a:t>
            </a:r>
            <a:r>
              <a:rPr sz="3200" spc="-5" dirty="0">
                <a:latin typeface="Calibri"/>
                <a:cs typeface="Calibri"/>
              </a:rPr>
              <a:t>3 вида  </a:t>
            </a:r>
            <a:r>
              <a:rPr sz="3200" spc="-15" dirty="0">
                <a:latin typeface="Calibri"/>
                <a:cs typeface="Calibri"/>
              </a:rPr>
              <a:t>конструкций </a:t>
            </a:r>
            <a:r>
              <a:rPr sz="3200" spc="-5" dirty="0">
                <a:latin typeface="Calibri"/>
                <a:cs typeface="Calibri"/>
              </a:rPr>
              <a:t>без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металла: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микропротезы </a:t>
            </a:r>
            <a:r>
              <a:rPr sz="3200" spc="-5" dirty="0">
                <a:latin typeface="Calibri"/>
                <a:cs typeface="Calibri"/>
              </a:rPr>
              <a:t>из </a:t>
            </a:r>
            <a:r>
              <a:rPr sz="3200" spc="-40" dirty="0">
                <a:latin typeface="Calibri"/>
                <a:cs typeface="Calibri"/>
              </a:rPr>
              <a:t>цельной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керамики,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35" dirty="0">
                <a:latin typeface="Calibri"/>
                <a:cs typeface="Calibri"/>
              </a:rPr>
              <a:t>каркасные </a:t>
            </a:r>
            <a:r>
              <a:rPr sz="3200" spc="-5" dirty="0">
                <a:latin typeface="Calibri"/>
                <a:cs typeface="Calibri"/>
              </a:rPr>
              <a:t>без </a:t>
            </a:r>
            <a:r>
              <a:rPr sz="3200" spc="-35" dirty="0">
                <a:latin typeface="Calibri"/>
                <a:cs typeface="Calibri"/>
              </a:rPr>
              <a:t>облицовки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керамикой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35" dirty="0">
                <a:latin typeface="Calibri"/>
                <a:cs typeface="Calibri"/>
              </a:rPr>
              <a:t>каркасные </a:t>
            </a:r>
            <a:r>
              <a:rPr sz="3200" spc="-5" dirty="0">
                <a:latin typeface="Calibri"/>
                <a:cs typeface="Calibri"/>
              </a:rPr>
              <a:t>с </a:t>
            </a:r>
            <a:r>
              <a:rPr sz="3200" spc="-15" dirty="0">
                <a:latin typeface="Calibri"/>
                <a:cs typeface="Calibri"/>
              </a:rPr>
              <a:t>керамической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облицовкой.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133" y="686511"/>
            <a:ext cx="7854950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spc="-20" dirty="0"/>
              <a:t>МИКРОПРОТЕЗЫ </a:t>
            </a:r>
            <a:r>
              <a:rPr sz="3400" spc="5" dirty="0"/>
              <a:t>ИЗ </a:t>
            </a:r>
            <a:r>
              <a:rPr sz="3400" spc="-20" dirty="0"/>
              <a:t>ЦЕЛЬНОЙ</a:t>
            </a:r>
            <a:r>
              <a:rPr sz="3400" spc="-45" dirty="0"/>
              <a:t> </a:t>
            </a:r>
            <a:r>
              <a:rPr sz="3400" spc="-25" dirty="0"/>
              <a:t>КЕРАМИКИ.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5635" y="1609420"/>
            <a:ext cx="759269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60" dirty="0">
                <a:latin typeface="Calibri"/>
                <a:cs typeface="Calibri"/>
              </a:rPr>
              <a:t>Иногда </a:t>
            </a:r>
            <a:r>
              <a:rPr sz="3200" spc="-30" dirty="0">
                <a:latin typeface="Calibri"/>
                <a:cs typeface="Calibri"/>
              </a:rPr>
              <a:t>еще </a:t>
            </a:r>
            <a:r>
              <a:rPr sz="3200" spc="-15" dirty="0">
                <a:latin typeface="Calibri"/>
                <a:cs typeface="Calibri"/>
              </a:rPr>
              <a:t>можно </a:t>
            </a:r>
            <a:r>
              <a:rPr sz="3200" spc="-10" dirty="0">
                <a:latin typeface="Calibri"/>
                <a:cs typeface="Calibri"/>
              </a:rPr>
              <a:t>услышать </a:t>
            </a:r>
            <a:r>
              <a:rPr sz="3200" spc="-5" dirty="0">
                <a:latin typeface="Calibri"/>
                <a:cs typeface="Calibri"/>
              </a:rPr>
              <a:t>их название  </a:t>
            </a:r>
            <a:r>
              <a:rPr sz="3200" spc="-10" dirty="0">
                <a:latin typeface="Calibri"/>
                <a:cs typeface="Calibri"/>
              </a:rPr>
              <a:t>"рефрактор" </a:t>
            </a:r>
            <a:r>
              <a:rPr sz="3200" spc="-5" dirty="0">
                <a:latin typeface="Calibri"/>
                <a:cs typeface="Calibri"/>
              </a:rPr>
              <a:t>или </a:t>
            </a:r>
            <a:r>
              <a:rPr sz="3200" spc="-10" dirty="0">
                <a:latin typeface="Calibri"/>
                <a:cs typeface="Calibri"/>
              </a:rPr>
              <a:t>"коронки/виниры </a:t>
            </a:r>
            <a:r>
              <a:rPr sz="3200" spc="-5" dirty="0">
                <a:latin typeface="Calibri"/>
                <a:cs typeface="Calibri"/>
              </a:rPr>
              <a:t>на  </a:t>
            </a:r>
            <a:r>
              <a:rPr sz="3200" spc="-10" dirty="0">
                <a:latin typeface="Calibri"/>
                <a:cs typeface="Calibri"/>
              </a:rPr>
              <a:t>рефракторе".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2080" y="3215639"/>
            <a:ext cx="6449568" cy="3157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00276"/>
            <a:ext cx="7991475" cy="43357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301625">
              <a:lnSpc>
                <a:spcPct val="101000"/>
              </a:lnSpc>
              <a:spcBef>
                <a:spcPts val="75"/>
              </a:spcBef>
            </a:pPr>
            <a:r>
              <a:rPr sz="2800" spc="5" dirty="0">
                <a:latin typeface="Calibri"/>
                <a:cs typeface="Calibri"/>
              </a:rPr>
              <a:t>По </a:t>
            </a:r>
            <a:r>
              <a:rPr sz="2800" spc="-15" dirty="0">
                <a:latin typeface="Calibri"/>
                <a:cs typeface="Calibri"/>
              </a:rPr>
              <a:t>этой технологии изготавливаются </a:t>
            </a:r>
            <a:r>
              <a:rPr sz="2800" spc="-5" dirty="0">
                <a:latin typeface="Calibri"/>
                <a:cs typeface="Calibri"/>
              </a:rPr>
              <a:t>коронки </a:t>
            </a:r>
            <a:r>
              <a:rPr sz="2800" spc="5" dirty="0">
                <a:latin typeface="Calibri"/>
                <a:cs typeface="Calibri"/>
              </a:rPr>
              <a:t>и  </a:t>
            </a:r>
            <a:r>
              <a:rPr sz="2800" dirty="0">
                <a:latin typeface="Calibri"/>
                <a:cs typeface="Calibri"/>
              </a:rPr>
              <a:t>виниры из </a:t>
            </a:r>
            <a:r>
              <a:rPr sz="2800" spc="-15" dirty="0">
                <a:latin typeface="Calibri"/>
                <a:cs typeface="Calibri"/>
              </a:rPr>
              <a:t>цельной </a:t>
            </a:r>
            <a:r>
              <a:rPr sz="2800" spc="-5" dirty="0">
                <a:latin typeface="Calibri"/>
                <a:cs typeface="Calibri"/>
              </a:rPr>
              <a:t>керамики. </a:t>
            </a:r>
            <a:r>
              <a:rPr sz="2800" dirty="0">
                <a:latin typeface="Calibri"/>
                <a:cs typeface="Calibri"/>
              </a:rPr>
              <a:t>Они </a:t>
            </a:r>
            <a:r>
              <a:rPr sz="2800" spc="5" dirty="0">
                <a:latin typeface="Calibri"/>
                <a:cs typeface="Calibri"/>
              </a:rPr>
              <a:t>очень </a:t>
            </a:r>
            <a:r>
              <a:rPr sz="2800" spc="-5" dirty="0">
                <a:latin typeface="Calibri"/>
                <a:cs typeface="Calibri"/>
              </a:rPr>
              <a:t>тонкие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позволяют </a:t>
            </a:r>
            <a:r>
              <a:rPr sz="2800" spc="-5" dirty="0">
                <a:latin typeface="Calibri"/>
                <a:cs typeface="Calibri"/>
              </a:rPr>
              <a:t>добиваться </a:t>
            </a:r>
            <a:r>
              <a:rPr sz="2800" dirty="0">
                <a:latin typeface="Calibri"/>
                <a:cs typeface="Calibri"/>
              </a:rPr>
              <a:t>наилучших </a:t>
            </a:r>
            <a:r>
              <a:rPr sz="2800" spc="-50" dirty="0">
                <a:latin typeface="Calibri"/>
                <a:cs typeface="Calibri"/>
              </a:rPr>
              <a:t>результатов </a:t>
            </a:r>
            <a:r>
              <a:rPr sz="2800" dirty="0">
                <a:latin typeface="Calibri"/>
                <a:cs typeface="Calibri"/>
              </a:rPr>
              <a:t>с  </a:t>
            </a:r>
            <a:r>
              <a:rPr sz="2800" spc="-5" dirty="0">
                <a:latin typeface="Calibri"/>
                <a:cs typeface="Calibri"/>
              </a:rPr>
              <a:t>точки </a:t>
            </a:r>
            <a:r>
              <a:rPr sz="2800" dirty="0">
                <a:latin typeface="Calibri"/>
                <a:cs typeface="Calibri"/>
              </a:rPr>
              <a:t>зрения </a:t>
            </a:r>
            <a:r>
              <a:rPr sz="2800" spc="-5" dirty="0">
                <a:latin typeface="Calibri"/>
                <a:cs typeface="Calibri"/>
              </a:rPr>
              <a:t>эстетики. </a:t>
            </a:r>
            <a:r>
              <a:rPr sz="2800" spc="-60" dirty="0">
                <a:latin typeface="Calibri"/>
                <a:cs typeface="Calibri"/>
              </a:rPr>
              <a:t>Такие </a:t>
            </a:r>
            <a:r>
              <a:rPr sz="2800" spc="-10" dirty="0">
                <a:latin typeface="Calibri"/>
                <a:cs typeface="Calibri"/>
              </a:rPr>
              <a:t>конструкции </a:t>
            </a:r>
            <a:r>
              <a:rPr sz="2800" dirty="0">
                <a:latin typeface="Calibri"/>
                <a:cs typeface="Calibri"/>
              </a:rPr>
              <a:t>можно  </a:t>
            </a:r>
            <a:r>
              <a:rPr sz="2800" spc="-15" dirty="0">
                <a:latin typeface="Calibri"/>
                <a:cs typeface="Calibri"/>
              </a:rPr>
              <a:t>делать </a:t>
            </a:r>
            <a:r>
              <a:rPr sz="2800" spc="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зубы </a:t>
            </a:r>
            <a:r>
              <a:rPr sz="2800" spc="-5" dirty="0">
                <a:latin typeface="Calibri"/>
                <a:cs typeface="Calibri"/>
              </a:rPr>
              <a:t>даже </a:t>
            </a:r>
            <a:r>
              <a:rPr sz="2800" dirty="0">
                <a:latin typeface="Calibri"/>
                <a:cs typeface="Calibri"/>
              </a:rPr>
              <a:t>без их </a:t>
            </a:r>
            <a:r>
              <a:rPr sz="2800" spc="-10" dirty="0">
                <a:latin typeface="Calibri"/>
                <a:cs typeface="Calibri"/>
              </a:rPr>
              <a:t>обточки </a:t>
            </a:r>
            <a:r>
              <a:rPr sz="2800" dirty="0">
                <a:latin typeface="Calibri"/>
                <a:cs typeface="Calibri"/>
              </a:rPr>
              <a:t>или с самой  минимальной </a:t>
            </a:r>
            <a:r>
              <a:rPr sz="2800" spc="-5" dirty="0">
                <a:latin typeface="Calibri"/>
                <a:cs typeface="Calibri"/>
              </a:rPr>
              <a:t>(0.2-0.4 мм). </a:t>
            </a:r>
            <a:r>
              <a:rPr sz="2800" spc="-10" dirty="0">
                <a:latin typeface="Calibri"/>
                <a:cs typeface="Calibri"/>
              </a:rPr>
              <a:t>Это </a:t>
            </a:r>
            <a:r>
              <a:rPr sz="2800" spc="5" dirty="0">
                <a:latin typeface="Calibri"/>
                <a:cs typeface="Calibri"/>
              </a:rPr>
              <a:t>лучше </a:t>
            </a:r>
            <a:r>
              <a:rPr sz="2800" spc="-10" dirty="0">
                <a:latin typeface="Calibri"/>
                <a:cs typeface="Calibri"/>
              </a:rPr>
              <a:t>всего  </a:t>
            </a:r>
            <a:r>
              <a:rPr sz="2800" spc="-40" dirty="0">
                <a:latin typeface="Calibri"/>
                <a:cs typeface="Calibri"/>
              </a:rPr>
              <a:t>подходит </a:t>
            </a:r>
            <a:r>
              <a:rPr sz="2800" dirty="0">
                <a:latin typeface="Calibri"/>
                <a:cs typeface="Calibri"/>
              </a:rPr>
              <a:t>для </a:t>
            </a:r>
            <a:r>
              <a:rPr sz="2800" spc="-5" dirty="0">
                <a:latin typeface="Calibri"/>
                <a:cs typeface="Calibri"/>
              </a:rPr>
              <a:t>хорошо </a:t>
            </a:r>
            <a:r>
              <a:rPr sz="2800" spc="-10" dirty="0">
                <a:latin typeface="Calibri"/>
                <a:cs typeface="Calibri"/>
              </a:rPr>
              <a:t>сохранившихся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передних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15"/>
              </a:spcBef>
            </a:pPr>
            <a:r>
              <a:rPr sz="2800" spc="-10" dirty="0">
                <a:latin typeface="Calibri"/>
                <a:cs typeface="Calibri"/>
              </a:rPr>
              <a:t>зубов </a:t>
            </a:r>
            <a:r>
              <a:rPr sz="2800" dirty="0">
                <a:latin typeface="Calibri"/>
                <a:cs typeface="Calibri"/>
              </a:rPr>
              <a:t>и </a:t>
            </a:r>
            <a:r>
              <a:rPr sz="2800" spc="-5" dirty="0">
                <a:latin typeface="Calibri"/>
                <a:cs typeface="Calibri"/>
              </a:rPr>
              <a:t>наиболее </a:t>
            </a:r>
            <a:r>
              <a:rPr sz="2800" dirty="0">
                <a:latin typeface="Calibri"/>
                <a:cs typeface="Calibri"/>
              </a:rPr>
              <a:t>частые </a:t>
            </a:r>
            <a:r>
              <a:rPr sz="2800" spc="-5" dirty="0">
                <a:latin typeface="Calibri"/>
                <a:cs typeface="Calibri"/>
              </a:rPr>
              <a:t>показания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5" dirty="0">
                <a:latin typeface="Calibri"/>
                <a:cs typeface="Calibri"/>
              </a:rPr>
              <a:t>эстетические,  </a:t>
            </a:r>
            <a:r>
              <a:rPr sz="2800" spc="-50" dirty="0">
                <a:latin typeface="Calibri"/>
                <a:cs typeface="Calibri"/>
              </a:rPr>
              <a:t>т.е. </a:t>
            </a:r>
            <a:r>
              <a:rPr sz="2800" spc="-10" dirty="0">
                <a:latin typeface="Calibri"/>
                <a:cs typeface="Calibri"/>
              </a:rPr>
              <a:t>коррекция </a:t>
            </a:r>
            <a:r>
              <a:rPr sz="2800" dirty="0">
                <a:latin typeface="Calibri"/>
                <a:cs typeface="Calibri"/>
              </a:rPr>
              <a:t>формы </a:t>
            </a:r>
            <a:r>
              <a:rPr sz="2800" spc="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цвета </a:t>
            </a:r>
            <a:r>
              <a:rPr sz="2800" spc="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совсем идеального  </a:t>
            </a:r>
            <a:r>
              <a:rPr sz="2800" dirty="0">
                <a:latin typeface="Calibri"/>
                <a:cs typeface="Calibri"/>
              </a:rPr>
              <a:t>натурального </a:t>
            </a:r>
            <a:r>
              <a:rPr sz="2800" spc="-5" dirty="0">
                <a:latin typeface="Calibri"/>
                <a:cs typeface="Calibri"/>
              </a:rPr>
              <a:t>зуба </a:t>
            </a:r>
            <a:r>
              <a:rPr sz="2800" dirty="0">
                <a:latin typeface="Calibri"/>
                <a:cs typeface="Calibri"/>
              </a:rPr>
              <a:t>без </a:t>
            </a:r>
            <a:r>
              <a:rPr sz="2800" spc="-5" dirty="0">
                <a:latin typeface="Calibri"/>
                <a:cs typeface="Calibri"/>
              </a:rPr>
              <a:t>серьезных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разрушений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344" y="1557527"/>
            <a:ext cx="8193024" cy="417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876" y="624281"/>
            <a:ext cx="7817484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" dirty="0"/>
              <a:t>КАРКАСНЫЕ КОНСТРУКЦИИ </a:t>
            </a:r>
            <a:r>
              <a:rPr sz="2450" dirty="0"/>
              <a:t>БЕЗ </a:t>
            </a:r>
            <a:r>
              <a:rPr sz="2450" spc="-5" dirty="0"/>
              <a:t>ОБЛИЦОВКИ</a:t>
            </a:r>
            <a:r>
              <a:rPr sz="2450" spc="35" dirty="0"/>
              <a:t> </a:t>
            </a:r>
            <a:r>
              <a:rPr sz="2450" spc="-30" dirty="0"/>
              <a:t>КЕРАМИКОЙ.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535635" y="1606676"/>
            <a:ext cx="7997190" cy="4328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-5" dirty="0">
                <a:latin typeface="Calibri"/>
                <a:cs typeface="Calibri"/>
              </a:rPr>
              <a:t>Эти </a:t>
            </a:r>
            <a:r>
              <a:rPr sz="2150" spc="5" dirty="0">
                <a:latin typeface="Calibri"/>
                <a:cs typeface="Calibri"/>
              </a:rPr>
              <a:t>конструкции </a:t>
            </a:r>
            <a:r>
              <a:rPr sz="2150" dirty="0">
                <a:latin typeface="Calibri"/>
                <a:cs typeface="Calibri"/>
              </a:rPr>
              <a:t>изготавливаются </a:t>
            </a:r>
            <a:r>
              <a:rPr sz="2150" spc="5" dirty="0">
                <a:latin typeface="Calibri"/>
                <a:cs typeface="Calibri"/>
              </a:rPr>
              <a:t>из </a:t>
            </a:r>
            <a:r>
              <a:rPr sz="2150" dirty="0">
                <a:latin typeface="Calibri"/>
                <a:cs typeface="Calibri"/>
              </a:rPr>
              <a:t>диоксида циркония</a:t>
            </a:r>
            <a:r>
              <a:rPr sz="2150" spc="-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или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50" spc="5" dirty="0">
                <a:latin typeface="Calibri"/>
                <a:cs typeface="Calibri"/>
              </a:rPr>
              <a:t>дисиликата лития </a:t>
            </a:r>
            <a:r>
              <a:rPr sz="2150" dirty="0">
                <a:latin typeface="Calibri"/>
                <a:cs typeface="Calibri"/>
              </a:rPr>
              <a:t>(материала, более известного</a:t>
            </a:r>
            <a:r>
              <a:rPr sz="2150" spc="-13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под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150" dirty="0">
                <a:latin typeface="Calibri"/>
                <a:cs typeface="Calibri"/>
              </a:rPr>
              <a:t>брендом </a:t>
            </a:r>
            <a:r>
              <a:rPr sz="2150" b="1" spc="-5" dirty="0">
                <a:latin typeface="Calibri"/>
                <a:cs typeface="Calibri"/>
              </a:rPr>
              <a:t>e.max</a:t>
            </a:r>
            <a:r>
              <a:rPr sz="2150" spc="-5" dirty="0">
                <a:latin typeface="Calibri"/>
                <a:cs typeface="Calibri"/>
              </a:rPr>
              <a:t>). Эти </a:t>
            </a:r>
            <a:r>
              <a:rPr sz="2150" dirty="0">
                <a:latin typeface="Calibri"/>
                <a:cs typeface="Calibri"/>
              </a:rPr>
              <a:t>материалы в </a:t>
            </a:r>
            <a:r>
              <a:rPr sz="2150" spc="5" dirty="0">
                <a:latin typeface="Calibri"/>
                <a:cs typeface="Calibri"/>
              </a:rPr>
              <a:t>чистом виде </a:t>
            </a:r>
            <a:r>
              <a:rPr sz="2150" dirty="0">
                <a:latin typeface="Calibri"/>
                <a:cs typeface="Calibri"/>
              </a:rPr>
              <a:t>обладают</a:t>
            </a:r>
            <a:r>
              <a:rPr sz="2150" spc="-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высокой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50" dirty="0">
                <a:latin typeface="Calibri"/>
                <a:cs typeface="Calibri"/>
              </a:rPr>
              <a:t>прочностью, </a:t>
            </a:r>
            <a:r>
              <a:rPr sz="2150" spc="5" dirty="0">
                <a:latin typeface="Calibri"/>
                <a:cs typeface="Calibri"/>
              </a:rPr>
              <a:t>но сниженными эстетическими </a:t>
            </a:r>
            <a:r>
              <a:rPr sz="2150" dirty="0">
                <a:latin typeface="Calibri"/>
                <a:cs typeface="Calibri"/>
              </a:rPr>
              <a:t>характеристиками.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Это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150" dirty="0">
                <a:latin typeface="Calibri"/>
                <a:cs typeface="Calibri"/>
              </a:rPr>
              <a:t>делает идеальным применение данных </a:t>
            </a:r>
            <a:r>
              <a:rPr sz="2150" spc="5" dirty="0">
                <a:latin typeface="Calibri"/>
                <a:cs typeface="Calibri"/>
              </a:rPr>
              <a:t>конструкций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для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50" dirty="0">
                <a:latin typeface="Calibri"/>
                <a:cs typeface="Calibri"/>
              </a:rPr>
              <a:t>протезирования боковых зубов. </a:t>
            </a:r>
            <a:r>
              <a:rPr sz="2150" spc="5" dirty="0">
                <a:latin typeface="Calibri"/>
                <a:cs typeface="Calibri"/>
              </a:rPr>
              <a:t>Здесь </a:t>
            </a:r>
            <a:r>
              <a:rPr sz="2150" dirty="0">
                <a:latin typeface="Calibri"/>
                <a:cs typeface="Calibri"/>
              </a:rPr>
              <a:t>зачастую </a:t>
            </a:r>
            <a:r>
              <a:rPr sz="2150" spc="5" dirty="0">
                <a:latin typeface="Calibri"/>
                <a:cs typeface="Calibri"/>
              </a:rPr>
              <a:t>не </a:t>
            </a:r>
            <a:r>
              <a:rPr sz="2150" dirty="0">
                <a:latin typeface="Calibri"/>
                <a:cs typeface="Calibri"/>
              </a:rPr>
              <a:t>так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важна</a:t>
            </a:r>
            <a:endParaRPr sz="2150">
              <a:latin typeface="Calibri"/>
              <a:cs typeface="Calibri"/>
            </a:endParaRPr>
          </a:p>
          <a:p>
            <a:pPr marL="12700" marR="73660">
              <a:lnSpc>
                <a:spcPct val="101000"/>
              </a:lnSpc>
              <a:spcBef>
                <a:spcPts val="15"/>
              </a:spcBef>
            </a:pPr>
            <a:r>
              <a:rPr sz="2150" dirty="0">
                <a:latin typeface="Calibri"/>
                <a:cs typeface="Calibri"/>
              </a:rPr>
              <a:t>безупречная эстетика, </a:t>
            </a:r>
            <a:r>
              <a:rPr sz="2150" spc="-20" dirty="0">
                <a:latin typeface="Calibri"/>
                <a:cs typeface="Calibri"/>
              </a:rPr>
              <a:t>сколько </a:t>
            </a:r>
            <a:r>
              <a:rPr sz="2150" dirty="0">
                <a:latin typeface="Calibri"/>
                <a:cs typeface="Calibri"/>
              </a:rPr>
              <a:t>важна износоустойчивость  материала. </a:t>
            </a:r>
            <a:r>
              <a:rPr sz="2150" spc="5" dirty="0">
                <a:latin typeface="Calibri"/>
                <a:cs typeface="Calibri"/>
              </a:rPr>
              <a:t>Ведь именно на </a:t>
            </a:r>
            <a:r>
              <a:rPr sz="2150" dirty="0">
                <a:latin typeface="Calibri"/>
                <a:cs typeface="Calibri"/>
              </a:rPr>
              <a:t>боковые </a:t>
            </a:r>
            <a:r>
              <a:rPr sz="2150" spc="5" dirty="0">
                <a:latin typeface="Calibri"/>
                <a:cs typeface="Calibri"/>
              </a:rPr>
              <a:t>зубы </a:t>
            </a:r>
            <a:r>
              <a:rPr sz="2150" dirty="0">
                <a:latin typeface="Calibri"/>
                <a:cs typeface="Calibri"/>
              </a:rPr>
              <a:t>выпадает максимальная  жевательная нагрузка. Дополнительным</a:t>
            </a:r>
            <a:r>
              <a:rPr sz="2150" spc="-18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преимуществом</a:t>
            </a:r>
            <a:endParaRPr sz="2150">
              <a:latin typeface="Calibri"/>
              <a:cs typeface="Calibri"/>
            </a:endParaRPr>
          </a:p>
          <a:p>
            <a:pPr marL="12700" marR="467995">
              <a:lnSpc>
                <a:spcPct val="100800"/>
              </a:lnSpc>
              <a:spcBef>
                <a:spcPts val="15"/>
              </a:spcBef>
            </a:pPr>
            <a:r>
              <a:rPr sz="2150" dirty="0">
                <a:latin typeface="Calibri"/>
                <a:cs typeface="Calibri"/>
              </a:rPr>
              <a:t>необлицованных керамикой </a:t>
            </a:r>
            <a:r>
              <a:rPr sz="2150" spc="-5" dirty="0">
                <a:latin typeface="Calibri"/>
                <a:cs typeface="Calibri"/>
              </a:rPr>
              <a:t>коронок </a:t>
            </a:r>
            <a:r>
              <a:rPr sz="2150" dirty="0">
                <a:latin typeface="Calibri"/>
                <a:cs typeface="Calibri"/>
              </a:rPr>
              <a:t>является </a:t>
            </a:r>
            <a:r>
              <a:rPr sz="2150" spc="-5" dirty="0">
                <a:latin typeface="Calibri"/>
                <a:cs typeface="Calibri"/>
              </a:rPr>
              <a:t>то, </a:t>
            </a:r>
            <a:r>
              <a:rPr sz="2150" spc="5" dirty="0">
                <a:latin typeface="Calibri"/>
                <a:cs typeface="Calibri"/>
              </a:rPr>
              <a:t>что на них  </a:t>
            </a:r>
            <a:r>
              <a:rPr sz="2150" dirty="0">
                <a:latin typeface="Calibri"/>
                <a:cs typeface="Calibri"/>
              </a:rPr>
              <a:t>фактически невозможны сколы. </a:t>
            </a:r>
            <a:r>
              <a:rPr sz="2150" spc="-15" dirty="0">
                <a:latin typeface="Calibri"/>
                <a:cs typeface="Calibri"/>
              </a:rPr>
              <a:t>Т.к. </a:t>
            </a:r>
            <a:r>
              <a:rPr sz="2150" spc="15" dirty="0">
                <a:latin typeface="Calibri"/>
                <a:cs typeface="Calibri"/>
              </a:rPr>
              <a:t>сам </a:t>
            </a:r>
            <a:r>
              <a:rPr sz="2150" spc="5" dirty="0">
                <a:latin typeface="Calibri"/>
                <a:cs typeface="Calibri"/>
              </a:rPr>
              <a:t>каркасный </a:t>
            </a:r>
            <a:r>
              <a:rPr sz="2150" dirty="0">
                <a:latin typeface="Calibri"/>
                <a:cs typeface="Calibri"/>
              </a:rPr>
              <a:t>материал  </a:t>
            </a:r>
            <a:r>
              <a:rPr sz="2150" spc="-5" dirty="0">
                <a:latin typeface="Calibri"/>
                <a:cs typeface="Calibri"/>
              </a:rPr>
              <a:t>отломить довольно </a:t>
            </a:r>
            <a:r>
              <a:rPr sz="2150" dirty="0">
                <a:latin typeface="Calibri"/>
                <a:cs typeface="Calibri"/>
              </a:rPr>
              <a:t>сложно, </a:t>
            </a:r>
            <a:r>
              <a:rPr sz="2150" spc="5" dirty="0">
                <a:latin typeface="Calibri"/>
                <a:cs typeface="Calibri"/>
              </a:rPr>
              <a:t>а </a:t>
            </a:r>
            <a:r>
              <a:rPr sz="2150" spc="-15" dirty="0">
                <a:latin typeface="Calibri"/>
                <a:cs typeface="Calibri"/>
              </a:rPr>
              <a:t>куда </a:t>
            </a:r>
            <a:r>
              <a:rPr sz="2150" dirty="0">
                <a:latin typeface="Calibri"/>
                <a:cs typeface="Calibri"/>
              </a:rPr>
              <a:t>более хрупкая</a:t>
            </a:r>
            <a:r>
              <a:rPr sz="2150" spc="-204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керамическая  </a:t>
            </a:r>
            <a:r>
              <a:rPr sz="2150" dirty="0">
                <a:latin typeface="Calibri"/>
                <a:cs typeface="Calibri"/>
              </a:rPr>
              <a:t>облицовка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отсутствует.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12137"/>
            <a:ext cx="7907020" cy="3592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600" spc="-30" dirty="0">
                <a:latin typeface="Calibri"/>
                <a:cs typeface="Calibri"/>
              </a:rPr>
              <a:t>Что </a:t>
            </a:r>
            <a:r>
              <a:rPr sz="2600" spc="-35" dirty="0">
                <a:latin typeface="Calibri"/>
                <a:cs typeface="Calibri"/>
              </a:rPr>
              <a:t>касается </a:t>
            </a:r>
            <a:r>
              <a:rPr sz="2600" spc="-10" dirty="0">
                <a:latin typeface="Calibri"/>
                <a:cs typeface="Calibri"/>
              </a:rPr>
              <a:t>эстетики, </a:t>
            </a:r>
            <a:r>
              <a:rPr sz="2600" spc="-30" dirty="0">
                <a:latin typeface="Calibri"/>
                <a:cs typeface="Calibri"/>
              </a:rPr>
              <a:t>то </a:t>
            </a:r>
            <a:r>
              <a:rPr sz="2600" spc="-5" dirty="0">
                <a:latin typeface="Calibri"/>
                <a:cs typeface="Calibri"/>
              </a:rPr>
              <a:t>на </a:t>
            </a:r>
            <a:r>
              <a:rPr sz="2600" spc="-30" dirty="0">
                <a:latin typeface="Calibri"/>
                <a:cs typeface="Calibri"/>
              </a:rPr>
              <a:t>боковых </a:t>
            </a:r>
            <a:r>
              <a:rPr sz="2600" spc="-25" dirty="0">
                <a:latin typeface="Calibri"/>
                <a:cs typeface="Calibri"/>
              </a:rPr>
              <a:t>зубах </a:t>
            </a:r>
            <a:r>
              <a:rPr sz="2600" spc="-35" dirty="0">
                <a:latin typeface="Calibri"/>
                <a:cs typeface="Calibri"/>
              </a:rPr>
              <a:t>вполне  можно </a:t>
            </a:r>
            <a:r>
              <a:rPr sz="2600" spc="-5" dirty="0">
                <a:latin typeface="Calibri"/>
                <a:cs typeface="Calibri"/>
              </a:rPr>
              <a:t>смириться с </a:t>
            </a:r>
            <a:r>
              <a:rPr sz="2600" spc="-30" dirty="0">
                <a:latin typeface="Calibri"/>
                <a:cs typeface="Calibri"/>
              </a:rPr>
              <a:t>монохромностью, </a:t>
            </a:r>
            <a:r>
              <a:rPr sz="2600" spc="-35" dirty="0">
                <a:latin typeface="Calibri"/>
                <a:cs typeface="Calibri"/>
              </a:rPr>
              <a:t>отсутствием  </a:t>
            </a:r>
            <a:r>
              <a:rPr sz="2600" spc="-25" dirty="0">
                <a:latin typeface="Calibri"/>
                <a:cs typeface="Calibri"/>
              </a:rPr>
              <a:t>полупрозрачности </a:t>
            </a:r>
            <a:r>
              <a:rPr sz="2600" spc="-5" dirty="0">
                <a:latin typeface="Calibri"/>
                <a:cs typeface="Calibri"/>
              </a:rPr>
              <a:t>и прочих </a:t>
            </a:r>
            <a:r>
              <a:rPr sz="2600" spc="-10" dirty="0">
                <a:latin typeface="Calibri"/>
                <a:cs typeface="Calibri"/>
              </a:rPr>
              <a:t>эстетических "заморочек",  </a:t>
            </a:r>
            <a:r>
              <a:rPr sz="2600" spc="-40" dirty="0">
                <a:latin typeface="Calibri"/>
                <a:cs typeface="Calibri"/>
              </a:rPr>
              <a:t>которые </a:t>
            </a:r>
            <a:r>
              <a:rPr sz="2600" spc="-30" dirty="0">
                <a:latin typeface="Calibri"/>
                <a:cs typeface="Calibri"/>
              </a:rPr>
              <a:t>максимально </a:t>
            </a:r>
            <a:r>
              <a:rPr sz="2600" spc="-45" dirty="0">
                <a:latin typeface="Calibri"/>
                <a:cs typeface="Calibri"/>
              </a:rPr>
              <a:t>приближают </a:t>
            </a:r>
            <a:r>
              <a:rPr sz="2600" spc="-5" dirty="0">
                <a:latin typeface="Calibri"/>
                <a:cs typeface="Calibri"/>
              </a:rPr>
              <a:t>внешний вид  </a:t>
            </a:r>
            <a:r>
              <a:rPr sz="2600" spc="-30" dirty="0">
                <a:latin typeface="Calibri"/>
                <a:cs typeface="Calibri"/>
              </a:rPr>
              <a:t>искусственной </a:t>
            </a:r>
            <a:r>
              <a:rPr sz="2600" spc="-35" dirty="0">
                <a:latin typeface="Calibri"/>
                <a:cs typeface="Calibri"/>
              </a:rPr>
              <a:t>коронки </a:t>
            </a:r>
            <a:r>
              <a:rPr sz="2600" spc="-5" dirty="0">
                <a:latin typeface="Calibri"/>
                <a:cs typeface="Calibri"/>
              </a:rPr>
              <a:t>к </a:t>
            </a:r>
            <a:r>
              <a:rPr sz="2600" spc="-30" dirty="0">
                <a:latin typeface="Calibri"/>
                <a:cs typeface="Calibri"/>
              </a:rPr>
              <a:t>натуральному </a:t>
            </a:r>
            <a:r>
              <a:rPr sz="2600" spc="-45" dirty="0">
                <a:latin typeface="Calibri"/>
                <a:cs typeface="Calibri"/>
              </a:rPr>
              <a:t>зубу. </a:t>
            </a:r>
            <a:r>
              <a:rPr sz="2600" spc="-30" dirty="0">
                <a:latin typeface="Calibri"/>
                <a:cs typeface="Calibri"/>
              </a:rPr>
              <a:t>Чаще всего  </a:t>
            </a:r>
            <a:r>
              <a:rPr sz="2600" spc="-35" dirty="0">
                <a:latin typeface="Calibri"/>
                <a:cs typeface="Calibri"/>
              </a:rPr>
              <a:t>конструкции </a:t>
            </a:r>
            <a:r>
              <a:rPr sz="2600" spc="-10" dirty="0">
                <a:latin typeface="Calibri"/>
                <a:cs typeface="Calibri"/>
              </a:rPr>
              <a:t>из </a:t>
            </a:r>
            <a:r>
              <a:rPr sz="2600" spc="-40" dirty="0">
                <a:latin typeface="Calibri"/>
                <a:cs typeface="Calibri"/>
              </a:rPr>
              <a:t>цельного </a:t>
            </a:r>
            <a:r>
              <a:rPr sz="2600" spc="-35" dirty="0">
                <a:latin typeface="Calibri"/>
                <a:cs typeface="Calibri"/>
              </a:rPr>
              <a:t>диоксида циркония </a:t>
            </a:r>
            <a:r>
              <a:rPr sz="2600" spc="-30" dirty="0">
                <a:latin typeface="Calibri"/>
                <a:cs typeface="Calibri"/>
              </a:rPr>
              <a:t>или  </a:t>
            </a:r>
            <a:r>
              <a:rPr sz="2600" spc="-40" dirty="0">
                <a:latin typeface="Calibri"/>
                <a:cs typeface="Calibri"/>
              </a:rPr>
              <a:t>цельного </a:t>
            </a:r>
            <a:r>
              <a:rPr sz="2600" spc="-30" dirty="0">
                <a:latin typeface="Calibri"/>
                <a:cs typeface="Calibri"/>
              </a:rPr>
              <a:t>e.max </a:t>
            </a:r>
            <a:r>
              <a:rPr sz="2600" spc="-45" dirty="0">
                <a:latin typeface="Calibri"/>
                <a:cs typeface="Calibri"/>
              </a:rPr>
              <a:t>похожи </a:t>
            </a:r>
            <a:r>
              <a:rPr sz="2600" spc="-5" dirty="0">
                <a:latin typeface="Calibri"/>
                <a:cs typeface="Calibri"/>
              </a:rPr>
              <a:t>на </a:t>
            </a:r>
            <a:r>
              <a:rPr sz="2600" spc="-25" dirty="0">
                <a:latin typeface="Calibri"/>
                <a:cs typeface="Calibri"/>
              </a:rPr>
              <a:t>пластмассовые </a:t>
            </a:r>
            <a:r>
              <a:rPr sz="2600" spc="-35" dirty="0">
                <a:latin typeface="Calibri"/>
                <a:cs typeface="Calibri"/>
              </a:rPr>
              <a:t>коронки </a:t>
            </a:r>
            <a:r>
              <a:rPr sz="2600" spc="-5" dirty="0">
                <a:latin typeface="Calibri"/>
                <a:cs typeface="Calibri"/>
              </a:rPr>
              <a:t>- в  </a:t>
            </a:r>
            <a:r>
              <a:rPr sz="2600" spc="-25" dirty="0">
                <a:latin typeface="Calibri"/>
                <a:cs typeface="Calibri"/>
              </a:rPr>
              <a:t>первую </a:t>
            </a:r>
            <a:r>
              <a:rPr sz="2600" spc="-30" dirty="0">
                <a:latin typeface="Calibri"/>
                <a:cs typeface="Calibri"/>
              </a:rPr>
              <a:t>очередь </a:t>
            </a:r>
            <a:r>
              <a:rPr sz="2600" spc="-10" dirty="0">
                <a:latin typeface="Calibri"/>
                <a:cs typeface="Calibri"/>
              </a:rPr>
              <a:t>из-за </a:t>
            </a:r>
            <a:r>
              <a:rPr sz="2600" spc="-25" dirty="0">
                <a:latin typeface="Calibri"/>
                <a:cs typeface="Calibri"/>
              </a:rPr>
              <a:t>непрозрачности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00" spc="-25" dirty="0">
                <a:latin typeface="Calibri"/>
                <a:cs typeface="Calibri"/>
              </a:rPr>
              <a:t>монохромности.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1414272"/>
            <a:ext cx="8193024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927" y="464947"/>
            <a:ext cx="36677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19199"/>
            <a:ext cx="7868284" cy="41351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72390">
              <a:lnSpc>
                <a:spcPts val="3510"/>
              </a:lnSpc>
              <a:spcBef>
                <a:spcPts val="245"/>
              </a:spcBef>
            </a:pPr>
            <a:r>
              <a:rPr sz="2950" spc="-25" dirty="0">
                <a:latin typeface="Calibri"/>
                <a:cs typeface="Calibri"/>
              </a:rPr>
              <a:t>Дефекты </a:t>
            </a:r>
            <a:r>
              <a:rPr sz="2950" spc="-20" dirty="0">
                <a:latin typeface="Calibri"/>
                <a:cs typeface="Calibri"/>
              </a:rPr>
              <a:t>твердых тканей зубов </a:t>
            </a:r>
            <a:r>
              <a:rPr sz="2950" spc="-5" dirty="0">
                <a:latin typeface="Calibri"/>
                <a:cs typeface="Calibri"/>
              </a:rPr>
              <a:t>разнообразны</a:t>
            </a:r>
            <a:r>
              <a:rPr sz="2950" spc="-210" dirty="0">
                <a:latin typeface="Calibri"/>
                <a:cs typeface="Calibri"/>
              </a:rPr>
              <a:t> </a:t>
            </a:r>
            <a:r>
              <a:rPr sz="2950" spc="-15" dirty="0">
                <a:latin typeface="Calibri"/>
                <a:cs typeface="Calibri"/>
              </a:rPr>
              <a:t>по  </a:t>
            </a:r>
            <a:r>
              <a:rPr sz="2950" spc="-30" dirty="0">
                <a:latin typeface="Calibri"/>
                <a:cs typeface="Calibri"/>
              </a:rPr>
              <a:t>этиологии, </a:t>
            </a:r>
            <a:r>
              <a:rPr sz="2950" spc="-25" dirty="0">
                <a:latin typeface="Calibri"/>
                <a:cs typeface="Calibri"/>
              </a:rPr>
              <a:t>величине, </a:t>
            </a:r>
            <a:r>
              <a:rPr sz="2950" dirty="0">
                <a:latin typeface="Calibri"/>
                <a:cs typeface="Calibri"/>
              </a:rPr>
              <a:t>форме и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локализации.</a:t>
            </a:r>
            <a:endParaRPr sz="2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2950" spc="-25" dirty="0">
                <a:latin typeface="Calibri"/>
                <a:cs typeface="Calibri"/>
              </a:rPr>
              <a:t>Дефекты </a:t>
            </a:r>
            <a:r>
              <a:rPr sz="2950" spc="-20" dirty="0">
                <a:latin typeface="Calibri"/>
                <a:cs typeface="Calibri"/>
              </a:rPr>
              <a:t>коронки </a:t>
            </a:r>
            <a:r>
              <a:rPr sz="2950" spc="-15" dirty="0">
                <a:latin typeface="Calibri"/>
                <a:cs typeface="Calibri"/>
              </a:rPr>
              <a:t>зуба </a:t>
            </a:r>
            <a:r>
              <a:rPr sz="2950" spc="-20" dirty="0">
                <a:latin typeface="Calibri"/>
                <a:cs typeface="Calibri"/>
              </a:rPr>
              <a:t>делят </a:t>
            </a:r>
            <a:r>
              <a:rPr sz="2950" dirty="0">
                <a:latin typeface="Calibri"/>
                <a:cs typeface="Calibri"/>
              </a:rPr>
              <a:t>на </a:t>
            </a:r>
            <a:r>
              <a:rPr sz="2950" b="1" spc="-10" dirty="0">
                <a:latin typeface="Calibri"/>
                <a:cs typeface="Calibri"/>
              </a:rPr>
              <a:t>частичные </a:t>
            </a:r>
            <a:r>
              <a:rPr sz="2950" dirty="0">
                <a:latin typeface="Calibri"/>
                <a:cs typeface="Calibri"/>
              </a:rPr>
              <a:t>и  </a:t>
            </a:r>
            <a:r>
              <a:rPr sz="2950" b="1" dirty="0">
                <a:latin typeface="Calibri"/>
                <a:cs typeface="Calibri"/>
              </a:rPr>
              <a:t>полные</a:t>
            </a:r>
            <a:r>
              <a:rPr sz="2950" dirty="0">
                <a:latin typeface="Calibri"/>
                <a:cs typeface="Calibri"/>
              </a:rPr>
              <a:t>. Частичные </a:t>
            </a:r>
            <a:r>
              <a:rPr sz="2950" spc="-25" dirty="0">
                <a:latin typeface="Calibri"/>
                <a:cs typeface="Calibri"/>
              </a:rPr>
              <a:t>дефекты </a:t>
            </a:r>
            <a:r>
              <a:rPr sz="2950" dirty="0">
                <a:latin typeface="Calibri"/>
                <a:cs typeface="Calibri"/>
              </a:rPr>
              <a:t>могут </a:t>
            </a:r>
            <a:r>
              <a:rPr sz="2950" spc="-20" dirty="0">
                <a:latin typeface="Calibri"/>
                <a:cs typeface="Calibri"/>
              </a:rPr>
              <a:t>иметь</a:t>
            </a:r>
            <a:r>
              <a:rPr sz="2950" spc="-3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разную  </a:t>
            </a:r>
            <a:r>
              <a:rPr sz="2950" spc="-25" dirty="0">
                <a:latin typeface="Calibri"/>
                <a:cs typeface="Calibri"/>
              </a:rPr>
              <a:t>локализацию, величину, </a:t>
            </a:r>
            <a:r>
              <a:rPr sz="2950" spc="-15" dirty="0">
                <a:latin typeface="Calibri"/>
                <a:cs typeface="Calibri"/>
              </a:rPr>
              <a:t>форму </a:t>
            </a:r>
            <a:r>
              <a:rPr sz="2950" dirty="0">
                <a:latin typeface="Calibri"/>
                <a:cs typeface="Calibri"/>
              </a:rPr>
              <a:t>и </a:t>
            </a:r>
            <a:r>
              <a:rPr sz="2950" spc="-25" dirty="0">
                <a:latin typeface="Calibri"/>
                <a:cs typeface="Calibri"/>
              </a:rPr>
              <a:t>глубину,</a:t>
            </a:r>
            <a:r>
              <a:rPr sz="2950" spc="-1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в</a:t>
            </a:r>
            <a:endParaRPr sz="2950">
              <a:latin typeface="Calibri"/>
              <a:cs typeface="Calibri"/>
            </a:endParaRPr>
          </a:p>
          <a:p>
            <a:pPr marL="12700" marR="207010">
              <a:lnSpc>
                <a:spcPts val="3550"/>
              </a:lnSpc>
              <a:spcBef>
                <a:spcPts val="100"/>
              </a:spcBef>
            </a:pPr>
            <a:r>
              <a:rPr sz="2950" spc="-5" dirty="0">
                <a:latin typeface="Calibri"/>
                <a:cs typeface="Calibri"/>
              </a:rPr>
              <a:t>зависимости </a:t>
            </a:r>
            <a:r>
              <a:rPr sz="2950" spc="-10" dirty="0">
                <a:latin typeface="Calibri"/>
                <a:cs typeface="Calibri"/>
              </a:rPr>
              <a:t>от </a:t>
            </a:r>
            <a:r>
              <a:rPr sz="2950" spc="-20" dirty="0">
                <a:latin typeface="Calibri"/>
                <a:cs typeface="Calibri"/>
              </a:rPr>
              <a:t>этого </a:t>
            </a:r>
            <a:r>
              <a:rPr sz="2950" spc="-25" dirty="0">
                <a:latin typeface="Calibri"/>
                <a:cs typeface="Calibri"/>
              </a:rPr>
              <a:t>проводят</a:t>
            </a:r>
            <a:r>
              <a:rPr sz="2950" spc="-27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терапевтическое  </a:t>
            </a:r>
            <a:r>
              <a:rPr sz="2950" spc="-20" dirty="0">
                <a:latin typeface="Calibri"/>
                <a:cs typeface="Calibri"/>
              </a:rPr>
              <a:t>или </a:t>
            </a:r>
            <a:r>
              <a:rPr sz="2950" spc="-25" dirty="0">
                <a:latin typeface="Calibri"/>
                <a:cs typeface="Calibri"/>
              </a:rPr>
              <a:t>ортопедическое </a:t>
            </a:r>
            <a:r>
              <a:rPr sz="2950" spc="-10" dirty="0">
                <a:latin typeface="Calibri"/>
                <a:cs typeface="Calibri"/>
              </a:rPr>
              <a:t>лечение.</a:t>
            </a:r>
            <a:r>
              <a:rPr sz="2950" spc="-105" dirty="0">
                <a:latin typeface="Calibri"/>
                <a:cs typeface="Calibri"/>
              </a:rPr>
              <a:t> </a:t>
            </a:r>
            <a:r>
              <a:rPr sz="2950" spc="-40" dirty="0">
                <a:latin typeface="Calibri"/>
                <a:cs typeface="Calibri"/>
              </a:rPr>
              <a:t>Главными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ts val="3410"/>
              </a:lnSpc>
            </a:pPr>
            <a:r>
              <a:rPr sz="2950" dirty="0">
                <a:latin typeface="Calibri"/>
                <a:cs typeface="Calibri"/>
              </a:rPr>
              <a:t>причинами </a:t>
            </a:r>
            <a:r>
              <a:rPr sz="2950" spc="-25" dirty="0">
                <a:latin typeface="Calibri"/>
                <a:cs typeface="Calibri"/>
              </a:rPr>
              <a:t>поражения </a:t>
            </a:r>
            <a:r>
              <a:rPr sz="2950" spc="-20" dirty="0">
                <a:latin typeface="Calibri"/>
                <a:cs typeface="Calibri"/>
              </a:rPr>
              <a:t>твердых тканей</a:t>
            </a:r>
            <a:r>
              <a:rPr sz="2950" spc="-23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являются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spc="-25" dirty="0">
                <a:latin typeface="Calibri"/>
                <a:cs typeface="Calibri"/>
              </a:rPr>
              <a:t>кариозные </a:t>
            </a:r>
            <a:r>
              <a:rPr sz="2950" dirty="0">
                <a:latin typeface="Calibri"/>
                <a:cs typeface="Calibri"/>
              </a:rPr>
              <a:t>и </a:t>
            </a:r>
            <a:r>
              <a:rPr sz="2950" spc="-25" dirty="0">
                <a:latin typeface="Calibri"/>
                <a:cs typeface="Calibri"/>
              </a:rPr>
              <a:t>некариозные </a:t>
            </a:r>
            <a:r>
              <a:rPr sz="2950" spc="-20" dirty="0">
                <a:latin typeface="Calibri"/>
                <a:cs typeface="Calibri"/>
              </a:rPr>
              <a:t>поражения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зубов.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08785"/>
            <a:ext cx="7980045" cy="441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При </a:t>
            </a:r>
            <a:r>
              <a:rPr sz="3200" spc="-40" dirty="0">
                <a:latin typeface="Calibri"/>
                <a:cs typeface="Calibri"/>
              </a:rPr>
              <a:t>этом, </a:t>
            </a:r>
            <a:r>
              <a:rPr sz="3200" spc="-15" dirty="0">
                <a:latin typeface="Calibri"/>
                <a:cs typeface="Calibri"/>
              </a:rPr>
              <a:t>надо </a:t>
            </a:r>
            <a:r>
              <a:rPr sz="3200" spc="-10" dirty="0">
                <a:latin typeface="Calibri"/>
                <a:cs typeface="Calibri"/>
              </a:rPr>
              <a:t>сказать, </a:t>
            </a:r>
            <a:r>
              <a:rPr sz="3200" spc="-40" dirty="0">
                <a:latin typeface="Calibri"/>
                <a:cs typeface="Calibri"/>
              </a:rPr>
              <a:t>что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материалы</a:t>
            </a:r>
            <a:endParaRPr sz="3200">
              <a:latin typeface="Calibri"/>
              <a:cs typeface="Calibri"/>
            </a:endParaRPr>
          </a:p>
          <a:p>
            <a:pPr marL="12700" marR="40005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эволюционируют </a:t>
            </a:r>
            <a:r>
              <a:rPr sz="3200" spc="-5" dirty="0">
                <a:latin typeface="Calibri"/>
                <a:cs typeface="Calibri"/>
              </a:rPr>
              <a:t>чуть не </a:t>
            </a:r>
            <a:r>
              <a:rPr sz="3200" spc="-15" dirty="0">
                <a:latin typeface="Calibri"/>
                <a:cs typeface="Calibri"/>
              </a:rPr>
              <a:t>каждый день.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Уже  </a:t>
            </a:r>
            <a:r>
              <a:rPr sz="3200" spc="-55" dirty="0">
                <a:latin typeface="Calibri"/>
                <a:cs typeface="Calibri"/>
              </a:rPr>
              <a:t>сегодня </a:t>
            </a:r>
            <a:r>
              <a:rPr sz="3200" spc="-5" dirty="0">
                <a:latin typeface="Calibri"/>
                <a:cs typeface="Calibri"/>
              </a:rPr>
              <a:t>в нашей </a:t>
            </a:r>
            <a:r>
              <a:rPr sz="3200" spc="-10" dirty="0">
                <a:latin typeface="Calibri"/>
                <a:cs typeface="Calibri"/>
              </a:rPr>
              <a:t>практике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появился</a:t>
            </a:r>
            <a:endParaRPr sz="3200">
              <a:latin typeface="Calibri"/>
              <a:cs typeface="Calibri"/>
            </a:endParaRPr>
          </a:p>
          <a:p>
            <a:pPr marL="12700" marR="10668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полупрозрачный </a:t>
            </a:r>
            <a:r>
              <a:rPr sz="3200" spc="-10" dirty="0">
                <a:latin typeface="Calibri"/>
                <a:cs typeface="Calibri"/>
              </a:rPr>
              <a:t>диоксид </a:t>
            </a:r>
            <a:r>
              <a:rPr sz="3200" spc="-15" dirty="0">
                <a:latin typeface="Calibri"/>
                <a:cs typeface="Calibri"/>
              </a:rPr>
              <a:t>циркония,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коронки  </a:t>
            </a:r>
            <a:r>
              <a:rPr sz="3200" spc="-5" dirty="0">
                <a:latin typeface="Calibri"/>
                <a:cs typeface="Calibri"/>
              </a:rPr>
              <a:t>из </a:t>
            </a:r>
            <a:r>
              <a:rPr sz="3200" spc="-50" dirty="0">
                <a:latin typeface="Calibri"/>
                <a:cs typeface="Calibri"/>
              </a:rPr>
              <a:t>которого </a:t>
            </a:r>
            <a:r>
              <a:rPr sz="3200" spc="-45" dirty="0">
                <a:latin typeface="Calibri"/>
                <a:cs typeface="Calibri"/>
              </a:rPr>
              <a:t>выглядят </a:t>
            </a:r>
            <a:r>
              <a:rPr sz="3200" spc="-10" dirty="0">
                <a:latin typeface="Calibri"/>
                <a:cs typeface="Calibri"/>
              </a:rPr>
              <a:t>почти </a:t>
            </a:r>
            <a:r>
              <a:rPr sz="3200" spc="-35" dirty="0">
                <a:latin typeface="Calibri"/>
                <a:cs typeface="Calibri"/>
              </a:rPr>
              <a:t>как </a:t>
            </a:r>
            <a:r>
              <a:rPr sz="3200" spc="-5" dirty="0">
                <a:latin typeface="Calibri"/>
                <a:cs typeface="Calibri"/>
              </a:rPr>
              <a:t>"живые".</a:t>
            </a:r>
            <a:r>
              <a:rPr sz="3200" spc="1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при </a:t>
            </a:r>
            <a:r>
              <a:rPr sz="3200" spc="-40" dirty="0">
                <a:latin typeface="Calibri"/>
                <a:cs typeface="Calibri"/>
              </a:rPr>
              <a:t>должных </a:t>
            </a:r>
            <a:r>
              <a:rPr sz="3200" spc="-10" dirty="0">
                <a:latin typeface="Calibri"/>
                <a:cs typeface="Calibri"/>
              </a:rPr>
              <a:t>навыках </a:t>
            </a:r>
            <a:r>
              <a:rPr sz="3200" spc="-20" dirty="0">
                <a:latin typeface="Calibri"/>
                <a:cs typeface="Calibri"/>
              </a:rPr>
              <a:t>зубного </a:t>
            </a:r>
            <a:r>
              <a:rPr sz="3200" spc="-40" dirty="0">
                <a:latin typeface="Calibri"/>
                <a:cs typeface="Calibri"/>
              </a:rPr>
              <a:t>техника </a:t>
            </a:r>
            <a:r>
              <a:rPr sz="3200" spc="-15" dirty="0">
                <a:latin typeface="Calibri"/>
                <a:cs typeface="Calibri"/>
              </a:rPr>
              <a:t>можно  </a:t>
            </a:r>
            <a:r>
              <a:rPr sz="3200" spc="-50" dirty="0">
                <a:latin typeface="Calibri"/>
                <a:cs typeface="Calibri"/>
              </a:rPr>
              <a:t>только </a:t>
            </a:r>
            <a:r>
              <a:rPr sz="3200" spc="-5" dirty="0">
                <a:latin typeface="Calibri"/>
                <a:cs typeface="Calibri"/>
              </a:rPr>
              <a:t>за </a:t>
            </a:r>
            <a:r>
              <a:rPr sz="3200" spc="-20" dirty="0">
                <a:latin typeface="Calibri"/>
                <a:cs typeface="Calibri"/>
              </a:rPr>
              <a:t>счет </a:t>
            </a:r>
            <a:r>
              <a:rPr sz="3200" spc="-15" dirty="0">
                <a:latin typeface="Calibri"/>
                <a:cs typeface="Calibri"/>
              </a:rPr>
              <a:t>поверхностного </a:t>
            </a:r>
            <a:r>
              <a:rPr sz="3200" spc="-5" dirty="0">
                <a:latin typeface="Calibri"/>
                <a:cs typeface="Calibri"/>
              </a:rPr>
              <a:t>окрашивания  </a:t>
            </a:r>
            <a:r>
              <a:rPr sz="3200" spc="-40" dirty="0">
                <a:latin typeface="Calibri"/>
                <a:cs typeface="Calibri"/>
              </a:rPr>
              <a:t>цельных </a:t>
            </a:r>
            <a:r>
              <a:rPr sz="3200" spc="-15" dirty="0">
                <a:latin typeface="Calibri"/>
                <a:cs typeface="Calibri"/>
              </a:rPr>
              <a:t>конструкций </a:t>
            </a:r>
            <a:r>
              <a:rPr sz="3200" spc="-5" dirty="0">
                <a:latin typeface="Calibri"/>
                <a:cs typeface="Calibri"/>
              </a:rPr>
              <a:t>придать им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вполне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эстетичный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вид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1203960"/>
            <a:ext cx="8193024" cy="397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1033272"/>
            <a:ext cx="8574024" cy="446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995" y="802640"/>
            <a:ext cx="790765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/>
              <a:t>КАРКАСНЫЕ КОНСТРУКЦИИ С </a:t>
            </a:r>
            <a:r>
              <a:rPr sz="2350" spc="-10" dirty="0"/>
              <a:t>КЕРАМИЧЕСКОЙ</a:t>
            </a:r>
            <a:r>
              <a:rPr sz="2350" spc="5" dirty="0"/>
              <a:t> </a:t>
            </a:r>
            <a:r>
              <a:rPr sz="2350" spc="-5" dirty="0"/>
              <a:t>ОБЛИЦОВКОЙ.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535635" y="1613738"/>
            <a:ext cx="7997190" cy="3736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5" dirty="0">
                <a:latin typeface="Calibri"/>
                <a:cs typeface="Calibri"/>
              </a:rPr>
              <a:t>Это </a:t>
            </a:r>
            <a:r>
              <a:rPr sz="2650" spc="-5" dirty="0">
                <a:latin typeface="Calibri"/>
                <a:cs typeface="Calibri"/>
              </a:rPr>
              <a:t>универсальный вид</a:t>
            </a:r>
            <a:r>
              <a:rPr sz="2650" spc="-8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безметаллового</a:t>
            </a:r>
            <a:endParaRPr sz="265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  <a:spcBef>
                <a:spcPts val="15"/>
              </a:spcBef>
              <a:tabLst>
                <a:tab pos="4933315" algn="l"/>
              </a:tabLst>
            </a:pPr>
            <a:r>
              <a:rPr sz="2650" spc="-10" dirty="0">
                <a:latin typeface="Calibri"/>
                <a:cs typeface="Calibri"/>
              </a:rPr>
              <a:t>протезирования. </a:t>
            </a:r>
            <a:r>
              <a:rPr sz="2650" spc="-85" dirty="0">
                <a:latin typeface="Calibri"/>
                <a:cs typeface="Calibri"/>
              </a:rPr>
              <a:t>Такие </a:t>
            </a:r>
            <a:r>
              <a:rPr sz="2650" spc="-15" dirty="0">
                <a:latin typeface="Calibri"/>
                <a:cs typeface="Calibri"/>
              </a:rPr>
              <a:t>конструкции </a:t>
            </a:r>
            <a:r>
              <a:rPr sz="2650" spc="-10" dirty="0">
                <a:latin typeface="Calibri"/>
                <a:cs typeface="Calibri"/>
              </a:rPr>
              <a:t>состоят </a:t>
            </a:r>
            <a:r>
              <a:rPr sz="2650" spc="-15" dirty="0">
                <a:latin typeface="Calibri"/>
                <a:cs typeface="Calibri"/>
              </a:rPr>
              <a:t>из </a:t>
            </a:r>
            <a:r>
              <a:rPr sz="2650" spc="-35" dirty="0">
                <a:latin typeface="Calibri"/>
                <a:cs typeface="Calibri"/>
              </a:rPr>
              <a:t>каркаса-  </a:t>
            </a:r>
            <a:r>
              <a:rPr sz="2650" spc="-45" dirty="0">
                <a:latin typeface="Calibri"/>
                <a:cs typeface="Calibri"/>
              </a:rPr>
              <a:t>колпачка </a:t>
            </a:r>
            <a:r>
              <a:rPr sz="2650" spc="-15" dirty="0">
                <a:latin typeface="Calibri"/>
                <a:cs typeface="Calibri"/>
              </a:rPr>
              <a:t>(диоксид циркония или </a:t>
            </a:r>
            <a:r>
              <a:rPr sz="2650" spc="-10" dirty="0">
                <a:latin typeface="Calibri"/>
                <a:cs typeface="Calibri"/>
              </a:rPr>
              <a:t>e.max), </a:t>
            </a:r>
            <a:r>
              <a:rPr sz="2650" spc="-5" dirty="0">
                <a:latin typeface="Calibri"/>
                <a:cs typeface="Calibri"/>
              </a:rPr>
              <a:t>на </a:t>
            </a:r>
            <a:r>
              <a:rPr sz="2650" spc="-40" dirty="0">
                <a:latin typeface="Calibri"/>
                <a:cs typeface="Calibri"/>
              </a:rPr>
              <a:t>который  </a:t>
            </a:r>
            <a:r>
              <a:rPr sz="2650" spc="-5" dirty="0">
                <a:latin typeface="Calibri"/>
                <a:cs typeface="Calibri"/>
              </a:rPr>
              <a:t>сверху в </a:t>
            </a:r>
            <a:r>
              <a:rPr sz="2650" spc="-40" dirty="0">
                <a:latin typeface="Calibri"/>
                <a:cs typeface="Calibri"/>
              </a:rPr>
              <a:t>несколько </a:t>
            </a:r>
            <a:r>
              <a:rPr sz="2650" spc="-10" dirty="0">
                <a:latin typeface="Calibri"/>
                <a:cs typeface="Calibri"/>
              </a:rPr>
              <a:t>слоев наносится </a:t>
            </a:r>
            <a:r>
              <a:rPr sz="2650" spc="-40" dirty="0">
                <a:latin typeface="Calibri"/>
                <a:cs typeface="Calibri"/>
              </a:rPr>
              <a:t>керамика. </a:t>
            </a:r>
            <a:r>
              <a:rPr sz="2650" spc="-10" dirty="0">
                <a:latin typeface="Calibri"/>
                <a:cs typeface="Calibri"/>
              </a:rPr>
              <a:t>В </a:t>
            </a:r>
            <a:r>
              <a:rPr sz="2650" spc="-40" dirty="0">
                <a:latin typeface="Calibri"/>
                <a:cs typeface="Calibri"/>
              </a:rPr>
              <a:t>итоге  </a:t>
            </a:r>
            <a:r>
              <a:rPr sz="2650" spc="-35" dirty="0">
                <a:latin typeface="Calibri"/>
                <a:cs typeface="Calibri"/>
              </a:rPr>
              <a:t>получается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spc="-15" dirty="0">
                <a:latin typeface="Calibri"/>
                <a:cs typeface="Calibri"/>
              </a:rPr>
              <a:t>конструкция,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spc="-40" dirty="0">
                <a:latin typeface="Calibri"/>
                <a:cs typeface="Calibri"/>
              </a:rPr>
              <a:t>которая	</a:t>
            </a:r>
            <a:r>
              <a:rPr sz="2650" spc="-15" dirty="0">
                <a:latin typeface="Calibri"/>
                <a:cs typeface="Calibri"/>
              </a:rPr>
              <a:t>соединяет </a:t>
            </a:r>
            <a:r>
              <a:rPr sz="2650" spc="-5" dirty="0">
                <a:latin typeface="Calibri"/>
                <a:cs typeface="Calibri"/>
              </a:rPr>
              <a:t>в себе  свойства </a:t>
            </a:r>
            <a:r>
              <a:rPr sz="2650" spc="-10" dirty="0">
                <a:latin typeface="Calibri"/>
                <a:cs typeface="Calibri"/>
              </a:rPr>
              <a:t>двух </a:t>
            </a:r>
            <a:r>
              <a:rPr sz="2650" spc="-15" dirty="0">
                <a:latin typeface="Calibri"/>
                <a:cs typeface="Calibri"/>
              </a:rPr>
              <a:t>вышеприведенных</a:t>
            </a:r>
            <a:r>
              <a:rPr sz="2650" spc="-9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групп.</a:t>
            </a:r>
            <a:endParaRPr sz="26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  <a:tabLst>
                <a:tab pos="6153150" algn="l"/>
              </a:tabLst>
            </a:pPr>
            <a:r>
              <a:rPr sz="2650" spc="-55" dirty="0">
                <a:latin typeface="Calibri"/>
                <a:cs typeface="Calibri"/>
              </a:rPr>
              <a:t>Подходит </a:t>
            </a:r>
            <a:r>
              <a:rPr sz="2650" spc="-40" dirty="0">
                <a:latin typeface="Calibri"/>
                <a:cs typeface="Calibri"/>
              </a:rPr>
              <a:t>как </a:t>
            </a:r>
            <a:r>
              <a:rPr sz="2650" spc="-15" dirty="0">
                <a:latin typeface="Calibri"/>
                <a:cs typeface="Calibri"/>
              </a:rPr>
              <a:t>для боковых, </a:t>
            </a:r>
            <a:r>
              <a:rPr sz="2650" dirty="0">
                <a:latin typeface="Calibri"/>
                <a:cs typeface="Calibri"/>
              </a:rPr>
              <a:t>так </a:t>
            </a:r>
            <a:r>
              <a:rPr sz="2650" spc="-10" dirty="0">
                <a:latin typeface="Calibri"/>
                <a:cs typeface="Calibri"/>
              </a:rPr>
              <a:t>и </a:t>
            </a:r>
            <a:r>
              <a:rPr sz="2650" spc="-15" dirty="0">
                <a:latin typeface="Calibri"/>
                <a:cs typeface="Calibri"/>
              </a:rPr>
              <a:t>для передних </a:t>
            </a:r>
            <a:r>
              <a:rPr sz="2650" spc="-10" dirty="0">
                <a:latin typeface="Calibri"/>
                <a:cs typeface="Calibri"/>
              </a:rPr>
              <a:t>зубов.  Обычно </a:t>
            </a:r>
            <a:r>
              <a:rPr sz="2650" spc="-35" dirty="0">
                <a:latin typeface="Calibri"/>
                <a:cs typeface="Calibri"/>
              </a:rPr>
              <a:t>используется </a:t>
            </a:r>
            <a:r>
              <a:rPr sz="2650" spc="-5" dirty="0">
                <a:latin typeface="Calibri"/>
                <a:cs typeface="Calibri"/>
              </a:rPr>
              <a:t>в </a:t>
            </a:r>
            <a:r>
              <a:rPr sz="2650" spc="-35" dirty="0">
                <a:latin typeface="Calibri"/>
                <a:cs typeface="Calibri"/>
              </a:rPr>
              <a:t>тех</a:t>
            </a:r>
            <a:r>
              <a:rPr sz="2650" spc="19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случаях,</a:t>
            </a:r>
            <a:r>
              <a:rPr sz="2650" dirty="0">
                <a:latin typeface="Calibri"/>
                <a:cs typeface="Calibri"/>
              </a:rPr>
              <a:t> </a:t>
            </a:r>
            <a:r>
              <a:rPr sz="2650" spc="-85" dirty="0">
                <a:latin typeface="Calibri"/>
                <a:cs typeface="Calibri"/>
              </a:rPr>
              <a:t>когда	</a:t>
            </a:r>
            <a:r>
              <a:rPr sz="2650" spc="-10" dirty="0">
                <a:latin typeface="Calibri"/>
                <a:cs typeface="Calibri"/>
              </a:rPr>
              <a:t>зубы </a:t>
            </a:r>
            <a:r>
              <a:rPr sz="2650" spc="-30" dirty="0">
                <a:latin typeface="Calibri"/>
                <a:cs typeface="Calibri"/>
              </a:rPr>
              <a:t>уже  </a:t>
            </a:r>
            <a:r>
              <a:rPr sz="2650" spc="-20" dirty="0">
                <a:latin typeface="Calibri"/>
                <a:cs typeface="Calibri"/>
              </a:rPr>
              <a:t>имеют </a:t>
            </a:r>
            <a:r>
              <a:rPr sz="2650" spc="-40" dirty="0">
                <a:latin typeface="Calibri"/>
                <a:cs typeface="Calibri"/>
              </a:rPr>
              <a:t>довольно </a:t>
            </a:r>
            <a:r>
              <a:rPr sz="2650" spc="-15" dirty="0">
                <a:latin typeface="Calibri"/>
                <a:cs typeface="Calibri"/>
              </a:rPr>
              <a:t>значительную потерю </a:t>
            </a:r>
            <a:r>
              <a:rPr sz="2650" spc="-35" dirty="0">
                <a:latin typeface="Calibri"/>
                <a:cs typeface="Calibri"/>
              </a:rPr>
              <a:t>твердых</a:t>
            </a:r>
            <a:r>
              <a:rPr sz="2650" spc="125" dirty="0">
                <a:latin typeface="Calibri"/>
                <a:cs typeface="Calibri"/>
              </a:rPr>
              <a:t> </a:t>
            </a:r>
            <a:r>
              <a:rPr sz="2650" spc="-15" dirty="0">
                <a:latin typeface="Calibri"/>
                <a:cs typeface="Calibri"/>
              </a:rPr>
              <a:t>тканей.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981455"/>
            <a:ext cx="8610600" cy="453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617" y="464947"/>
            <a:ext cx="459105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Список</a:t>
            </a:r>
            <a:r>
              <a:rPr spc="-170" dirty="0"/>
              <a:t> </a:t>
            </a:r>
            <a:r>
              <a:rPr spc="-10" dirty="0"/>
              <a:t>литературы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99946"/>
            <a:ext cx="7778115" cy="44583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48309" marR="193675" indent="-436245">
              <a:lnSpc>
                <a:spcPct val="101200"/>
              </a:lnSpc>
              <a:spcBef>
                <a:spcPts val="70"/>
              </a:spcBef>
              <a:buAutoNum type="arabicPeriod"/>
              <a:tabLst>
                <a:tab pos="448309" algn="l"/>
                <a:tab pos="448945" algn="l"/>
              </a:tabLst>
            </a:pPr>
            <a:r>
              <a:rPr sz="2700" spc="-10" dirty="0">
                <a:latin typeface="Calibri"/>
                <a:cs typeface="Calibri"/>
              </a:rPr>
              <a:t>Аболмасов </a:t>
            </a:r>
            <a:r>
              <a:rPr sz="2700" spc="-70" dirty="0">
                <a:latin typeface="Calibri"/>
                <a:cs typeface="Calibri"/>
              </a:rPr>
              <a:t>Н.Г., </a:t>
            </a:r>
            <a:r>
              <a:rPr sz="2700" spc="-10" dirty="0">
                <a:latin typeface="Calibri"/>
                <a:cs typeface="Calibri"/>
              </a:rPr>
              <a:t>Аболмасов </a:t>
            </a:r>
            <a:r>
              <a:rPr sz="2700" dirty="0">
                <a:latin typeface="Calibri"/>
                <a:cs typeface="Calibri"/>
              </a:rPr>
              <a:t>Н.Н., </a:t>
            </a:r>
            <a:r>
              <a:rPr sz="2700" spc="-5" dirty="0">
                <a:latin typeface="Calibri"/>
                <a:cs typeface="Calibri"/>
              </a:rPr>
              <a:t>Быков </a:t>
            </a:r>
            <a:r>
              <a:rPr sz="2700" spc="5" dirty="0">
                <a:latin typeface="Calibri"/>
                <a:cs typeface="Calibri"/>
              </a:rPr>
              <a:t>В.А.,</a:t>
            </a:r>
            <a:r>
              <a:rPr sz="2700" spc="-2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Аль-  Хаким </a:t>
            </a:r>
            <a:r>
              <a:rPr sz="2700" spc="10" dirty="0">
                <a:latin typeface="Calibri"/>
                <a:cs typeface="Calibri"/>
              </a:rPr>
              <a:t>А. </a:t>
            </a:r>
            <a:r>
              <a:rPr sz="2700" spc="-15" dirty="0">
                <a:latin typeface="Calibri"/>
                <a:cs typeface="Calibri"/>
              </a:rPr>
              <a:t>Ортопедическая стоматология. </a:t>
            </a:r>
            <a:r>
              <a:rPr sz="2700" spc="5" dirty="0">
                <a:latin typeface="Calibri"/>
                <a:cs typeface="Calibri"/>
              </a:rPr>
              <a:t>М.  </a:t>
            </a:r>
            <a:r>
              <a:rPr sz="2700" dirty="0">
                <a:latin typeface="Calibri"/>
                <a:cs typeface="Calibri"/>
              </a:rPr>
              <a:t>М.Едпресс-информ,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2002</a:t>
            </a:r>
            <a:endParaRPr sz="2700">
              <a:latin typeface="Calibri"/>
              <a:cs typeface="Calibri"/>
            </a:endParaRPr>
          </a:p>
          <a:p>
            <a:pPr marL="448309" marR="628650" indent="-436245">
              <a:lnSpc>
                <a:spcPct val="101499"/>
              </a:lnSpc>
              <a:spcBef>
                <a:spcPts val="484"/>
              </a:spcBef>
              <a:buAutoNum type="arabicPeriod"/>
              <a:tabLst>
                <a:tab pos="448309" algn="l"/>
                <a:tab pos="448945" algn="l"/>
              </a:tabLst>
            </a:pPr>
            <a:r>
              <a:rPr sz="2700" spc="-5" dirty="0">
                <a:latin typeface="Calibri"/>
                <a:cs typeface="Calibri"/>
              </a:rPr>
              <a:t>Наумович </a:t>
            </a:r>
            <a:r>
              <a:rPr sz="2700" spc="5" dirty="0">
                <a:latin typeface="Calibri"/>
                <a:cs typeface="Calibri"/>
              </a:rPr>
              <a:t>С.А., </a:t>
            </a:r>
            <a:r>
              <a:rPr sz="2700" spc="-5" dirty="0">
                <a:latin typeface="Calibri"/>
                <a:cs typeface="Calibri"/>
              </a:rPr>
              <a:t>Крушевский </a:t>
            </a:r>
            <a:r>
              <a:rPr sz="2700" spc="5" dirty="0">
                <a:latin typeface="Calibri"/>
                <a:cs typeface="Calibri"/>
              </a:rPr>
              <a:t>А.Е. </a:t>
            </a:r>
            <a:r>
              <a:rPr sz="2700" spc="-5" dirty="0">
                <a:latin typeface="Calibri"/>
                <a:cs typeface="Calibri"/>
              </a:rPr>
              <a:t>Биомеханика  системы </a:t>
            </a:r>
            <a:r>
              <a:rPr sz="2700" spc="-35" dirty="0">
                <a:latin typeface="Calibri"/>
                <a:cs typeface="Calibri"/>
              </a:rPr>
              <a:t>зуб-периодонт. </a:t>
            </a:r>
            <a:r>
              <a:rPr sz="2700" spc="5" dirty="0">
                <a:latin typeface="Calibri"/>
                <a:cs typeface="Calibri"/>
              </a:rPr>
              <a:t>–Мн, </a:t>
            </a:r>
            <a:r>
              <a:rPr sz="2700" spc="-5" dirty="0">
                <a:latin typeface="Calibri"/>
                <a:cs typeface="Calibri"/>
              </a:rPr>
              <a:t>2000</a:t>
            </a:r>
            <a:endParaRPr sz="2700">
              <a:latin typeface="Calibri"/>
              <a:cs typeface="Calibri"/>
            </a:endParaRPr>
          </a:p>
          <a:p>
            <a:pPr marL="451484" indent="-43942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51484" algn="l"/>
                <a:tab pos="452120" algn="l"/>
              </a:tabLst>
            </a:pPr>
            <a:r>
              <a:rPr sz="2700" spc="5" dirty="0">
                <a:latin typeface="Calibri"/>
                <a:cs typeface="Calibri"/>
              </a:rPr>
              <a:t>Боянов </a:t>
            </a:r>
            <a:r>
              <a:rPr sz="2700" spc="10" dirty="0">
                <a:latin typeface="Calibri"/>
                <a:cs typeface="Calibri"/>
              </a:rPr>
              <a:t>Б.И. </a:t>
            </a:r>
            <a:r>
              <a:rPr sz="2700" spc="5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др.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Микропротезирование</a:t>
            </a:r>
            <a:endParaRPr sz="2700">
              <a:latin typeface="Calibri"/>
              <a:cs typeface="Calibri"/>
            </a:endParaRPr>
          </a:p>
          <a:p>
            <a:pPr marL="448309" marR="5080" indent="-436245">
              <a:lnSpc>
                <a:spcPct val="100800"/>
              </a:lnSpc>
              <a:spcBef>
                <a:spcPts val="505"/>
              </a:spcBef>
              <a:buAutoNum type="arabicPeriod"/>
              <a:tabLst>
                <a:tab pos="448309" algn="l"/>
                <a:tab pos="448945" algn="l"/>
              </a:tabLst>
            </a:pPr>
            <a:r>
              <a:rPr sz="2700" dirty="0">
                <a:latin typeface="Calibri"/>
                <a:cs typeface="Calibri"/>
              </a:rPr>
              <a:t>Панчоха В.Н. </a:t>
            </a:r>
            <a:r>
              <a:rPr sz="2700" spc="5" dirty="0">
                <a:latin typeface="Calibri"/>
                <a:cs typeface="Calibri"/>
              </a:rPr>
              <a:t>и </a:t>
            </a:r>
            <a:r>
              <a:rPr sz="2700" dirty="0">
                <a:latin typeface="Calibri"/>
                <a:cs typeface="Calibri"/>
              </a:rPr>
              <a:t>др. </a:t>
            </a:r>
            <a:r>
              <a:rPr sz="2700" spc="-5" dirty="0">
                <a:latin typeface="Calibri"/>
                <a:cs typeface="Calibri"/>
              </a:rPr>
              <a:t>Восстановление коронок </a:t>
            </a:r>
            <a:r>
              <a:rPr sz="2700" dirty="0">
                <a:latin typeface="Calibri"/>
                <a:cs typeface="Calibri"/>
              </a:rPr>
              <a:t>зубов  </a:t>
            </a:r>
            <a:r>
              <a:rPr sz="2700" spc="-5" dirty="0">
                <a:latin typeface="Calibri"/>
                <a:cs typeface="Calibri"/>
              </a:rPr>
              <a:t>вкладками.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Атлас.</a:t>
            </a:r>
            <a:endParaRPr sz="2700">
              <a:latin typeface="Calibri"/>
              <a:cs typeface="Calibri"/>
            </a:endParaRPr>
          </a:p>
          <a:p>
            <a:pPr marL="448309" marR="675640" indent="-436245">
              <a:lnSpc>
                <a:spcPct val="101600"/>
              </a:lnSpc>
              <a:spcBef>
                <a:spcPts val="475"/>
              </a:spcBef>
              <a:buAutoNum type="arabicPeriod"/>
              <a:tabLst>
                <a:tab pos="448309" algn="l"/>
                <a:tab pos="448945" algn="l"/>
              </a:tabLst>
            </a:pPr>
            <a:r>
              <a:rPr sz="2700" spc="-40" dirty="0">
                <a:latin typeface="Calibri"/>
                <a:cs typeface="Calibri"/>
              </a:rPr>
              <a:t>Гаврилов </a:t>
            </a:r>
            <a:r>
              <a:rPr sz="2700" spc="-5" dirty="0">
                <a:latin typeface="Calibri"/>
                <a:cs typeface="Calibri"/>
              </a:rPr>
              <a:t>Е.И.,Щербаков </a:t>
            </a:r>
            <a:r>
              <a:rPr sz="2700" spc="5" dirty="0">
                <a:latin typeface="Calibri"/>
                <a:cs typeface="Calibri"/>
              </a:rPr>
              <a:t>А.С.</a:t>
            </a:r>
            <a:r>
              <a:rPr sz="2700" spc="-1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Ортопедическая  стоматология. </a:t>
            </a:r>
            <a:r>
              <a:rPr sz="2700" dirty="0">
                <a:latin typeface="Calibri"/>
                <a:cs typeface="Calibri"/>
              </a:rPr>
              <a:t>-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10" dirty="0">
                <a:latin typeface="Calibri"/>
                <a:cs typeface="Calibri"/>
              </a:rPr>
              <a:t>М.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267714"/>
            <a:ext cx="8008620" cy="3995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dirty="0">
                <a:latin typeface="Calibri"/>
                <a:cs typeface="Calibri"/>
              </a:rPr>
              <a:t>Кариес </a:t>
            </a:r>
            <a:r>
              <a:rPr sz="2850" b="1" spc="-10" dirty="0">
                <a:latin typeface="Calibri"/>
                <a:cs typeface="Calibri"/>
              </a:rPr>
              <a:t>зуба </a:t>
            </a:r>
            <a:r>
              <a:rPr sz="2850" dirty="0">
                <a:latin typeface="Calibri"/>
                <a:cs typeface="Calibri"/>
              </a:rPr>
              <a:t>- </a:t>
            </a:r>
            <a:r>
              <a:rPr sz="2850" spc="-5" dirty="0">
                <a:latin typeface="Calibri"/>
                <a:cs typeface="Calibri"/>
              </a:rPr>
              <a:t>патологический</a:t>
            </a:r>
            <a:r>
              <a:rPr sz="2850" spc="-20" dirty="0">
                <a:latin typeface="Calibri"/>
                <a:cs typeface="Calibri"/>
              </a:rPr>
              <a:t> </a:t>
            </a:r>
            <a:r>
              <a:rPr sz="2850" spc="-5" dirty="0">
                <a:latin typeface="Calibri"/>
                <a:cs typeface="Calibri"/>
              </a:rPr>
              <a:t>процесс,</a:t>
            </a:r>
            <a:endParaRPr sz="2850">
              <a:latin typeface="Calibri"/>
              <a:cs typeface="Calibri"/>
            </a:endParaRPr>
          </a:p>
          <a:p>
            <a:pPr marL="12700" marR="422275">
              <a:lnSpc>
                <a:spcPts val="3460"/>
              </a:lnSpc>
              <a:spcBef>
                <a:spcPts val="114"/>
              </a:spcBef>
            </a:pPr>
            <a:r>
              <a:rPr sz="2850" spc="-5" dirty="0">
                <a:latin typeface="Calibri"/>
                <a:cs typeface="Calibri"/>
              </a:rPr>
              <a:t>проявляющийся </a:t>
            </a:r>
            <a:r>
              <a:rPr sz="2850" dirty="0">
                <a:latin typeface="Calibri"/>
                <a:cs typeface="Calibri"/>
              </a:rPr>
              <a:t>после прорезывания </a:t>
            </a:r>
            <a:r>
              <a:rPr sz="2850" spc="-10" dirty="0">
                <a:latin typeface="Calibri"/>
                <a:cs typeface="Calibri"/>
              </a:rPr>
              <a:t>зубов, </a:t>
            </a:r>
            <a:r>
              <a:rPr sz="2850" spc="5" dirty="0">
                <a:latin typeface="Calibri"/>
                <a:cs typeface="Calibri"/>
              </a:rPr>
              <a:t>при  </a:t>
            </a:r>
            <a:r>
              <a:rPr sz="2850" spc="-15" dirty="0">
                <a:latin typeface="Calibri"/>
                <a:cs typeface="Calibri"/>
              </a:rPr>
              <a:t>котором происходят </a:t>
            </a:r>
            <a:r>
              <a:rPr sz="2850" spc="-5" dirty="0">
                <a:latin typeface="Calibri"/>
                <a:cs typeface="Calibri"/>
              </a:rPr>
              <a:t>деминерализация</a:t>
            </a:r>
            <a:r>
              <a:rPr sz="2850" spc="-6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и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ts val="3335"/>
              </a:lnSpc>
            </a:pPr>
            <a:r>
              <a:rPr sz="2850" dirty="0">
                <a:latin typeface="Calibri"/>
                <a:cs typeface="Calibri"/>
              </a:rPr>
              <a:t>размягчение </a:t>
            </a:r>
            <a:r>
              <a:rPr sz="2850" spc="-15" dirty="0">
                <a:latin typeface="Calibri"/>
                <a:cs typeface="Calibri"/>
              </a:rPr>
              <a:t>твердых </a:t>
            </a:r>
            <a:r>
              <a:rPr sz="2850" spc="-10" dirty="0">
                <a:latin typeface="Calibri"/>
                <a:cs typeface="Calibri"/>
              </a:rPr>
              <a:t>тканей </a:t>
            </a:r>
            <a:r>
              <a:rPr sz="2850" spc="-5" dirty="0">
                <a:latin typeface="Calibri"/>
                <a:cs typeface="Calibri"/>
              </a:rPr>
              <a:t>зубов </a:t>
            </a:r>
            <a:r>
              <a:rPr sz="2850" dirty="0">
                <a:latin typeface="Calibri"/>
                <a:cs typeface="Calibri"/>
              </a:rPr>
              <a:t>с</a:t>
            </a:r>
            <a:r>
              <a:rPr sz="2850" spc="85" dirty="0">
                <a:latin typeface="Calibri"/>
                <a:cs typeface="Calibri"/>
              </a:rPr>
              <a:t> </a:t>
            </a:r>
            <a:r>
              <a:rPr sz="2850" spc="-5" dirty="0">
                <a:latin typeface="Calibri"/>
                <a:cs typeface="Calibri"/>
              </a:rPr>
              <a:t>последующим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-5" dirty="0">
                <a:latin typeface="Calibri"/>
                <a:cs typeface="Calibri"/>
              </a:rPr>
              <a:t>образованием </a:t>
            </a:r>
            <a:r>
              <a:rPr sz="2850" spc="-10" dirty="0">
                <a:latin typeface="Calibri"/>
                <a:cs typeface="Calibri"/>
              </a:rPr>
              <a:t>дефекта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10" dirty="0">
                <a:latin typeface="Calibri"/>
                <a:cs typeface="Calibri"/>
              </a:rPr>
              <a:t>виде </a:t>
            </a:r>
            <a:r>
              <a:rPr sz="2850" spc="-5" dirty="0">
                <a:latin typeface="Calibri"/>
                <a:cs typeface="Calibri"/>
              </a:rPr>
              <a:t>полости.</a:t>
            </a:r>
            <a:r>
              <a:rPr sz="2850" spc="12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Это</a:t>
            </a:r>
            <a:endParaRPr sz="2850">
              <a:latin typeface="Calibri"/>
              <a:cs typeface="Calibri"/>
            </a:endParaRPr>
          </a:p>
          <a:p>
            <a:pPr marL="12700" marR="746125">
              <a:lnSpc>
                <a:spcPct val="100400"/>
              </a:lnSpc>
              <a:spcBef>
                <a:spcPts val="25"/>
              </a:spcBef>
            </a:pPr>
            <a:r>
              <a:rPr sz="2850" spc="-10" dirty="0">
                <a:latin typeface="Calibri"/>
                <a:cs typeface="Calibri"/>
              </a:rPr>
              <a:t>приводит </a:t>
            </a:r>
            <a:r>
              <a:rPr sz="2850" dirty="0">
                <a:latin typeface="Calibri"/>
                <a:cs typeface="Calibri"/>
              </a:rPr>
              <a:t>к нарушению </a:t>
            </a:r>
            <a:r>
              <a:rPr sz="2850" spc="-10" dirty="0">
                <a:latin typeface="Calibri"/>
                <a:cs typeface="Calibri"/>
              </a:rPr>
              <a:t>анатомической </a:t>
            </a:r>
            <a:r>
              <a:rPr sz="2850" dirty="0">
                <a:latin typeface="Calibri"/>
                <a:cs typeface="Calibri"/>
              </a:rPr>
              <a:t>формы  </a:t>
            </a:r>
            <a:r>
              <a:rPr sz="2850" spc="-5" dirty="0">
                <a:latin typeface="Calibri"/>
                <a:cs typeface="Calibri"/>
              </a:rPr>
              <a:t>коронки </a:t>
            </a:r>
            <a:r>
              <a:rPr sz="2850" spc="-10" dirty="0">
                <a:latin typeface="Calibri"/>
                <a:cs typeface="Calibri"/>
              </a:rPr>
              <a:t>зуба </a:t>
            </a:r>
            <a:r>
              <a:rPr sz="2850" dirty="0">
                <a:latin typeface="Calibri"/>
                <a:cs typeface="Calibri"/>
              </a:rPr>
              <a:t>и, </a:t>
            </a:r>
            <a:r>
              <a:rPr sz="2850" spc="-20" dirty="0">
                <a:latin typeface="Calibri"/>
                <a:cs typeface="Calibri"/>
              </a:rPr>
              <a:t>как </a:t>
            </a:r>
            <a:r>
              <a:rPr sz="2850" spc="-10" dirty="0">
                <a:latin typeface="Calibri"/>
                <a:cs typeface="Calibri"/>
              </a:rPr>
              <a:t>следствие, его</a:t>
            </a:r>
            <a:r>
              <a:rPr sz="2850" spc="-3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функции.</a:t>
            </a:r>
            <a:endParaRPr sz="2850">
              <a:latin typeface="Calibri"/>
              <a:cs typeface="Calibri"/>
            </a:endParaRPr>
          </a:p>
          <a:p>
            <a:pPr marL="12700" marR="1487170">
              <a:lnSpc>
                <a:spcPct val="102499"/>
              </a:lnSpc>
              <a:spcBef>
                <a:spcPts val="95"/>
              </a:spcBef>
            </a:pPr>
            <a:r>
              <a:rPr sz="2850" dirty="0">
                <a:latin typeface="Calibri"/>
                <a:cs typeface="Calibri"/>
              </a:rPr>
              <a:t>Кариозные </a:t>
            </a:r>
            <a:r>
              <a:rPr sz="2850" spc="-10" dirty="0">
                <a:latin typeface="Calibri"/>
                <a:cs typeface="Calibri"/>
              </a:rPr>
              <a:t>дефекты </a:t>
            </a:r>
            <a:r>
              <a:rPr sz="2850" spc="-5" dirty="0">
                <a:latin typeface="Calibri"/>
                <a:cs typeface="Calibri"/>
              </a:rPr>
              <a:t>могут иметь </a:t>
            </a:r>
            <a:r>
              <a:rPr sz="2850" dirty="0">
                <a:latin typeface="Calibri"/>
                <a:cs typeface="Calibri"/>
              </a:rPr>
              <a:t>разную  </a:t>
            </a:r>
            <a:r>
              <a:rPr sz="2850" spc="-5" dirty="0">
                <a:latin typeface="Calibri"/>
                <a:cs typeface="Calibri"/>
              </a:rPr>
              <a:t>локализацию, </a:t>
            </a:r>
            <a:r>
              <a:rPr sz="2850" spc="-20" dirty="0">
                <a:latin typeface="Calibri"/>
                <a:cs typeface="Calibri"/>
              </a:rPr>
              <a:t>величину, </a:t>
            </a:r>
            <a:r>
              <a:rPr sz="2850" spc="-5" dirty="0">
                <a:latin typeface="Calibri"/>
                <a:cs typeface="Calibri"/>
              </a:rPr>
              <a:t>форму </a:t>
            </a:r>
            <a:r>
              <a:rPr sz="2850" dirty="0">
                <a:latin typeface="Calibri"/>
                <a:cs typeface="Calibri"/>
              </a:rPr>
              <a:t>и</a:t>
            </a:r>
            <a:r>
              <a:rPr sz="2850" spc="-20" dirty="0">
                <a:latin typeface="Calibri"/>
                <a:cs typeface="Calibri"/>
              </a:rPr>
              <a:t> </a:t>
            </a:r>
            <a:r>
              <a:rPr sz="2850" spc="-45" dirty="0">
                <a:latin typeface="Calibri"/>
                <a:cs typeface="Calibri"/>
              </a:rPr>
              <a:t>глубину.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888" y="274320"/>
            <a:ext cx="6364223" cy="636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29282"/>
            <a:ext cx="7977505" cy="433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3709" algn="just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Calibri"/>
                <a:cs typeface="Calibri"/>
              </a:rPr>
              <a:t>Некариозные </a:t>
            </a:r>
            <a:r>
              <a:rPr sz="2500" b="1" spc="-30" dirty="0">
                <a:latin typeface="Calibri"/>
                <a:cs typeface="Calibri"/>
              </a:rPr>
              <a:t>поражения </a:t>
            </a:r>
            <a:r>
              <a:rPr sz="2500" spc="-15" dirty="0">
                <a:latin typeface="Calibri"/>
                <a:cs typeface="Calibri"/>
              </a:rPr>
              <a:t>зубов </a:t>
            </a:r>
            <a:r>
              <a:rPr sz="2500" spc="-40" dirty="0">
                <a:latin typeface="Calibri"/>
                <a:cs typeface="Calibri"/>
              </a:rPr>
              <a:t>делят </a:t>
            </a:r>
            <a:r>
              <a:rPr sz="2500" dirty="0">
                <a:latin typeface="Calibri"/>
                <a:cs typeface="Calibri"/>
              </a:rPr>
              <a:t>на </a:t>
            </a:r>
            <a:r>
              <a:rPr sz="2500" spc="-10" dirty="0">
                <a:latin typeface="Calibri"/>
                <a:cs typeface="Calibri"/>
              </a:rPr>
              <a:t>две </a:t>
            </a:r>
            <a:r>
              <a:rPr sz="2500" spc="-5" dirty="0">
                <a:latin typeface="Calibri"/>
                <a:cs typeface="Calibri"/>
              </a:rPr>
              <a:t>основные  </a:t>
            </a:r>
            <a:r>
              <a:rPr sz="2500" spc="-10" dirty="0">
                <a:latin typeface="Calibri"/>
                <a:cs typeface="Calibri"/>
              </a:rPr>
              <a:t>группы:</a:t>
            </a:r>
            <a:endParaRPr sz="2500">
              <a:latin typeface="Calibri"/>
              <a:cs typeface="Calibri"/>
            </a:endParaRPr>
          </a:p>
          <a:p>
            <a:pPr marL="280670" marR="647065" indent="-268605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81305" algn="l"/>
              </a:tabLst>
            </a:pPr>
            <a:r>
              <a:rPr sz="2500" spc="-30" dirty="0">
                <a:latin typeface="Calibri"/>
                <a:cs typeface="Calibri"/>
              </a:rPr>
              <a:t>поражения, возникающие </a:t>
            </a:r>
            <a:r>
              <a:rPr sz="2500" spc="-5" dirty="0">
                <a:latin typeface="Calibri"/>
                <a:cs typeface="Calibri"/>
              </a:rPr>
              <a:t>в </a:t>
            </a:r>
            <a:r>
              <a:rPr sz="2500" spc="-35" dirty="0">
                <a:latin typeface="Calibri"/>
                <a:cs typeface="Calibri"/>
              </a:rPr>
              <a:t>период </a:t>
            </a:r>
            <a:r>
              <a:rPr sz="2500" spc="-40" dirty="0">
                <a:latin typeface="Calibri"/>
                <a:cs typeface="Calibri"/>
              </a:rPr>
              <a:t>фолликулярного  </a:t>
            </a:r>
            <a:r>
              <a:rPr sz="2500" spc="-5" dirty="0">
                <a:latin typeface="Calibri"/>
                <a:cs typeface="Calibri"/>
              </a:rPr>
              <a:t>развития </a:t>
            </a:r>
            <a:r>
              <a:rPr sz="2500" spc="-35" dirty="0">
                <a:latin typeface="Calibri"/>
                <a:cs typeface="Calibri"/>
              </a:rPr>
              <a:t>тканей </a:t>
            </a:r>
            <a:r>
              <a:rPr sz="2500" spc="-10" dirty="0">
                <a:latin typeface="Calibri"/>
                <a:cs typeface="Calibri"/>
              </a:rPr>
              <a:t>зубов, </a:t>
            </a:r>
            <a:r>
              <a:rPr sz="2500" spc="-80" dirty="0">
                <a:latin typeface="Calibri"/>
                <a:cs typeface="Calibri"/>
              </a:rPr>
              <a:t>т. </a:t>
            </a:r>
            <a:r>
              <a:rPr sz="2500" spc="-5" dirty="0">
                <a:latin typeface="Calibri"/>
                <a:cs typeface="Calibri"/>
              </a:rPr>
              <a:t>е. </a:t>
            </a:r>
            <a:r>
              <a:rPr sz="2500" spc="-30" dirty="0">
                <a:latin typeface="Calibri"/>
                <a:cs typeface="Calibri"/>
              </a:rPr>
              <a:t>до</a:t>
            </a:r>
            <a:r>
              <a:rPr sz="2500" spc="-18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прорезывания:</a:t>
            </a:r>
            <a:endParaRPr sz="2500">
              <a:latin typeface="Calibri"/>
              <a:cs typeface="Calibri"/>
            </a:endParaRPr>
          </a:p>
          <a:p>
            <a:pPr marL="280670" marR="234950" algn="just">
              <a:lnSpc>
                <a:spcPct val="100000"/>
              </a:lnSpc>
              <a:spcBef>
                <a:spcPts val="5"/>
              </a:spcBef>
            </a:pPr>
            <a:r>
              <a:rPr sz="2500" spc="-5" dirty="0">
                <a:latin typeface="Calibri"/>
                <a:cs typeface="Calibri"/>
              </a:rPr>
              <a:t>гипоплазия эмали, гиперплазия эмали, </a:t>
            </a:r>
            <a:r>
              <a:rPr sz="2500" spc="-30" dirty="0">
                <a:latin typeface="Calibri"/>
                <a:cs typeface="Calibri"/>
              </a:rPr>
              <a:t>флюороз</a:t>
            </a:r>
            <a:r>
              <a:rPr sz="2500" spc="-3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зубов,  </a:t>
            </a:r>
            <a:r>
              <a:rPr sz="2500" spc="-5" dirty="0">
                <a:latin typeface="Calibri"/>
                <a:cs typeface="Calibri"/>
              </a:rPr>
              <a:t>аномалии развития и прорезывания </a:t>
            </a:r>
            <a:r>
              <a:rPr sz="2500" spc="-10" dirty="0">
                <a:latin typeface="Calibri"/>
                <a:cs typeface="Calibri"/>
              </a:rPr>
              <a:t>зубов, </a:t>
            </a:r>
            <a:r>
              <a:rPr sz="2500" spc="-5" dirty="0">
                <a:latin typeface="Calibri"/>
                <a:cs typeface="Calibri"/>
              </a:rPr>
              <a:t>изменение  </a:t>
            </a:r>
            <a:r>
              <a:rPr sz="2500" spc="-10" dirty="0">
                <a:latin typeface="Calibri"/>
                <a:cs typeface="Calibri"/>
              </a:rPr>
              <a:t>их </a:t>
            </a:r>
            <a:r>
              <a:rPr sz="2500" spc="-5" dirty="0">
                <a:latin typeface="Calibri"/>
                <a:cs typeface="Calibri"/>
              </a:rPr>
              <a:t>цвета, </a:t>
            </a:r>
            <a:r>
              <a:rPr sz="2500" spc="-10" dirty="0">
                <a:latin typeface="Calibri"/>
                <a:cs typeface="Calibri"/>
              </a:rPr>
              <a:t>наследственные </a:t>
            </a:r>
            <a:r>
              <a:rPr sz="2500" spc="-5" dirty="0">
                <a:latin typeface="Calibri"/>
                <a:cs typeface="Calibri"/>
              </a:rPr>
              <a:t>нарушения развития</a:t>
            </a:r>
            <a:r>
              <a:rPr sz="2500" spc="-254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зубов;</a:t>
            </a:r>
            <a:endParaRPr sz="2500">
              <a:latin typeface="Calibri"/>
              <a:cs typeface="Calibri"/>
            </a:endParaRPr>
          </a:p>
          <a:p>
            <a:pPr marL="280670" indent="-268605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81305" algn="l"/>
              </a:tabLst>
            </a:pPr>
            <a:r>
              <a:rPr sz="2500" spc="-30" dirty="0">
                <a:latin typeface="Calibri"/>
                <a:cs typeface="Calibri"/>
              </a:rPr>
              <a:t>поражения, возникающие </a:t>
            </a:r>
            <a:r>
              <a:rPr sz="2500" spc="-5" dirty="0">
                <a:latin typeface="Calibri"/>
                <a:cs typeface="Calibri"/>
              </a:rPr>
              <a:t>после</a:t>
            </a:r>
            <a:r>
              <a:rPr sz="2500" spc="16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прорезывания:</a:t>
            </a:r>
            <a:endParaRPr sz="2500">
              <a:latin typeface="Calibri"/>
              <a:cs typeface="Calibri"/>
            </a:endParaRPr>
          </a:p>
          <a:p>
            <a:pPr marL="280670" algn="just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пигментация зубов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spc="-10" dirty="0">
                <a:latin typeface="Calibri"/>
                <a:cs typeface="Calibri"/>
              </a:rPr>
              <a:t>зубные </a:t>
            </a:r>
            <a:r>
              <a:rPr sz="2500" spc="-5" dirty="0">
                <a:latin typeface="Calibri"/>
                <a:cs typeface="Calibri"/>
              </a:rPr>
              <a:t>налеты, эрозия</a:t>
            </a:r>
            <a:r>
              <a:rPr sz="2500" spc="-2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зубов,</a:t>
            </a:r>
            <a:endParaRPr sz="2500">
              <a:latin typeface="Calibri"/>
              <a:cs typeface="Calibri"/>
            </a:endParaRPr>
          </a:p>
          <a:p>
            <a:pPr marL="280670" marR="5080" algn="just">
              <a:lnSpc>
                <a:spcPct val="100000"/>
              </a:lnSpc>
              <a:spcBef>
                <a:spcPts val="5"/>
              </a:spcBef>
            </a:pPr>
            <a:r>
              <a:rPr sz="2500" spc="-5" dirty="0">
                <a:latin typeface="Calibri"/>
                <a:cs typeface="Calibri"/>
              </a:rPr>
              <a:t>клиновидный </a:t>
            </a:r>
            <a:r>
              <a:rPr sz="2500" spc="-40" dirty="0">
                <a:latin typeface="Calibri"/>
                <a:cs typeface="Calibri"/>
              </a:rPr>
              <a:t>дефект, </a:t>
            </a:r>
            <a:r>
              <a:rPr sz="2500" spc="-5" dirty="0">
                <a:latin typeface="Calibri"/>
                <a:cs typeface="Calibri"/>
              </a:rPr>
              <a:t>стирание </a:t>
            </a:r>
            <a:r>
              <a:rPr sz="2500" spc="-35" dirty="0">
                <a:latin typeface="Calibri"/>
                <a:cs typeface="Calibri"/>
              </a:rPr>
              <a:t>твердых </a:t>
            </a:r>
            <a:r>
              <a:rPr sz="2500" spc="-30" dirty="0">
                <a:latin typeface="Calibri"/>
                <a:cs typeface="Calibri"/>
              </a:rPr>
              <a:t>тканей, </a:t>
            </a:r>
            <a:r>
              <a:rPr sz="2500" spc="-10" dirty="0">
                <a:latin typeface="Calibri"/>
                <a:cs typeface="Calibri"/>
              </a:rPr>
              <a:t>травма  зубов, </a:t>
            </a:r>
            <a:r>
              <a:rPr sz="2500" spc="-5" dirty="0">
                <a:latin typeface="Calibri"/>
                <a:cs typeface="Calibri"/>
              </a:rPr>
              <a:t>некроз </a:t>
            </a:r>
            <a:r>
              <a:rPr sz="2500" spc="-35" dirty="0">
                <a:latin typeface="Calibri"/>
                <a:cs typeface="Calibri"/>
              </a:rPr>
              <a:t>твердых тканей </a:t>
            </a:r>
            <a:r>
              <a:rPr sz="2500" spc="-10" dirty="0">
                <a:latin typeface="Calibri"/>
                <a:cs typeface="Calibri"/>
              </a:rPr>
              <a:t>зубов, </a:t>
            </a:r>
            <a:r>
              <a:rPr sz="2500" spc="-5" dirty="0">
                <a:latin typeface="Calibri"/>
                <a:cs typeface="Calibri"/>
              </a:rPr>
              <a:t>гиперестезия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зубов.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17976"/>
            <a:ext cx="4489704" cy="289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7447" y="259079"/>
            <a:ext cx="4416552" cy="3313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8224"/>
            <a:ext cx="4489704" cy="3087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7447" y="3904488"/>
            <a:ext cx="4416551" cy="2612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609420"/>
            <a:ext cx="7938134" cy="392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5244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b="1" spc="-45" dirty="0">
                <a:latin typeface="Calibri"/>
                <a:cs typeface="Calibri"/>
              </a:rPr>
              <a:t>Гипоплазия </a:t>
            </a:r>
            <a:r>
              <a:rPr sz="3200" b="1" spc="-10" dirty="0">
                <a:latin typeface="Calibri"/>
                <a:cs typeface="Calibri"/>
              </a:rPr>
              <a:t>эмали </a:t>
            </a:r>
            <a:r>
              <a:rPr sz="3200" spc="-15" dirty="0">
                <a:latin typeface="Calibri"/>
                <a:cs typeface="Calibri"/>
              </a:rPr>
              <a:t>возникает </a:t>
            </a:r>
            <a:r>
              <a:rPr sz="3200" spc="-35" dirty="0">
                <a:latin typeface="Calibri"/>
                <a:cs typeface="Calibri"/>
              </a:rPr>
              <a:t>как следствие  </a:t>
            </a:r>
            <a:r>
              <a:rPr sz="3200" spc="-10" dirty="0">
                <a:latin typeface="Calibri"/>
                <a:cs typeface="Calibri"/>
              </a:rPr>
              <a:t>нарушения </a:t>
            </a:r>
            <a:r>
              <a:rPr sz="3200" spc="-15" dirty="0">
                <a:latin typeface="Calibri"/>
                <a:cs typeface="Calibri"/>
              </a:rPr>
              <a:t>метаболических процессов </a:t>
            </a:r>
            <a:r>
              <a:rPr sz="3200" spc="-5" dirty="0">
                <a:latin typeface="Calibri"/>
                <a:cs typeface="Calibri"/>
              </a:rPr>
              <a:t>в  </a:t>
            </a:r>
            <a:r>
              <a:rPr sz="3200" spc="-35" dirty="0">
                <a:latin typeface="Calibri"/>
                <a:cs typeface="Calibri"/>
              </a:rPr>
              <a:t>анамелобластах </a:t>
            </a:r>
            <a:r>
              <a:rPr sz="3200" spc="-30" dirty="0">
                <a:latin typeface="Calibri"/>
                <a:cs typeface="Calibri"/>
              </a:rPr>
              <a:t>зачатков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зубов.</a:t>
            </a:r>
            <a:endParaRPr sz="3200">
              <a:latin typeface="Calibri"/>
              <a:cs typeface="Calibri"/>
            </a:endParaRPr>
          </a:p>
          <a:p>
            <a:pPr marL="356870" marR="35242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Возникновению гипоплазии </a:t>
            </a:r>
            <a:r>
              <a:rPr sz="3200" spc="-20" dirty="0">
                <a:latin typeface="Calibri"/>
                <a:cs typeface="Calibri"/>
              </a:rPr>
              <a:t>способствует  </a:t>
            </a:r>
            <a:r>
              <a:rPr sz="3200" spc="-10" dirty="0">
                <a:latin typeface="Calibri"/>
                <a:cs typeface="Calibri"/>
              </a:rPr>
              <a:t>нарушение </a:t>
            </a:r>
            <a:r>
              <a:rPr sz="3200" spc="-45" dirty="0">
                <a:latin typeface="Calibri"/>
                <a:cs typeface="Calibri"/>
              </a:rPr>
              <a:t>белкового </a:t>
            </a:r>
            <a:r>
              <a:rPr sz="3200" spc="-5" dirty="0">
                <a:latin typeface="Calibri"/>
                <a:cs typeface="Calibri"/>
              </a:rPr>
              <a:t>и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минерального</a:t>
            </a:r>
            <a:endParaRPr sz="3200">
              <a:latin typeface="Calibri"/>
              <a:cs typeface="Calibri"/>
            </a:endParaRPr>
          </a:p>
          <a:p>
            <a:pPr marL="356870" marR="508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обмена </a:t>
            </a:r>
            <a:r>
              <a:rPr sz="3200" spc="-5" dirty="0">
                <a:latin typeface="Calibri"/>
                <a:cs typeface="Calibri"/>
              </a:rPr>
              <a:t>в организме </a:t>
            </a:r>
            <a:r>
              <a:rPr sz="3200" spc="-50" dirty="0">
                <a:latin typeface="Calibri"/>
                <a:cs typeface="Calibri"/>
              </a:rPr>
              <a:t>плода </a:t>
            </a:r>
            <a:r>
              <a:rPr sz="3200" spc="-5" dirty="0">
                <a:latin typeface="Calibri"/>
                <a:cs typeface="Calibri"/>
              </a:rPr>
              <a:t>или </a:t>
            </a:r>
            <a:r>
              <a:rPr sz="3200" spc="-15" dirty="0">
                <a:latin typeface="Calibri"/>
                <a:cs typeface="Calibri"/>
              </a:rPr>
              <a:t>ребенка. </a:t>
            </a:r>
            <a:r>
              <a:rPr sz="3200" spc="-5" dirty="0">
                <a:latin typeface="Calibri"/>
                <a:cs typeface="Calibri"/>
              </a:rPr>
              <a:t>По  </a:t>
            </a:r>
            <a:r>
              <a:rPr sz="3200" spc="-35" dirty="0">
                <a:latin typeface="Calibri"/>
                <a:cs typeface="Calibri"/>
              </a:rPr>
              <a:t>этиологии различают </a:t>
            </a:r>
            <a:r>
              <a:rPr sz="3200" spc="-15" dirty="0">
                <a:latin typeface="Calibri"/>
                <a:cs typeface="Calibri"/>
              </a:rPr>
              <a:t>очаговую, системную  </a:t>
            </a:r>
            <a:r>
              <a:rPr sz="3200" spc="-5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местную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гипоплазию.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1992</Words>
  <Application>Microsoft Office PowerPoint</Application>
  <PresentationFormat>Экран (4:3)</PresentationFormat>
  <Paragraphs>177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Апекс</vt:lpstr>
      <vt:lpstr>Дефекты коронковой части зуба.</vt:lpstr>
      <vt:lpstr>Содержание</vt:lpstr>
      <vt:lpstr>Этиология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Гиперплазия эмали (эмалевые капли)  представляет собой избыточное образование  ткани зуба в процессе его развития, чаще  всего в области шейки зуба, на границе эмали  и цемента, а также на контактной поверхности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лечения</vt:lpstr>
      <vt:lpstr>Презентация PowerPoint</vt:lpstr>
      <vt:lpstr>Микропротезирование</vt:lpstr>
      <vt:lpstr>Техника препарирования</vt:lpstr>
      <vt:lpstr>Презентация PowerPoint</vt:lpstr>
      <vt:lpstr>Презентация PowerPoint</vt:lpstr>
      <vt:lpstr>Презентация PowerPoint</vt:lpstr>
      <vt:lpstr>Показания и противопоказания для проведения микропротезирования зубов</vt:lpstr>
      <vt:lpstr>Презентация PowerPoint</vt:lpstr>
      <vt:lpstr>Виды безметалловых конструкций</vt:lpstr>
      <vt:lpstr>МИКРОПРОТЕЗЫ ИЗ ЦЕЛЬНОЙ КЕРАМИКИ.</vt:lpstr>
      <vt:lpstr>Презентация PowerPoint</vt:lpstr>
      <vt:lpstr>Презентация PowerPoint</vt:lpstr>
      <vt:lpstr>КАРКАСНЫЕ КОНСТРУКЦИИ БЕЗ ОБЛИЦОВКИ КЕРАМИКОЙ.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КАРКАСНЫЕ КОНСТРУКЦИИ С КЕРАМИЧЕСКОЙ ОБЛИЦОВКОЙ.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Дефекты коронковой части зуба.</dc:title>
  <cp:lastModifiedBy>Janna</cp:lastModifiedBy>
  <cp:revision>2</cp:revision>
  <dcterms:created xsi:type="dcterms:W3CDTF">2020-11-23T16:48:13Z</dcterms:created>
  <dcterms:modified xsi:type="dcterms:W3CDTF">2021-02-10T06:45:00Z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2020-11-23T00:00:00Z</vt:filetime>
  </property>
</Properties>
</file>