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73" r:id="rId3"/>
    <p:sldId id="258" r:id="rId4"/>
    <p:sldId id="270" r:id="rId5"/>
    <p:sldId id="271" r:id="rId6"/>
    <p:sldId id="259" r:id="rId7"/>
    <p:sldId id="262" r:id="rId8"/>
    <p:sldId id="272" r:id="rId9"/>
    <p:sldId id="263" r:id="rId10"/>
    <p:sldId id="268" r:id="rId11"/>
    <p:sldId id="264" r:id="rId12"/>
    <p:sldId id="269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9" autoAdjust="0"/>
  </p:normalViewPr>
  <p:slideViewPr>
    <p:cSldViewPr>
      <p:cViewPr varScale="1">
        <p:scale>
          <a:sx n="134" d="100"/>
          <a:sy n="134" d="100"/>
        </p:scale>
        <p:origin x="9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F1C4F-59DD-4ABE-9BAD-F3CBE3AD6547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7FA6-8C26-4738-91DE-A6EB53E42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93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3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687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69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51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8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8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17FA6-8C26-4738-91DE-A6EB53E42B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7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1568447"/>
            <a:ext cx="6801440" cy="19431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54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3511547"/>
            <a:ext cx="6803136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200" spc="6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95410"/>
          </a:xfrm>
        </p:spPr>
        <p:txBody>
          <a:bodyPr/>
          <a:lstStyle>
            <a:lvl1pPr algn="ctr">
              <a:defRPr sz="975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2" y="3908295"/>
            <a:ext cx="4429125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909060"/>
            <a:ext cx="1583911" cy="1714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78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765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571500"/>
            <a:ext cx="1771650" cy="3943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71500"/>
            <a:ext cx="6057900" cy="3943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1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74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950798"/>
            <a:ext cx="1268730" cy="483971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1570732"/>
            <a:ext cx="6803136" cy="1940814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54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3511547"/>
            <a:ext cx="6803136" cy="3429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008377"/>
            <a:ext cx="1165860" cy="397764"/>
          </a:xfrm>
        </p:spPr>
        <p:txBody>
          <a:bodyPr/>
          <a:lstStyle>
            <a:lvl1pPr algn="ctr">
              <a:defRPr lang="en-US" sz="9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3908295"/>
            <a:ext cx="4430268" cy="17145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3908295"/>
            <a:ext cx="1584198" cy="17145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575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1577340"/>
            <a:ext cx="356616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8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  <a:latin typeface="+mn-lt"/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66924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1555751"/>
            <a:ext cx="3566160" cy="48006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425" b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067436"/>
            <a:ext cx="3566160" cy="24003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4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2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8308"/>
            <a:ext cx="6398514" cy="47868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5544"/>
            <a:ext cx="1823085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1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829300" cy="400050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3085" cy="26289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4667252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0487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8308"/>
            <a:ext cx="2194560" cy="4786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452628"/>
            <a:ext cx="1824228" cy="1234440"/>
          </a:xfrm>
        </p:spPr>
        <p:txBody>
          <a:bodyPr anchor="b">
            <a:noAutofit/>
          </a:bodyPr>
          <a:lstStyle>
            <a:lvl1pPr algn="l">
              <a:defRPr sz="21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8308"/>
            <a:ext cx="6398514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1714500"/>
            <a:ext cx="1824228" cy="262661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685800" rtl="0" eaLnBrk="1" latinLnBrk="0" hangingPunct="1">
              <a:defRPr lang="en-US" sz="75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670298"/>
            <a:ext cx="1097280" cy="20574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68160" y="281178"/>
            <a:ext cx="1988820" cy="458114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224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4730754"/>
            <a:ext cx="205740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4730754"/>
            <a:ext cx="390906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4730754"/>
            <a:ext cx="1097280" cy="2057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9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6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9" y="1923678"/>
            <a:ext cx="7200799" cy="1450181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Диагностика аденом околощитовидных желез с помощью новых режимов ультразвуковой визуализации</a:t>
            </a:r>
            <a:br>
              <a:rPr lang="ru-RU" sz="2800" b="1" dirty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b="1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291830"/>
            <a:ext cx="2943672" cy="1241822"/>
          </a:xfrm>
        </p:spPr>
        <p:txBody>
          <a:bodyPr rtlCol="0">
            <a:normAutofit/>
          </a:bodyPr>
          <a:lstStyle/>
          <a:p>
            <a:pPr algn="r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altLang="ru-RU" sz="1100" dirty="0">
                <a:cs typeface="Arial" panose="020B0604020202020204" pitchFamily="34" charset="0"/>
              </a:rPr>
              <a:t>Выполнила: </a:t>
            </a:r>
          </a:p>
          <a:p>
            <a:pPr algn="r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altLang="ru-RU" sz="1100" dirty="0">
                <a:cs typeface="Arial" panose="020B0604020202020204" pitchFamily="34" charset="0"/>
              </a:rPr>
              <a:t>Ординатор 2 года обучения</a:t>
            </a:r>
          </a:p>
          <a:p>
            <a:pPr algn="r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altLang="ru-RU" sz="1100" dirty="0">
                <a:cs typeface="Arial" panose="020B0604020202020204" pitchFamily="34" charset="0"/>
              </a:rPr>
              <a:t>специальности УЗД </a:t>
            </a:r>
          </a:p>
          <a:p>
            <a:pPr algn="r">
              <a:spcBef>
                <a:spcPct val="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ru-RU" altLang="ru-RU" sz="1100" dirty="0">
                <a:cs typeface="Arial" panose="020B0604020202020204" pitchFamily="34" charset="0"/>
              </a:rPr>
              <a:t>Евдокимова Марина Сергеевна</a:t>
            </a:r>
          </a:p>
          <a:p>
            <a:pPr algn="r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ru-RU" altLang="ru-RU" sz="1100" dirty="0"/>
          </a:p>
        </p:txBody>
      </p:sp>
      <p:sp>
        <p:nvSpPr>
          <p:cNvPr id="2052" name="Подзаголовок 2"/>
          <p:cNvSpPr>
            <a:spLocks noGrp="1"/>
          </p:cNvSpPr>
          <p:nvPr/>
        </p:nvSpPr>
        <p:spPr bwMode="auto">
          <a:xfrm>
            <a:off x="1027510" y="84535"/>
            <a:ext cx="7108031" cy="81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225"/>
              </a:spcBef>
              <a:buNone/>
              <a:defRPr/>
            </a:pPr>
            <a:r>
              <a:rPr lang="ru-RU" altLang="ru-RU" sz="1300" b="1" dirty="0">
                <a:latin typeface="+mn-lt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sz="1300" b="1" dirty="0" err="1">
                <a:latin typeface="+mn-lt"/>
                <a:cs typeface="Arial" panose="020B0604020202020204" pitchFamily="34" charset="0"/>
              </a:rPr>
              <a:t>Войно-Ясенецкого</a:t>
            </a:r>
            <a:r>
              <a:rPr lang="ru-RU" altLang="ru-RU" sz="1300" b="1" dirty="0">
                <a:latin typeface="+mn-lt"/>
                <a:cs typeface="Arial" panose="020B0604020202020204" pitchFamily="34" charset="0"/>
              </a:rPr>
              <a:t>» </a:t>
            </a:r>
            <a:endParaRPr lang="en-US" altLang="ru-RU" sz="1300" b="1" dirty="0"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225"/>
              </a:spcBef>
              <a:buNone/>
              <a:defRPr/>
            </a:pPr>
            <a:r>
              <a:rPr lang="ru-RU" altLang="ru-RU" sz="1300" b="1" dirty="0">
                <a:latin typeface="+mn-lt"/>
                <a:cs typeface="Arial" panose="020B0604020202020204" pitchFamily="34" charset="0"/>
              </a:rPr>
              <a:t>Кафедра лучевой диагностики ИПО </a:t>
            </a:r>
          </a:p>
        </p:txBody>
      </p:sp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3667125" y="4712494"/>
            <a:ext cx="1912987" cy="2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>
                <a:latin typeface="+mn-lt"/>
                <a:cs typeface="Arial" panose="020B0604020202020204" pitchFamily="34" charset="0"/>
              </a:rPr>
              <a:t>г. Красноярск, 202</a:t>
            </a:r>
            <a:r>
              <a:rPr lang="en-US" altLang="ru-RU" sz="1200" b="1" dirty="0">
                <a:latin typeface="+mn-lt"/>
                <a:cs typeface="Arial" panose="020B0604020202020204" pitchFamily="34" charset="0"/>
              </a:rPr>
              <a:t>4</a:t>
            </a:r>
            <a:endParaRPr lang="ru-RU" altLang="ru-RU" sz="12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4671"/>
            <a:ext cx="4934245" cy="86278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9815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ve.2019.0163-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55676" y="339502"/>
            <a:ext cx="5832647" cy="4374486"/>
          </a:xfrm>
        </p:spPr>
      </p:pic>
    </p:spTree>
    <p:extLst>
      <p:ext uri="{BB962C8B-B14F-4D97-AF65-F5344CB8AC3E}">
        <p14:creationId xmlns:p14="http://schemas.microsoft.com/office/powerpoint/2010/main" val="33701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90922"/>
            <a:ext cx="7543800" cy="102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100" y="1347614"/>
            <a:ext cx="7543800" cy="33843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dirty="0"/>
              <a:t>Использование </a:t>
            </a:r>
            <a:r>
              <a:rPr lang="ru-RU" sz="1800" dirty="0" err="1"/>
              <a:t>мультипараметрической</a:t>
            </a:r>
            <a:r>
              <a:rPr lang="ru-RU" sz="1800" dirty="0"/>
              <a:t> ультразвуковой визуализации, включая </a:t>
            </a:r>
            <a:r>
              <a:rPr lang="ru-RU" sz="1800" b="1" i="1" dirty="0"/>
              <a:t>B-режим, </a:t>
            </a:r>
            <a:r>
              <a:rPr lang="ru-RU" sz="1800" b="1" i="1" dirty="0" err="1"/>
              <a:t>эластографию</a:t>
            </a:r>
            <a:r>
              <a:rPr lang="ru-RU" sz="1800" b="1" i="1" dirty="0"/>
              <a:t> сдвиговой волной и 3D-УЗИ</a:t>
            </a:r>
            <a:r>
              <a:rPr lang="ru-RU" sz="1800" dirty="0"/>
              <a:t>, позволяет улучшить дифференциальную диагностику аденомы околощитовидной железы. </a:t>
            </a:r>
          </a:p>
          <a:p>
            <a:r>
              <a:rPr lang="ru-RU" sz="1800" dirty="0"/>
              <a:t>Скорость сдвиговой волны в аденоме ОЩЖ ниже по сравнению с щитовидной железой.  </a:t>
            </a:r>
          </a:p>
          <a:p>
            <a:r>
              <a:rPr lang="ru-RU" sz="1800" dirty="0"/>
              <a:t>Технология трехмерной </a:t>
            </a:r>
            <a:r>
              <a:rPr lang="ru-RU" sz="1800" dirty="0" err="1"/>
              <a:t>эхографии</a:t>
            </a:r>
            <a:r>
              <a:rPr lang="ru-RU" sz="1800" dirty="0"/>
              <a:t> с использованием 3D-CD позволяет визуализировать питающую артерию аденомы ОЩЖ. </a:t>
            </a:r>
          </a:p>
          <a:p>
            <a:r>
              <a:rPr lang="ru-RU" sz="1800" dirty="0"/>
              <a:t>Данный клинический случай демонстрирует диагностические возможности этих дополнительных методов УЗД</a:t>
            </a:r>
          </a:p>
        </p:txBody>
      </p:sp>
    </p:spTree>
    <p:extLst>
      <p:ext uri="{BB962C8B-B14F-4D97-AF65-F5344CB8AC3E}">
        <p14:creationId xmlns:p14="http://schemas.microsoft.com/office/powerpoint/2010/main" val="19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9662"/>
            <a:ext cx="7543800" cy="102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624" y="3723878"/>
            <a:ext cx="7543800" cy="8503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/>
              <a:t>Azizi</a:t>
            </a:r>
            <a:r>
              <a:rPr lang="en-US" b="1" dirty="0"/>
              <a:t> G, Mayo ML, Keller J, Farrell J, </a:t>
            </a:r>
            <a:r>
              <a:rPr lang="en-US" b="1" dirty="0" err="1"/>
              <a:t>Malchoff</a:t>
            </a:r>
            <a:r>
              <a:rPr lang="en-US" b="1" dirty="0"/>
              <a:t> C. Diagnosis of Parathyroid Adenomas with New Ultrasound Imaging Modalities. </a:t>
            </a:r>
            <a:r>
              <a:rPr lang="en-US" b="1" dirty="0" err="1"/>
              <a:t>VideoEndocrinology</a:t>
            </a:r>
            <a:r>
              <a:rPr lang="en-US" b="1" dirty="0"/>
              <a:t>. 2019 Dec 27;6(4):ve.2019.0163. </a:t>
            </a:r>
            <a:r>
              <a:rPr lang="en-US" b="1" dirty="0" err="1"/>
              <a:t>doi</a:t>
            </a:r>
            <a:r>
              <a:rPr lang="en-US" b="1" dirty="0"/>
              <a:t>: 10.1089/ve.2019.0163. PMID: 32025531; PMCID: PMC6961788.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336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8F0780-9E0C-44B6-8C3B-E68FD795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577340"/>
            <a:ext cx="7543800" cy="22185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1800" dirty="0"/>
              <a:t>Ультразвуковые технологии становятся неотъемлемой частью диагностики патологии околощитовидных желез, в частности, аденомы. </a:t>
            </a:r>
          </a:p>
          <a:p>
            <a:r>
              <a:rPr lang="ru-RU" sz="1800" dirty="0"/>
              <a:t>Тщательная ультразвуковая оценка в В-режиме, </a:t>
            </a:r>
            <a:r>
              <a:rPr lang="ru-RU" sz="1800" dirty="0" err="1"/>
              <a:t>эластография</a:t>
            </a:r>
            <a:r>
              <a:rPr lang="ru-RU" sz="1800" dirty="0"/>
              <a:t> сдвиговой волной и трехмерная </a:t>
            </a:r>
            <a:r>
              <a:rPr lang="ru-RU" sz="1800" dirty="0" err="1"/>
              <a:t>эхография</a:t>
            </a:r>
            <a:r>
              <a:rPr lang="ru-RU" sz="1800" dirty="0"/>
              <a:t> (3D-УЗИ) могут улучшить визуализацию аденомы околощитовидной железы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5833EE9-A499-4470-BFB7-172479DFA16C}"/>
              </a:ext>
            </a:extLst>
          </p:cNvPr>
          <p:cNvSpPr txBox="1">
            <a:spLocks/>
          </p:cNvSpPr>
          <p:nvPr/>
        </p:nvSpPr>
        <p:spPr>
          <a:xfrm>
            <a:off x="772616" y="483518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16059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543800" cy="10287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Клинический случай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624" y="1059582"/>
            <a:ext cx="7543800" cy="12241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dirty="0"/>
              <a:t>Женщина, 60 лет, направлена ​​на обследование по поводу </a:t>
            </a:r>
            <a:r>
              <a:rPr lang="ru-RU" sz="1800" b="1" i="1" dirty="0" err="1"/>
              <a:t>гиперпаратиреоза</a:t>
            </a:r>
            <a:r>
              <a:rPr lang="ru-RU" sz="1800" dirty="0"/>
              <a:t>. </a:t>
            </a:r>
          </a:p>
          <a:p>
            <a:r>
              <a:rPr lang="ru-RU" sz="1800" b="1" i="1" dirty="0"/>
              <a:t>В анамнезе</a:t>
            </a:r>
            <a:r>
              <a:rPr lang="ru-RU" sz="1800" dirty="0"/>
              <a:t>: гипотиреоз, узловой зоб; лечение - </a:t>
            </a:r>
            <a:r>
              <a:rPr lang="ru-RU" sz="1800" dirty="0" err="1"/>
              <a:t>левотироксин</a:t>
            </a:r>
            <a:r>
              <a:rPr lang="ru-RU" sz="1800" dirty="0"/>
              <a:t> 50 мкг/день </a:t>
            </a:r>
          </a:p>
          <a:p>
            <a:r>
              <a:rPr lang="ru-RU" sz="1800" b="1" i="1" u="sng" dirty="0"/>
              <a:t>Результаты лабораторных исследований:</a:t>
            </a:r>
            <a:r>
              <a:rPr lang="ru-RU" sz="1800" b="1" i="1" dirty="0"/>
              <a:t> </a:t>
            </a:r>
            <a:r>
              <a:rPr lang="ru-RU" sz="1800" b="1" i="1" dirty="0" err="1"/>
              <a:t>гиперкальциемия</a:t>
            </a:r>
            <a:r>
              <a:rPr lang="ru-RU" sz="1800" dirty="0"/>
              <a:t>.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543278"/>
              </p:ext>
            </p:extLst>
          </p:nvPr>
        </p:nvGraphicFramePr>
        <p:xfrm>
          <a:off x="755573" y="2355726"/>
          <a:ext cx="7776867" cy="2599459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592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2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22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6328">
                <a:tc>
                  <a:txBody>
                    <a:bodyPr/>
                    <a:lstStyle/>
                    <a:p>
                      <a:r>
                        <a:rPr lang="ru-RU" sz="1400" dirty="0"/>
                        <a:t>Параметр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757">
                <a:tc>
                  <a:txBody>
                    <a:bodyPr/>
                    <a:lstStyle/>
                    <a:p>
                      <a:r>
                        <a:rPr lang="ru-RU" sz="1400" b="1" dirty="0"/>
                        <a:t>Кальций (сыворотка крови)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11,2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8,7–10,2 мг/</a:t>
                      </a:r>
                      <a:r>
                        <a:rPr lang="ru-RU" sz="1400" dirty="0" err="1"/>
                        <a:t>дл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328">
                <a:tc>
                  <a:txBody>
                    <a:bodyPr/>
                    <a:lstStyle/>
                    <a:p>
                      <a:r>
                        <a:rPr lang="ru-RU" sz="1400" dirty="0" err="1"/>
                        <a:t>Креатинин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0,57–1,00 мг/</a:t>
                      </a:r>
                      <a:r>
                        <a:rPr lang="ru-RU" sz="1400" dirty="0" err="1"/>
                        <a:t>дл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97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Паратиреоидный </a:t>
                      </a:r>
                      <a:r>
                        <a:rPr lang="ru-RU" sz="1400" b="1" dirty="0"/>
                        <a:t>гормон (ПТГ)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70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15–65 </a:t>
                      </a:r>
                      <a:r>
                        <a:rPr lang="ru-RU" sz="1400" dirty="0" err="1"/>
                        <a:t>пг</a:t>
                      </a:r>
                      <a:r>
                        <a:rPr lang="ru-RU" sz="1400" dirty="0"/>
                        <a:t>/мл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328">
                <a:tc>
                  <a:txBody>
                    <a:bodyPr/>
                    <a:lstStyle/>
                    <a:p>
                      <a:r>
                        <a:rPr lang="ru-RU" sz="1400" dirty="0"/>
                        <a:t>Фосфор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2,5–4,5 мг/</a:t>
                      </a:r>
                      <a:r>
                        <a:rPr lang="ru-RU" sz="1400" dirty="0" err="1"/>
                        <a:t>дл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328">
                <a:tc>
                  <a:txBody>
                    <a:bodyPr/>
                    <a:lstStyle/>
                    <a:p>
                      <a:r>
                        <a:rPr lang="ru-RU" sz="1400" dirty="0"/>
                        <a:t>Витамин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30–100 </a:t>
                      </a:r>
                      <a:r>
                        <a:rPr lang="ru-RU" sz="1400" dirty="0" err="1"/>
                        <a:t>нг</a:t>
                      </a:r>
                      <a:r>
                        <a:rPr lang="ru-RU" sz="1400" dirty="0"/>
                        <a:t>/мл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3939">
                <a:tc>
                  <a:txBody>
                    <a:bodyPr/>
                    <a:lstStyle/>
                    <a:p>
                      <a:r>
                        <a:rPr lang="ru-RU" sz="1400" b="1" dirty="0"/>
                        <a:t>Кальций (суточная моча)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362,9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100–300 мг/</a:t>
                      </a:r>
                      <a:r>
                        <a:rPr lang="ru-RU" sz="1400" dirty="0" err="1"/>
                        <a:t>сут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 щитовидной железы в режиме ЦДК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5646"/>
            <a:ext cx="4608512" cy="307732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dirty="0" smtClean="0"/>
              <a:t>По </a:t>
            </a:r>
            <a:r>
              <a:rPr lang="ru-RU" sz="1800" dirty="0"/>
              <a:t>задней поверхности правой доли щитовидной железы (ЩЖ</a:t>
            </a:r>
            <a:r>
              <a:rPr lang="ru-RU" sz="1800" dirty="0" smtClean="0"/>
              <a:t>), в области полюса </a:t>
            </a:r>
            <a:r>
              <a:rPr lang="ru-RU" sz="1800" dirty="0"/>
              <a:t>образование однородной структуры, пониженной эхогенности, размерами 11,6×4,4×9,7 мм ; </a:t>
            </a:r>
            <a:r>
              <a:rPr lang="ru-RU" sz="1800" i="1" dirty="0"/>
              <a:t>аналогичное</a:t>
            </a:r>
            <a:r>
              <a:rPr lang="ru-RU" sz="1800" dirty="0"/>
              <a:t> – </a:t>
            </a:r>
            <a:r>
              <a:rPr lang="ru-RU" sz="1800" dirty="0" smtClean="0"/>
              <a:t>несколько ниже по </a:t>
            </a:r>
            <a:r>
              <a:rPr lang="ru-RU" sz="1800" dirty="0"/>
              <a:t>задней поверхности правой доли ЩЖ, размерами 14,6×5,0×10,0 мм: </a:t>
            </a:r>
            <a:r>
              <a:rPr lang="ru-RU" sz="1800" b="1" i="1" dirty="0"/>
              <a:t>образования</a:t>
            </a:r>
            <a:r>
              <a:rPr lang="ru-RU" sz="1800" dirty="0"/>
              <a:t> </a:t>
            </a:r>
            <a:r>
              <a:rPr lang="ru-RU" sz="1800" b="1" i="1" dirty="0"/>
              <a:t>околощитовидных желез?</a:t>
            </a:r>
          </a:p>
          <a:p>
            <a:endParaRPr lang="ru-RU" sz="1800" dirty="0"/>
          </a:p>
        </p:txBody>
      </p:sp>
      <p:pic>
        <p:nvPicPr>
          <p:cNvPr id="5" name="Picture 2" descr="Внешний файл, содержащий изображение, иллюстрацию и т. д. Имя объекта —figure1.jpg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567" r="8311" b="5384"/>
          <a:stretch/>
        </p:blipFill>
        <p:spPr bwMode="auto">
          <a:xfrm>
            <a:off x="5292080" y="1635646"/>
            <a:ext cx="3384376" cy="255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67494"/>
            <a:ext cx="7543800" cy="1028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Эластография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сдвиговой волной (а) и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3D-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околощитовидных желез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05" y="1635646"/>
            <a:ext cx="1877774" cy="280831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b="1" i="1" dirty="0"/>
              <a:t>a</a:t>
            </a:r>
            <a:r>
              <a:rPr lang="en-US" sz="1500" b="1" i="1" dirty="0" smtClean="0"/>
              <a:t> </a:t>
            </a:r>
            <a:r>
              <a:rPr lang="ru-RU" sz="1500" b="1" i="1" dirty="0" smtClean="0"/>
              <a:t>- </a:t>
            </a:r>
            <a:r>
              <a:rPr lang="ru-RU" sz="1500" dirty="0"/>
              <a:t>скорость сдвиговой волны (ССВ) для верхнего и нижнего образований составили 1,67 и 1,77 м/с соответственно. </a:t>
            </a:r>
            <a:endParaRPr lang="en-US" sz="1500" dirty="0" smtClean="0"/>
          </a:p>
        </p:txBody>
      </p:sp>
      <p:pic>
        <p:nvPicPr>
          <p:cNvPr id="4" name="Picture 2" descr="Внешний файл, содержащий изображение, иллюстрацию и т. д. Имя объекта —fig2.jpg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15821" r="13538" b="4445"/>
          <a:stretch/>
        </p:blipFill>
        <p:spPr bwMode="auto">
          <a:xfrm>
            <a:off x="2411760" y="1424060"/>
            <a:ext cx="3074082" cy="23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1347614"/>
            <a:ext cx="1997140" cy="2349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0630" y="3762544"/>
            <a:ext cx="191775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500" b="1" i="1" dirty="0"/>
              <a:t>b</a:t>
            </a:r>
            <a:r>
              <a:rPr lang="en-US" sz="1500" b="1" i="1" dirty="0" smtClean="0"/>
              <a:t> </a:t>
            </a:r>
            <a:r>
              <a:rPr lang="en-US" sz="1500" b="1" i="1" dirty="0"/>
              <a:t>- </a:t>
            </a:r>
            <a:r>
              <a:rPr lang="ru-RU" sz="1500" dirty="0"/>
              <a:t>наличие </a:t>
            </a:r>
            <a:r>
              <a:rPr lang="ru-RU" sz="1500" dirty="0" smtClean="0"/>
              <a:t>афферентной </a:t>
            </a:r>
            <a:r>
              <a:rPr lang="ru-RU" sz="1500" dirty="0"/>
              <a:t>артерии в образованиях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2048" y="3889960"/>
            <a:ext cx="4572000" cy="55399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1500" dirty="0" smtClean="0"/>
              <a:t>ССВ для </a:t>
            </a:r>
            <a:r>
              <a:rPr lang="ru-RU" sz="1500" dirty="0"/>
              <a:t>неизмененной ткани щитовидной железы </a:t>
            </a:r>
            <a:r>
              <a:rPr lang="ru-RU" sz="1500" dirty="0" smtClean="0"/>
              <a:t>составила </a:t>
            </a:r>
            <a:r>
              <a:rPr lang="ru-RU" sz="1500" dirty="0"/>
              <a:t>2,3 м/с</a:t>
            </a:r>
          </a:p>
        </p:txBody>
      </p:sp>
    </p:spTree>
    <p:extLst>
      <p:ext uri="{BB962C8B-B14F-4D97-AF65-F5344CB8AC3E}">
        <p14:creationId xmlns:p14="http://schemas.microsoft.com/office/powerpoint/2010/main" val="18575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методы исследования, лечение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63638"/>
            <a:ext cx="7992888" cy="316835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i="1" u="sng" dirty="0" err="1"/>
              <a:t>Сцинтиграфия</a:t>
            </a:r>
            <a:r>
              <a:rPr lang="ru-RU" sz="1800" b="1" i="1" u="sng" dirty="0"/>
              <a:t> с использованием </a:t>
            </a:r>
            <a:r>
              <a:rPr lang="ru-RU" sz="1800" b="1" i="1" u="sng" baseline="30000" dirty="0" smtClean="0"/>
              <a:t>99</a:t>
            </a:r>
            <a:r>
              <a:rPr lang="en-US" sz="1800" b="1" i="1" u="sng" baseline="30000" dirty="0"/>
              <a:t>m</a:t>
            </a:r>
            <a:r>
              <a:rPr lang="ru-RU" sz="1800" b="1" i="1" u="sng" dirty="0" smtClean="0"/>
              <a:t>Тс-</a:t>
            </a:r>
            <a:r>
              <a:rPr lang="en-US" sz="1800" b="1" i="1" u="sng" dirty="0" err="1" smtClean="0"/>
              <a:t>sestamibi</a:t>
            </a:r>
            <a:r>
              <a:rPr lang="ru-RU" sz="1800" b="1" dirty="0" smtClean="0"/>
              <a:t>: </a:t>
            </a:r>
            <a:r>
              <a:rPr lang="ru-RU" sz="1800" dirty="0"/>
              <a:t>наиболее</a:t>
            </a:r>
            <a:r>
              <a:rPr lang="ru-RU" sz="1800" b="1" dirty="0"/>
              <a:t> </a:t>
            </a:r>
            <a:r>
              <a:rPr lang="ru-RU" sz="1800" dirty="0"/>
              <a:t>вероятно, аденома правой околощитовидной железы.</a:t>
            </a:r>
          </a:p>
          <a:p>
            <a:r>
              <a:rPr lang="ru-RU" sz="1800" b="1" i="1" u="sng" dirty="0"/>
              <a:t>Результаты оперативного лечения</a:t>
            </a:r>
            <a:r>
              <a:rPr lang="ru-RU" sz="1800" dirty="0"/>
              <a:t>: две </a:t>
            </a:r>
            <a:r>
              <a:rPr lang="ru-RU" sz="1800" dirty="0" smtClean="0"/>
              <a:t>аденомы околощитовидных желез </a:t>
            </a:r>
            <a:r>
              <a:rPr lang="ru-RU" sz="1800" dirty="0"/>
              <a:t>с локализацией </a:t>
            </a:r>
            <a:r>
              <a:rPr lang="ru-RU" sz="1800" dirty="0" smtClean="0"/>
              <a:t>по задней поверхности </a:t>
            </a:r>
            <a:r>
              <a:rPr lang="ru-RU" sz="1800" dirty="0"/>
              <a:t>правой доли щитовидной железы. </a:t>
            </a:r>
          </a:p>
          <a:p>
            <a:r>
              <a:rPr lang="ru-RU" sz="1800" b="1" i="1" u="sng" dirty="0">
                <a:solidFill>
                  <a:prstClr val="black"/>
                </a:solidFill>
              </a:rPr>
              <a:t>Результаты лабораторных исследований в послеоперационном периоде</a:t>
            </a:r>
            <a:r>
              <a:rPr lang="ru-RU" sz="1800" b="1" i="1" dirty="0">
                <a:solidFill>
                  <a:prstClr val="black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/>
              <a:t>уровень </a:t>
            </a:r>
            <a:r>
              <a:rPr lang="ru-RU" sz="1800" b="1" i="1" dirty="0"/>
              <a:t>ПТГ</a:t>
            </a:r>
            <a:r>
              <a:rPr lang="ru-RU" sz="1800" dirty="0"/>
              <a:t> снизился </a:t>
            </a:r>
            <a:r>
              <a:rPr lang="ru-RU" sz="1800" b="1" i="1" dirty="0"/>
              <a:t>с 139,9 до 17 </a:t>
            </a:r>
            <a:r>
              <a:rPr lang="ru-RU" sz="1800" b="1" i="1" dirty="0" err="1"/>
              <a:t>пг</a:t>
            </a:r>
            <a:r>
              <a:rPr lang="ru-RU" sz="1800" b="1" i="1" dirty="0"/>
              <a:t>/мл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/>
              <a:t>через шесть недель после операции - </a:t>
            </a:r>
            <a:r>
              <a:rPr lang="ru-RU" sz="1800" b="1" i="1" dirty="0"/>
              <a:t>кальций и ПТГ в пределах нормы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47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гиперпаратиреоз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084" y="1577340"/>
            <a:ext cx="7804348" cy="25785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i="1" u="sng" dirty="0"/>
              <a:t>Причины возникновения </a:t>
            </a:r>
            <a:r>
              <a:rPr lang="ru-RU" sz="1800" dirty="0"/>
              <a:t>: чаще – </a:t>
            </a:r>
            <a:r>
              <a:rPr lang="ru-RU" sz="1800" dirty="0" err="1"/>
              <a:t>солитарная</a:t>
            </a:r>
            <a:r>
              <a:rPr lang="ru-RU" sz="1800" dirty="0"/>
              <a:t>/множественные аденомы околощитовидных желез (ОЩЖ); гиперплазия и рак ОЩЖ. </a:t>
            </a:r>
          </a:p>
          <a:p>
            <a:r>
              <a:rPr lang="ru-RU" sz="1800" b="1" i="1" dirty="0"/>
              <a:t>В данном клиническом случае представлены</a:t>
            </a:r>
            <a:r>
              <a:rPr lang="ru-RU" sz="1800" dirty="0"/>
              <a:t> две аденомы околощитовидных желез с локализацией позади полюсов правой доли щитовидной железы. </a:t>
            </a:r>
          </a:p>
          <a:p>
            <a:r>
              <a:rPr lang="ru-RU" sz="1800" dirty="0"/>
              <a:t>Использование дополнительных режимов УЗ визуализации позволяет улучшить диагностику аденомы ОЩЖ</a:t>
            </a:r>
          </a:p>
        </p:txBody>
      </p:sp>
    </p:spTree>
    <p:extLst>
      <p:ext uri="{BB962C8B-B14F-4D97-AF65-F5344CB8AC3E}">
        <p14:creationId xmlns:p14="http://schemas.microsoft.com/office/powerpoint/2010/main" val="38007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18914"/>
            <a:ext cx="7543800" cy="1028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Эластографии сдвиговой волной в диагностике аденомы ОЩЖ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7340" y="1491630"/>
            <a:ext cx="7593091" cy="273630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i="1" dirty="0" err="1"/>
              <a:t>Эластография</a:t>
            </a:r>
            <a:r>
              <a:rPr lang="ru-RU" sz="1800" b="1" i="1" dirty="0"/>
              <a:t> сдвиговой волной,</a:t>
            </a:r>
            <a:r>
              <a:rPr lang="ru-RU" sz="1800" dirty="0"/>
              <a:t> являясь дополнительным методом ультразвуковой визуализации, позволяет оценить количественные показатели (скорость сдвиговой волны), что повышает точность метода УЗИ в </a:t>
            </a:r>
            <a:r>
              <a:rPr lang="ru-RU" sz="1800" dirty="0" smtClean="0"/>
              <a:t>диагностике</a:t>
            </a:r>
            <a:r>
              <a:rPr lang="en-US" sz="1800" dirty="0" smtClean="0"/>
              <a:t> </a:t>
            </a:r>
            <a:r>
              <a:rPr lang="ru-RU" sz="1800" dirty="0" smtClean="0"/>
              <a:t>аденомы </a:t>
            </a:r>
            <a:r>
              <a:rPr lang="ru-RU" sz="1800" dirty="0"/>
              <a:t>ОЩЖ. </a:t>
            </a:r>
            <a:endParaRPr lang="ru-RU" sz="1800" dirty="0">
              <a:solidFill>
                <a:srgbClr val="FF0000"/>
              </a:solidFill>
            </a:endParaRPr>
          </a:p>
          <a:p>
            <a:r>
              <a:rPr lang="ru-RU" sz="1800" dirty="0"/>
              <a:t>По мнению </a:t>
            </a:r>
            <a:r>
              <a:rPr lang="en-US" sz="1800" b="1" i="1" dirty="0" err="1"/>
              <a:t>Azizi</a:t>
            </a:r>
            <a:r>
              <a:rPr lang="en-US" sz="1800" b="1" i="1" dirty="0"/>
              <a:t> G</a:t>
            </a:r>
            <a:r>
              <a:rPr lang="ru-RU" sz="1800" b="1" i="1" dirty="0"/>
              <a:t> </a:t>
            </a:r>
            <a:r>
              <a:rPr lang="en-US" sz="1800" b="1" i="1" dirty="0"/>
              <a:t>et all</a:t>
            </a:r>
            <a:r>
              <a:rPr lang="ru-RU" sz="1800" dirty="0"/>
              <a:t>, аденомы ОЩЖ имеют более однородную структуру и меньшую жесткость тканей по сравнению с тканью щитовидной железы. Данный случай подтверждает выводы</a:t>
            </a:r>
            <a:r>
              <a:rPr lang="en-US" sz="1800" dirty="0"/>
              <a:t> </a:t>
            </a:r>
            <a:r>
              <a:rPr lang="ru-RU" sz="1800" dirty="0"/>
              <a:t>предыдущей публикации авторов в</a:t>
            </a:r>
            <a:r>
              <a:rPr lang="en-US" sz="1800" i="1" dirty="0"/>
              <a:t> </a:t>
            </a:r>
            <a:r>
              <a:rPr lang="en-US" sz="1800" b="1" i="1" dirty="0"/>
              <a:t>Eur J </a:t>
            </a:r>
            <a:r>
              <a:rPr lang="en-US" sz="1800" b="1" i="1" dirty="0" err="1"/>
              <a:t>Radiol</a:t>
            </a:r>
            <a:r>
              <a:rPr lang="ru-RU" sz="1800" b="1" i="1" baseline="30000" dirty="0"/>
              <a:t>*</a:t>
            </a:r>
            <a:r>
              <a:rPr lang="ru-RU" sz="1800" i="1" dirty="0"/>
              <a:t> 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7341" y="4371950"/>
            <a:ext cx="75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* </a:t>
            </a:r>
            <a:r>
              <a:rPr lang="en-US" sz="1100" b="1" dirty="0" err="1"/>
              <a:t>Azizi</a:t>
            </a:r>
            <a:r>
              <a:rPr lang="en-US" sz="1100" b="1" dirty="0"/>
              <a:t> G, Piper K, Keller JM, Mayo ML, </a:t>
            </a:r>
            <a:r>
              <a:rPr lang="en-US" sz="1100" b="1" dirty="0" err="1"/>
              <a:t>Puett</a:t>
            </a:r>
            <a:r>
              <a:rPr lang="en-US" sz="1100" b="1" dirty="0"/>
              <a:t> D, Earp KM, </a:t>
            </a:r>
            <a:r>
              <a:rPr lang="en-US" sz="1100" b="1" dirty="0" err="1"/>
              <a:t>Malchoff</a:t>
            </a:r>
            <a:r>
              <a:rPr lang="en-US" sz="1100" b="1" dirty="0"/>
              <a:t> CD. Shear wave </a:t>
            </a:r>
            <a:r>
              <a:rPr lang="en-US" sz="1100" b="1" dirty="0" err="1"/>
              <a:t>elastography</a:t>
            </a:r>
            <a:r>
              <a:rPr lang="en-US" sz="1100" b="1" dirty="0"/>
              <a:t> and parathyroid adenoma: A new tool for diagnosing parathyroid adenomas. </a:t>
            </a:r>
            <a:r>
              <a:rPr lang="en-US" sz="1100" b="1" dirty="0" err="1"/>
              <a:t>Eur</a:t>
            </a:r>
            <a:r>
              <a:rPr lang="en-US" sz="1100" b="1" dirty="0"/>
              <a:t> J </a:t>
            </a:r>
            <a:r>
              <a:rPr lang="en-US" sz="1100" b="1" dirty="0" err="1"/>
              <a:t>Radiol</a:t>
            </a:r>
            <a:r>
              <a:rPr lang="en-US" sz="1100" b="1" dirty="0"/>
              <a:t> 2016;85:1586–1593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53618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3D-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УЗИ в диагностике аденомы ОЩЖ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7654"/>
            <a:ext cx="7848872" cy="257858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dirty="0"/>
              <a:t>Дифференциальная диагностика аденомы ОЩЖ проводится с  лимфатическими узлами 6-го уровня и эктопической тканью щитовидной железы.</a:t>
            </a:r>
          </a:p>
          <a:p>
            <a:r>
              <a:rPr lang="ru-RU" sz="1800" dirty="0"/>
              <a:t>Комбинация </a:t>
            </a:r>
            <a:r>
              <a:rPr lang="ru-RU" sz="1800" b="1" i="1" dirty="0"/>
              <a:t>3D-УЗИ</a:t>
            </a:r>
            <a:r>
              <a:rPr lang="ru-RU" sz="1800" dirty="0"/>
              <a:t> с </a:t>
            </a:r>
            <a:r>
              <a:rPr lang="ru-RU" sz="1800" b="1" i="1" dirty="0"/>
              <a:t>3D-цветовой допплерографией (3D-CD) </a:t>
            </a:r>
            <a:r>
              <a:rPr lang="ru-RU" sz="1800" dirty="0"/>
              <a:t>позволяет </a:t>
            </a:r>
            <a:r>
              <a:rPr lang="ru-RU" sz="1800"/>
              <a:t>выявить </a:t>
            </a:r>
            <a:r>
              <a:rPr lang="ru-RU" sz="1800" smtClean="0"/>
              <a:t>афферентную (питающую) </a:t>
            </a:r>
            <a:r>
              <a:rPr lang="ru-RU" sz="1800" dirty="0"/>
              <a:t>артерию, что отличает аденому ОЩЖ от лимфоузла.</a:t>
            </a:r>
          </a:p>
          <a:p>
            <a:r>
              <a:rPr lang="ru-RU" sz="1800" dirty="0"/>
              <a:t>3D-реконструкция  позволяет улучшить визуализацию ОЩЖ, добавляя коронарную плоскость к В-режиму</a:t>
            </a:r>
          </a:p>
        </p:txBody>
      </p:sp>
    </p:spTree>
    <p:extLst>
      <p:ext uri="{BB962C8B-B14F-4D97-AF65-F5344CB8AC3E}">
        <p14:creationId xmlns:p14="http://schemas.microsoft.com/office/powerpoint/2010/main" val="20390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337</TotalTime>
  <Words>496</Words>
  <Application>Microsoft Office PowerPoint</Application>
  <PresentationFormat>Экран (16:9)</PresentationFormat>
  <Paragraphs>75</Paragraphs>
  <Slides>12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Garamond</vt:lpstr>
      <vt:lpstr>Wingdings</vt:lpstr>
      <vt:lpstr>Savon</vt:lpstr>
      <vt:lpstr>Диагностика аденом околощитовидных желез с помощью новых режимов ультразвуковой визуализации </vt:lpstr>
      <vt:lpstr>Презентация PowerPoint</vt:lpstr>
      <vt:lpstr>Клинический случай</vt:lpstr>
      <vt:lpstr>УЗИ щитовидной железы в режиме ЦДК</vt:lpstr>
      <vt:lpstr>Эластография сдвиговой волной (а) и 3D-УЗИ (b) околощитовидных желез</vt:lpstr>
      <vt:lpstr>Дополнительные методы исследования, лечение</vt:lpstr>
      <vt:lpstr>Первичный гиперпаратиреоз</vt:lpstr>
      <vt:lpstr>Эластографии сдвиговой волной в диагностике аденомы ОЩЖ</vt:lpstr>
      <vt:lpstr>3D-УЗИ в диагностике аденомы ОЩЖ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аденомы околощитовидной железы с помощью новых методов ультразвуковой визуализации</dc:title>
  <dc:creator>Владелец</dc:creator>
  <cp:lastModifiedBy>Руслан</cp:lastModifiedBy>
  <cp:revision>50</cp:revision>
  <dcterms:created xsi:type="dcterms:W3CDTF">2024-03-13T07:32:42Z</dcterms:created>
  <dcterms:modified xsi:type="dcterms:W3CDTF">2024-03-24T11:49:23Z</dcterms:modified>
</cp:coreProperties>
</file>