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907" r:id="rId1"/>
  </p:sldMasterIdLst>
  <p:notesMasterIdLst>
    <p:notesMasterId r:id="rId47"/>
  </p:notesMasterIdLst>
  <p:sldIdLst>
    <p:sldId id="290" r:id="rId2"/>
    <p:sldId id="384" r:id="rId3"/>
    <p:sldId id="322" r:id="rId4"/>
    <p:sldId id="327" r:id="rId5"/>
    <p:sldId id="330" r:id="rId6"/>
    <p:sldId id="386" r:id="rId7"/>
    <p:sldId id="387" r:id="rId8"/>
    <p:sldId id="388" r:id="rId9"/>
    <p:sldId id="378" r:id="rId10"/>
    <p:sldId id="332" r:id="rId11"/>
    <p:sldId id="334" r:id="rId12"/>
    <p:sldId id="336" r:id="rId13"/>
    <p:sldId id="341" r:id="rId14"/>
    <p:sldId id="339" r:id="rId15"/>
    <p:sldId id="340" r:id="rId16"/>
    <p:sldId id="343" r:id="rId17"/>
    <p:sldId id="346" r:id="rId18"/>
    <p:sldId id="345" r:id="rId19"/>
    <p:sldId id="389" r:id="rId20"/>
    <p:sldId id="347" r:id="rId21"/>
    <p:sldId id="390" r:id="rId22"/>
    <p:sldId id="351" r:id="rId23"/>
    <p:sldId id="353" r:id="rId24"/>
    <p:sldId id="355" r:id="rId25"/>
    <p:sldId id="391" r:id="rId26"/>
    <p:sldId id="358" r:id="rId27"/>
    <p:sldId id="359" r:id="rId28"/>
    <p:sldId id="349" r:id="rId29"/>
    <p:sldId id="360" r:id="rId30"/>
    <p:sldId id="392" r:id="rId31"/>
    <p:sldId id="364" r:id="rId32"/>
    <p:sldId id="366" r:id="rId33"/>
    <p:sldId id="393" r:id="rId34"/>
    <p:sldId id="362" r:id="rId35"/>
    <p:sldId id="365" r:id="rId36"/>
    <p:sldId id="367" r:id="rId37"/>
    <p:sldId id="379" r:id="rId38"/>
    <p:sldId id="368" r:id="rId39"/>
    <p:sldId id="369" r:id="rId40"/>
    <p:sldId id="370" r:id="rId41"/>
    <p:sldId id="372" r:id="rId42"/>
    <p:sldId id="380" r:id="rId43"/>
    <p:sldId id="373" r:id="rId44"/>
    <p:sldId id="394" r:id="rId45"/>
    <p:sldId id="289" r:id="rId46"/>
  </p:sldIdLst>
  <p:sldSz cx="12192000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78516" autoAdjust="0"/>
  </p:normalViewPr>
  <p:slideViewPr>
    <p:cSldViewPr>
      <p:cViewPr>
        <p:scale>
          <a:sx n="77" d="100"/>
          <a:sy n="77" d="100"/>
        </p:scale>
        <p:origin x="-552" y="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672" y="4075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xmlns="" id="{DC1398C8-1BBB-0BAA-2D5E-46B170918D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EB65D8C2-621C-BDCE-CFF8-6C035BE9090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88748E59-31E1-2F5C-A694-D350E78C5AE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77634385-C976-4DB4-62CB-82C19572792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F3D57A1A-C29E-516A-1C71-BD06D569507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xmlns="" id="{8319899E-6CE2-E158-6939-C4F5155074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fld id="{B76A3401-DFD5-443D-BFEF-3B4E624479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723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:a16="http://schemas.microsoft.com/office/drawing/2014/main" xmlns="" id="{264E4B6E-9C6A-2105-67B9-1A36ED0F63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Заметки 2">
            <a:extLst>
              <a:ext uri="{FF2B5EF4-FFF2-40B4-BE49-F238E27FC236}">
                <a16:creationId xmlns:a16="http://schemas.microsoft.com/office/drawing/2014/main" xmlns="" id="{F590675B-2170-9D85-7AEE-6402D9FB7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xmlns="" id="{772AF674-29F5-940A-1A30-0DD35813C282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C6FCDA9-E33D-4329-8A13-9DBEA5053E7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Шрифт текста уменьшить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034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Убрать символы из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5893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СЛЕВА, изображения КТ ориентированы как </a:t>
            </a:r>
            <a:r>
              <a:rPr lang="ru-RU" dirty="0" err="1"/>
              <a:t>каудо</a:t>
            </a:r>
            <a:r>
              <a:rPr lang="ru-RU" dirty="0"/>
              <a:t>-краниальный взгляд на срез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5457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Соотношение сторон на снимке искажено, нужно «сжать по бокам»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106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Имена и фамилии иностранных авторов на англ. языке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777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Отрегулируйте соотношение сторон снимков, чтобы не было искажения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092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21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Почему «овальной формы» другим шрифтом?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931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Убрать символ, уменьшить шрифт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057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>
            <a:extLst>
              <a:ext uri="{FF2B5EF4-FFF2-40B4-BE49-F238E27FC236}">
                <a16:creationId xmlns:a16="http://schemas.microsoft.com/office/drawing/2014/main" xmlns="" id="{023D118B-3711-8B36-BE3F-71EF7AEA0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Заметки 2">
            <a:extLst>
              <a:ext uri="{FF2B5EF4-FFF2-40B4-BE49-F238E27FC236}">
                <a16:creationId xmlns:a16="http://schemas.microsoft.com/office/drawing/2014/main" xmlns="" id="{DE4B8BBF-5E80-19A6-3493-60B0A555A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</a:rPr>
              <a:t>Екатерина, если вставляете символы, обращайте внимание, чтобы они были читабельны</a:t>
            </a:r>
          </a:p>
        </p:txBody>
      </p:sp>
      <p:sp>
        <p:nvSpPr>
          <p:cNvPr id="58372" name="Номер слайда 3">
            <a:extLst>
              <a:ext uri="{FF2B5EF4-FFF2-40B4-BE49-F238E27FC236}">
                <a16:creationId xmlns:a16="http://schemas.microsoft.com/office/drawing/2014/main" xmlns="" id="{A2AF9223-FC91-173B-A236-E486AD5E021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8CBCC3B-129D-4970-A348-1F8AB90C6C2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32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Убрать из всех абзацев «По»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391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Убрать символы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58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Убрать символы</a:t>
            </a:r>
          </a:p>
          <a:p>
            <a:r>
              <a:rPr lang="ru-RU" dirty="0"/>
              <a:t>Проверить орфографию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440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«Локальный»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7032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983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786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Шрифт текста уменьшить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7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413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:a16="http://schemas.microsoft.com/office/drawing/2014/main" xmlns="" id="{873BC271-E646-5BED-5895-6BAF1C10A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Заметки 2">
            <a:extLst>
              <a:ext uri="{FF2B5EF4-FFF2-40B4-BE49-F238E27FC236}">
                <a16:creationId xmlns:a16="http://schemas.microsoft.com/office/drawing/2014/main" xmlns="" id="{3ACB66EF-FBB9-139B-3A59-ABD8C3F5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59396" name="Номер слайда 3">
            <a:extLst>
              <a:ext uri="{FF2B5EF4-FFF2-40B4-BE49-F238E27FC236}">
                <a16:creationId xmlns:a16="http://schemas.microsoft.com/office/drawing/2014/main" xmlns="" id="{C3881A57-D260-A38B-5896-BC24EDCEE60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A5166E6-66D4-4E6F-8568-CA5FAB41FF9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42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Предложение не согласовано. Точки в конце последнего предложения на слайде не ставят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5324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xmlns="" id="{E836956A-00EC-100D-F8DD-B2FCB5A5C4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F121744-58A9-49BD-897A-0AE7B2A18E7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45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xmlns="" id="{E1215723-41AA-A60E-2932-094575B5F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xmlns="" id="{01CF5F04-6C54-46A5-3C05-DF0447228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55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«Сочетание…»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73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+mn-lt"/>
              </a:rPr>
              <a:t>разрушение головки бедренной кости = лучше написать как оригинале: </a:t>
            </a:r>
            <a:r>
              <a:rPr lang="ru-RU" sz="1200" b="1" dirty="0">
                <a:latin typeface="+mn-lt"/>
              </a:rPr>
              <a:t>«корковая деструкция и костная фрагментация», </a:t>
            </a:r>
            <a:r>
              <a:rPr lang="ru-RU" sz="1200" b="0" dirty="0">
                <a:latin typeface="+mn-lt"/>
              </a:rPr>
              <a:t>это ближе к содержанию снимка</a:t>
            </a:r>
          </a:p>
          <a:p>
            <a:r>
              <a:rPr lang="ru-RU" sz="1200" b="0" dirty="0">
                <a:latin typeface="+mn-lt"/>
              </a:rPr>
              <a:t>Убрать символы, текст слайда уменьшить до 32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515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слайд 10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156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dirty="0"/>
              <a:t>См слайд 10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719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:a16="http://schemas.microsoft.com/office/drawing/2014/main" xmlns="" id="{A90E77AE-D5F9-AAE5-4FC8-5136667E34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Заметки 2">
            <a:extLst>
              <a:ext uri="{FF2B5EF4-FFF2-40B4-BE49-F238E27FC236}">
                <a16:creationId xmlns:a16="http://schemas.microsoft.com/office/drawing/2014/main" xmlns="" id="{411DDEC0-26B0-9B2E-69A3-017DBFD06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xmlns="" id="{B3ABCD10-3FFB-AC51-D2CC-1CFF3F2A1F0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7DC1BBB-36C6-453E-A8B6-77F2168E9D2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+mn-lt"/>
              </a:rPr>
              <a:t>литическое  </a:t>
            </a:r>
            <a:r>
              <a:rPr lang="ru-RU" sz="1200" b="1" dirty="0">
                <a:latin typeface="+mn-lt"/>
              </a:rPr>
              <a:t>поражение костного мозга </a:t>
            </a:r>
            <a:r>
              <a:rPr lang="ru-RU" sz="1200" dirty="0">
                <a:latin typeface="+mn-lt"/>
              </a:rPr>
              <a:t>в проксимальном отделе левого бедра = для описания рентгенографической картины нельзя использовать термин </a:t>
            </a:r>
            <a:r>
              <a:rPr lang="ru-RU" sz="1200" b="1" dirty="0">
                <a:latin typeface="+mn-lt"/>
              </a:rPr>
              <a:t>костный мозг</a:t>
            </a:r>
            <a:r>
              <a:rPr lang="ru-RU" sz="1200" b="0" dirty="0">
                <a:latin typeface="+mn-lt"/>
              </a:rPr>
              <a:t>. Вот как описано  в оригинале: «литическое </a:t>
            </a:r>
            <a:r>
              <a:rPr lang="ru-RU" sz="1200" b="1" dirty="0">
                <a:latin typeface="+mn-lt"/>
              </a:rPr>
              <a:t>интрамедуллярное</a:t>
            </a:r>
            <a:r>
              <a:rPr lang="ru-RU" sz="1200" b="0" dirty="0">
                <a:latin typeface="+mn-lt"/>
              </a:rPr>
              <a:t> поражение проксимального а отдела бедренной кости». Я бы рекомендовал также поставить стрелку на зону деструкции, так как оно слабо контрастное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76A3401-DFD5-443D-BFEF-3B4E624479A8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48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3295507-AC00-DC63-92C5-491D074024F4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1A6800D-0848-17ED-32F0-12295B56C26A}"/>
              </a:ext>
            </a:extLst>
          </p:cNvPr>
          <p:cNvSpPr/>
          <p:nvPr/>
        </p:nvSpPr>
        <p:spPr>
          <a:xfrm>
            <a:off x="-12700" y="6053138"/>
            <a:ext cx="300037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9B54BA6-10CA-E93D-FF80-96D1BC052F22}"/>
              </a:ext>
            </a:extLst>
          </p:cNvPr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27">
            <a:extLst>
              <a:ext uri="{FF2B5EF4-FFF2-40B4-BE49-F238E27FC236}">
                <a16:creationId xmlns:a16="http://schemas.microsoft.com/office/drawing/2014/main" xmlns="" id="{064CA21E-8E00-1C2E-8B3C-F468832F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6" name="Нижний колонтитул 16">
            <a:extLst>
              <a:ext uri="{FF2B5EF4-FFF2-40B4-BE49-F238E27FC236}">
                <a16:creationId xmlns:a16="http://schemas.microsoft.com/office/drawing/2014/main" xmlns="" id="{A1458CE8-354E-5147-8259-38CAF876A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8">
            <a:extLst>
              <a:ext uri="{FF2B5EF4-FFF2-40B4-BE49-F238E27FC236}">
                <a16:creationId xmlns:a16="http://schemas.microsoft.com/office/drawing/2014/main" xmlns="" id="{3533C6A5-0F00-468C-71D5-180CBDAB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CD73F9-FA2B-4DF2-A374-63E22440A5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62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6C8507A2-FB44-076E-C867-8597635F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FEA3F180-A6F3-10BD-5E74-91625639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DD05B41C-C368-3728-B236-FB9D2C5E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C6244-FDC3-4864-9A66-2EEC804C28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675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DCFAE19-0F4C-38FD-DE85-9A80A9B9B80F}"/>
              </a:ext>
            </a:extLst>
          </p:cNvPr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6FE550-F105-79A9-D018-8C850FFABDBF}"/>
              </a:ext>
            </a:extLst>
          </p:cNvPr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547AF1-4054-4091-C455-C61422E0E429}"/>
              </a:ext>
            </a:extLst>
          </p:cNvPr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56ACFAC1-5FBF-4DE8-850E-3B1E0F20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16D91D4F-7E3C-2915-DA10-0EABFB9A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89684056-3A7E-A98B-6FCA-F1A9317D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/>
            </a:lvl1pPr>
          </a:lstStyle>
          <a:p>
            <a:fld id="{C8ECF678-A4B8-466A-82F7-9613F70D38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107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xmlns="" id="{AF4A909A-77AF-21EF-5264-05D9CC41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xmlns="" id="{A8498776-AFEC-1BC7-07A2-30BA376AC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xmlns="" id="{378834FB-A246-6367-897B-79E381AE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AB6F3-2422-45A2-98E6-AA2961AF92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08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EF755E-34A0-D83C-98EB-3209AF755C0D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2F9EEDC-F329-5582-3BF2-49D031E9DA34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E7C854F-2EA2-28D0-ACC1-B40156AFE01F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>
            <a:extLst>
              <a:ext uri="{FF2B5EF4-FFF2-40B4-BE49-F238E27FC236}">
                <a16:creationId xmlns:a16="http://schemas.microsoft.com/office/drawing/2014/main" xmlns="" id="{744A1E9A-7E6B-1C31-9AA2-8D5164CE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8" name="Номер слайда 12">
            <a:extLst>
              <a:ext uri="{FF2B5EF4-FFF2-40B4-BE49-F238E27FC236}">
                <a16:creationId xmlns:a16="http://schemas.microsoft.com/office/drawing/2014/main" xmlns="" id="{4454B341-C0B0-DBF0-7264-F2828282E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50A096AC-36B3-433E-A638-25D6234550F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Нижний колонтитул 13">
            <a:extLst>
              <a:ext uri="{FF2B5EF4-FFF2-40B4-BE49-F238E27FC236}">
                <a16:creationId xmlns:a16="http://schemas.microsoft.com/office/drawing/2014/main" xmlns="" id="{35D43945-C224-D0BF-C48E-5074A7967A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9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7">
            <a:extLst>
              <a:ext uri="{FF2B5EF4-FFF2-40B4-BE49-F238E27FC236}">
                <a16:creationId xmlns:a16="http://schemas.microsoft.com/office/drawing/2014/main" xmlns="" id="{FD0C18A7-C45F-C91A-9994-A64A1B10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омер слайда 9">
            <a:extLst>
              <a:ext uri="{FF2B5EF4-FFF2-40B4-BE49-F238E27FC236}">
                <a16:creationId xmlns:a16="http://schemas.microsoft.com/office/drawing/2014/main" xmlns="" id="{7E4B41AF-D117-200A-1493-CBF3B399B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FFE2F9-9FC9-4E54-A149-17199B9B774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Нижний колонтитул 11">
            <a:extLst>
              <a:ext uri="{FF2B5EF4-FFF2-40B4-BE49-F238E27FC236}">
                <a16:creationId xmlns:a16="http://schemas.microsoft.com/office/drawing/2014/main" xmlns="" id="{50C4381F-1E7F-6BD8-D8DC-A0C44004DD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3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xmlns="" id="{149D9152-76ED-3DDE-EC6C-6244191B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xmlns="" id="{301E3EF2-C8F8-802B-4698-16878A485E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790BD6-531E-41C6-83B1-031BFB0B0FD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Нижний колонтитул 13">
            <a:extLst>
              <a:ext uri="{FF2B5EF4-FFF2-40B4-BE49-F238E27FC236}">
                <a16:creationId xmlns:a16="http://schemas.microsoft.com/office/drawing/2014/main" xmlns="" id="{573B9CC7-77EC-F0F9-3903-CBF35AB20C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5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xmlns="" id="{2600ADB1-0339-3EE5-9E1F-30D4DDBC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xmlns="" id="{5818CD11-5220-41EA-96C9-6EAA5793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xmlns="" id="{ABA62C79-D0A7-0C89-F883-5E1DEF54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30118-C27F-459F-ABB8-A9FC357446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104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AAD7A66-A3E6-8D85-F083-480F27C4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876222-47BC-CA88-0474-577A5CC4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25C0A5D-4582-000A-A629-65DA62F7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56C39E-32D2-4816-9D04-6FFB17B20DD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794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70EA1F3D-56E1-8FFD-7904-47D8F921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1074020D-1F1D-00A1-61F2-4DD8BDC1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A85412D8-827C-9EFA-2909-AC235C0F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82605-04C5-4BE5-9E2D-B72E4E302C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41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E8EE62A-DE64-8AAE-958B-144B98488F8B}"/>
              </a:ext>
            </a:extLst>
          </p:cNvPr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5C71C8E-D414-F189-FAB5-6D79FF8DD500}"/>
              </a:ext>
            </a:extLst>
          </p:cNvPr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F7ACA3-C1F6-09FE-3AC2-2D0F22A579B3}"/>
              </a:ext>
            </a:extLst>
          </p:cNvPr>
          <p:cNvSpPr/>
          <p:nvPr/>
        </p:nvSpPr>
        <p:spPr>
          <a:xfrm>
            <a:off x="2060575" y="4654550"/>
            <a:ext cx="1013142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2AAF413-68D8-FD7D-7563-D53E146F0E69}"/>
              </a:ext>
            </a:extLst>
          </p:cNvPr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>
            <a:extLst>
              <a:ext uri="{FF2B5EF4-FFF2-40B4-BE49-F238E27FC236}">
                <a16:creationId xmlns:a16="http://schemas.microsoft.com/office/drawing/2014/main" xmlns="" id="{EC886A11-8910-E6CC-C0A8-D1963EBC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0" name="Номер слайда 12">
            <a:extLst>
              <a:ext uri="{FF2B5EF4-FFF2-40B4-BE49-F238E27FC236}">
                <a16:creationId xmlns:a16="http://schemas.microsoft.com/office/drawing/2014/main" xmlns="" id="{3F5A6B75-38B9-8693-B772-59E719D50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596CC5DA-EE23-4319-A629-4E216DB8194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Нижний колонтитул 13">
            <a:extLst>
              <a:ext uri="{FF2B5EF4-FFF2-40B4-BE49-F238E27FC236}">
                <a16:creationId xmlns:a16="http://schemas.microsoft.com/office/drawing/2014/main" xmlns="" id="{18DD5584-6CF2-7657-0F64-AF3B28A1BF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>
            <a:extLst>
              <a:ext uri="{FF2B5EF4-FFF2-40B4-BE49-F238E27FC236}">
                <a16:creationId xmlns:a16="http://schemas.microsoft.com/office/drawing/2014/main" xmlns="" id="{99ED424E-2CA3-94BA-7F1F-03E7FC7083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>
            <a:extLst>
              <a:ext uri="{FF2B5EF4-FFF2-40B4-BE49-F238E27FC236}">
                <a16:creationId xmlns:a16="http://schemas.microsoft.com/office/drawing/2014/main" xmlns="" id="{31C253CF-BE67-7BFF-8FD4-4A4F3878F6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xmlns="" id="{929648D6-3A7B-1973-8B79-5E32F6FD6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6FF5AA-10C1-1738-106E-E09FF571D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2EE1249-AA77-F304-3050-A3C38A387901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DF33F9E-CA6D-4117-39DC-0D86C7A308C0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5B80462-7BA8-FE72-1170-99AC10B42C1C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43E54484-D23F-4E7B-F2E3-88ABCECA8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1D0BD4ED-060C-492B-9BC7-0C225A7F44E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4" r:id="rId1"/>
    <p:sldLayoutId id="2147486290" r:id="rId2"/>
    <p:sldLayoutId id="2147486295" r:id="rId3"/>
    <p:sldLayoutId id="2147486296" r:id="rId4"/>
    <p:sldLayoutId id="2147486297" r:id="rId5"/>
    <p:sldLayoutId id="2147486291" r:id="rId6"/>
    <p:sldLayoutId id="2147486298" r:id="rId7"/>
    <p:sldLayoutId id="2147486292" r:id="rId8"/>
    <p:sldLayoutId id="2147486299" r:id="rId9"/>
    <p:sldLayoutId id="2147486293" r:id="rId10"/>
    <p:sldLayoutId id="2147486300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195A47-9BAA-20EC-0AE5-FBD8D467D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196975"/>
            <a:ext cx="11160125" cy="309721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cap="none" dirty="0"/>
              <a:t/>
            </a:r>
            <a:br>
              <a:rPr lang="ru-RU" sz="4000" cap="none" dirty="0"/>
            </a:br>
            <a:r>
              <a:rPr lang="ru-RU" sz="4000" cap="none" dirty="0"/>
              <a:t/>
            </a:r>
            <a:br>
              <a:rPr lang="ru-RU" sz="4000" cap="none" dirty="0"/>
            </a:br>
            <a:r>
              <a:rPr lang="ru-RU" sz="4000" cap="none" dirty="0"/>
              <a:t/>
            </a:r>
            <a:br>
              <a:rPr lang="ru-RU" sz="4000" cap="none" dirty="0"/>
            </a:br>
            <a:r>
              <a:rPr lang="ru-RU" sz="5100" b="1" cap="none" dirty="0">
                <a:solidFill>
                  <a:schemeClr val="bg1">
                    <a:lumMod val="95000"/>
                  </a:schemeClr>
                </a:solidFill>
              </a:rPr>
              <a:t>МЕТОДЫ </a:t>
            </a:r>
            <a:r>
              <a:rPr lang="ru-RU" sz="5100" b="1" cap="none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ВИЗУАЛИЗАЦИИ БОЛЕВОГО СИНДРОМА И ИНФЕКЦИЙ   ТАЗОБЕДРЕННОГО СУСТАВА</a:t>
            </a:r>
            <a:r>
              <a:rPr lang="ru-RU" sz="5300" b="1" cap="none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/>
            </a:r>
            <a:br>
              <a:rPr lang="ru-RU" sz="5300" b="1" cap="none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</a:br>
            <a:r>
              <a:rPr lang="ru-RU" sz="2700" b="1" cap="none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Часть 2</a:t>
            </a:r>
            <a:r>
              <a:rPr lang="ru-RU" sz="4800" cap="none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4800" cap="none" dirty="0">
                <a:solidFill>
                  <a:schemeClr val="bg1">
                    <a:lumMod val="95000"/>
                  </a:schemeClr>
                </a:solidFill>
              </a:rPr>
            </a:br>
            <a:endParaRPr lang="ru-RU" sz="4800" cap="non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19" name="Дата 3">
            <a:extLst>
              <a:ext uri="{FF2B5EF4-FFF2-40B4-BE49-F238E27FC236}">
                <a16:creationId xmlns:a16="http://schemas.microsoft.com/office/drawing/2014/main" xmlns="" id="{B35903D1-AAB4-F86D-358A-CDDBDE17EC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816725" y="6237288"/>
            <a:ext cx="25606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Красноярск, 2023</a:t>
            </a:r>
            <a:endParaRPr lang="en-US" altLang="ru-RU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69967D0-C629-7C09-846A-D15EB0CA2EB3}"/>
              </a:ext>
            </a:extLst>
          </p:cNvPr>
          <p:cNvSpPr/>
          <p:nvPr/>
        </p:nvSpPr>
        <p:spPr>
          <a:xfrm>
            <a:off x="22225" y="36513"/>
            <a:ext cx="12155488" cy="1238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dirty="0">
                <a:latin typeface="+mj-lt"/>
                <a:ea typeface="Microsoft YaHei" charset="-122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 «Красноярский государственный медицинский университет имени профессора В.Ф. </a:t>
            </a:r>
            <a:r>
              <a:rPr lang="ru-RU" sz="2000" dirty="0" err="1">
                <a:latin typeface="+mj-lt"/>
                <a:ea typeface="Microsoft YaHei" charset="-122"/>
              </a:rPr>
              <a:t>Войно-Ясенецкого</a:t>
            </a:r>
            <a:r>
              <a:rPr lang="ru-RU" sz="2000" dirty="0">
                <a:latin typeface="+mj-lt"/>
                <a:ea typeface="Microsoft YaHei" charset="-122"/>
              </a:rPr>
              <a:t> » 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Министерства здравоохранения Российской Федерации 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Кафедра Лучевой диагностики ИПО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8F8895B-8F1D-AEF5-13B4-541651D5BB29}"/>
              </a:ext>
            </a:extLst>
          </p:cNvPr>
          <p:cNvSpPr/>
          <p:nvPr/>
        </p:nvSpPr>
        <p:spPr>
          <a:xfrm>
            <a:off x="4943475" y="4659313"/>
            <a:ext cx="6600825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latin typeface="+mj-lt"/>
              </a:rPr>
              <a:t>Выполнила</a:t>
            </a:r>
            <a:r>
              <a:rPr lang="ru-RU" sz="2800" dirty="0">
                <a:latin typeface="+mj-lt"/>
              </a:rPr>
              <a:t>: ординатор 1 года обучения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dirty="0">
                <a:latin typeface="+mj-lt"/>
              </a:rPr>
              <a:t>кафедры лучевой диагностики ИПО 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latin typeface="+mj-lt"/>
              </a:rPr>
              <a:t>Бикищенко Екатерина Николаевна</a:t>
            </a:r>
          </a:p>
        </p:txBody>
      </p:sp>
      <p:pic>
        <p:nvPicPr>
          <p:cNvPr id="9222" name="Picture 6" descr="C:\Users\User\Desktop\IMG_20230116_082032.jpg">
            <a:extLst>
              <a:ext uri="{FF2B5EF4-FFF2-40B4-BE49-F238E27FC236}">
                <a16:creationId xmlns:a16="http://schemas.microsoft.com/office/drawing/2014/main" xmlns="" id="{BF22B73B-EA86-1E1E-E36B-75C0DD3C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9763"/>
            <a:ext cx="31432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xmlns="" id="{6F0660C2-9C28-992A-8C97-7EDBEEDC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712" y="27125"/>
            <a:ext cx="12817424" cy="990600"/>
          </a:xfrm>
        </p:spPr>
        <p:txBody>
          <a:bodyPr/>
          <a:lstStyle/>
          <a:p>
            <a:pPr algn="ctr" eaLnBrk="1" hangingPunct="1"/>
            <a:r>
              <a:rPr lang="ru-RU" altLang="ru-RU" sz="2800" b="1" dirty="0"/>
              <a:t/>
            </a:r>
            <a:br>
              <a:rPr lang="ru-RU" altLang="ru-RU" sz="2800" b="1" dirty="0"/>
            </a:br>
            <a:r>
              <a:rPr lang="ru-RU" altLang="ru-RU" sz="2800" b="1" dirty="0"/>
              <a:t/>
            </a:r>
            <a:br>
              <a:rPr lang="ru-RU" altLang="ru-RU" sz="2800" b="1" dirty="0"/>
            </a:br>
            <a:r>
              <a:rPr lang="ru-RU" altLang="ru-RU" sz="2800" b="1" dirty="0"/>
              <a:t>РЕНТГЕНОГРАММА ПРАВОГО ТАЗОБЕДРЕННОГО СУСТАВА, ПРЯМАЯ ПРОЕКЦИЯ, </a:t>
            </a:r>
            <a:r>
              <a:rPr lang="ru-RU" altLang="ru-RU" sz="2800" b="1" dirty="0">
                <a:solidFill>
                  <a:schemeClr val="tx1"/>
                </a:solidFill>
              </a:rPr>
              <a:t>ХРОНИЧЕСКИЙ </a:t>
            </a:r>
            <a:r>
              <a:rPr lang="ru-RU" altLang="ru-RU" sz="2800" b="1" dirty="0"/>
              <a:t>ОСТЕОМИЕЛИТ И ХРОНИЧЕСКИЙ СЕПТИЧЕСКИЙ АРТРИТ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endParaRPr lang="ru-RU" altLang="ru-RU" sz="2800" dirty="0"/>
          </a:p>
        </p:txBody>
      </p:sp>
      <p:pic>
        <p:nvPicPr>
          <p:cNvPr id="18435" name="Picture 12">
            <a:extLst>
              <a:ext uri="{FF2B5EF4-FFF2-40B4-BE49-F238E27FC236}">
                <a16:creationId xmlns:a16="http://schemas.microsoft.com/office/drawing/2014/main" xmlns="" id="{9B25962F-530D-BE27-CC74-DB5AD7346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465263"/>
            <a:ext cx="4752528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Прямоугольник 4">
            <a:extLst>
              <a:ext uri="{FF2B5EF4-FFF2-40B4-BE49-F238E27FC236}">
                <a16:creationId xmlns:a16="http://schemas.microsoft.com/office/drawing/2014/main" xmlns="" id="{3A872DF1-F411-A742-C85B-D50850B6C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4725144"/>
            <a:ext cx="5967052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</a:rPr>
              <a:t>к</a:t>
            </a:r>
            <a:r>
              <a:rPr lang="ru-RU" sz="2800" dirty="0" smtClean="0">
                <a:latin typeface="+mn-lt"/>
              </a:rPr>
              <a:t>орковая деструкция и костная фрагментация </a:t>
            </a:r>
            <a:r>
              <a:rPr lang="ru-RU" sz="2800" dirty="0">
                <a:latin typeface="+mn-lt"/>
              </a:rPr>
              <a:t>головки бедренной </a:t>
            </a:r>
            <a:r>
              <a:rPr lang="ru-RU" sz="2800" dirty="0" smtClean="0">
                <a:latin typeface="+mn-lt"/>
              </a:rPr>
              <a:t>кости; </a:t>
            </a:r>
            <a:r>
              <a:rPr lang="ru-RU" sz="2800" dirty="0">
                <a:latin typeface="+mn-lt"/>
              </a:rPr>
              <a:t>подвывих бедра;</a:t>
            </a:r>
          </a:p>
          <a:p>
            <a:pPr>
              <a:defRPr/>
            </a:pPr>
            <a:r>
              <a:rPr lang="ru-RU" sz="2800" dirty="0">
                <a:latin typeface="+mn-lt"/>
              </a:rPr>
              <a:t>секвестр в диафизе бедренной </a:t>
            </a:r>
            <a:r>
              <a:rPr lang="ru-RU" sz="2800" dirty="0" smtClean="0">
                <a:latin typeface="+mn-lt"/>
              </a:rPr>
              <a:t>кости</a:t>
            </a:r>
            <a:r>
              <a:rPr lang="ru-RU" sz="2800" dirty="0"/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90F3C068-D8EB-0440-6998-566FB9AD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88913"/>
            <a:ext cx="11880850" cy="990600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323232"/>
                </a:solidFill>
                <a:cs typeface="Times New Roman" panose="02020603050405020304" pitchFamily="18" charset="0"/>
              </a:rPr>
              <a:t>РЕНТГЕНОГРАММА ЛЕВОГО ТАЗОБЕДРЕННОГО СУСТАВА, ПРЯМАЯ ПРОЕКЦИЯ, СЕПТИЧЕСКИЙ АРТРИТ  </a:t>
            </a:r>
            <a:endParaRPr lang="ru-RU" altLang="ru-RU" sz="3200" dirty="0"/>
          </a:p>
        </p:txBody>
      </p:sp>
      <p:pic>
        <p:nvPicPr>
          <p:cNvPr id="19459" name="Picture 14">
            <a:extLst>
              <a:ext uri="{FF2B5EF4-FFF2-40B4-BE49-F238E27FC236}">
                <a16:creationId xmlns:a16="http://schemas.microsoft.com/office/drawing/2014/main" xmlns="" id="{78025B93-057E-7806-CC12-F87CA5A6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516063"/>
            <a:ext cx="4536504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Прямоугольник 4">
            <a:extLst>
              <a:ext uri="{FF2B5EF4-FFF2-40B4-BE49-F238E27FC236}">
                <a16:creationId xmlns:a16="http://schemas.microsoft.com/office/drawing/2014/main" xmlns="" id="{5DBA930B-0998-BF68-A76D-77538D074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920" y="4365104"/>
            <a:ext cx="6096000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ациент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при длительном в/в употреблении наркотиков. </a:t>
            </a: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Визуализируется вывих левого т/б сустава, наличие газа в суставе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xmlns="" id="{ADB9C88F-7835-E97F-0BF7-18E3793C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323232"/>
                </a:solidFill>
              </a:rPr>
              <a:t/>
            </a:r>
            <a:br>
              <a:rPr lang="ru-RU" altLang="ru-RU" sz="2800" b="1" dirty="0">
                <a:solidFill>
                  <a:srgbClr val="323232"/>
                </a:solidFill>
              </a:rPr>
            </a:br>
            <a:r>
              <a:rPr lang="ru-RU" altLang="ru-RU" sz="3200" b="1" dirty="0">
                <a:solidFill>
                  <a:srgbClr val="323232"/>
                </a:solidFill>
              </a:rPr>
              <a:t>РЕНТГЕНОГРАММА ПРАВОГО ТАЗОБЕДРЕННОГО  СУСТАВА, ПРЯМАЯ ПРОЕКЦИЯ, ХРОНИЧЕСКИЙ СЕПТИЧЕСКИЙ АРТРИТ</a:t>
            </a:r>
            <a:r>
              <a:rPr lang="ru-RU" altLang="ru-RU" dirty="0">
                <a:solidFill>
                  <a:srgbClr val="323232"/>
                </a:solidFill>
              </a:rPr>
              <a:t/>
            </a:r>
            <a:br>
              <a:rPr lang="ru-RU" altLang="ru-RU" dirty="0">
                <a:solidFill>
                  <a:srgbClr val="323232"/>
                </a:solidFill>
              </a:rPr>
            </a:br>
            <a:endParaRPr lang="ru-RU" altLang="ru-RU" dirty="0"/>
          </a:p>
        </p:txBody>
      </p:sp>
      <p:pic>
        <p:nvPicPr>
          <p:cNvPr id="20483" name="Picture 16">
            <a:extLst>
              <a:ext uri="{FF2B5EF4-FFF2-40B4-BE49-F238E27FC236}">
                <a16:creationId xmlns:a16="http://schemas.microsoft.com/office/drawing/2014/main" xmlns="" id="{F2AF7D29-7797-1341-4F76-EA5AFC77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536700"/>
            <a:ext cx="4608512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Прямоугольник 4">
            <a:extLst>
              <a:ext uri="{FF2B5EF4-FFF2-40B4-BE49-F238E27FC236}">
                <a16:creationId xmlns:a16="http://schemas.microsoft.com/office/drawing/2014/main" xmlns="" id="{1EBFCA8A-37DA-E98F-6289-0C27AFDA2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944" y="4653136"/>
            <a:ext cx="6096000" cy="1477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отсутствие суставной щели, деформация головки, анкилоз правого тазобедренного сустава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xmlns="" id="{5432C366-3BBA-5225-7085-8BFBFE2C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600" b="1" dirty="0"/>
              <a:t>СЦИНТИГРАФИЯ</a:t>
            </a:r>
          </a:p>
        </p:txBody>
      </p:sp>
      <p:sp>
        <p:nvSpPr>
          <p:cNvPr id="50179" name="Прямоугольник 3">
            <a:extLst>
              <a:ext uri="{FF2B5EF4-FFF2-40B4-BE49-F238E27FC236}">
                <a16:creationId xmlns:a16="http://schemas.microsoft.com/office/drawing/2014/main" xmlns="" id="{E4EBE284-94D8-875F-1962-C19FE5552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2133600"/>
            <a:ext cx="10298113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При остеомиелите и септическом артрите  обычно наблюдается </a:t>
            </a:r>
            <a:r>
              <a:rPr lang="ru-RU" sz="36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повышенное накопление препарата в зоне поражения во время всех трех фаз, </a:t>
            </a: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что характерно для многих состояний</a:t>
            </a: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Нашивка 1">
            <a:extLst>
              <a:ext uri="{FF2B5EF4-FFF2-40B4-BE49-F238E27FC236}">
                <a16:creationId xmlns:a16="http://schemas.microsoft.com/office/drawing/2014/main" xmlns="" id="{32ABBF37-6E80-B634-E842-5C9360710B43}"/>
              </a:ext>
            </a:extLst>
          </p:cNvPr>
          <p:cNvSpPr/>
          <p:nvPr/>
        </p:nvSpPr>
        <p:spPr>
          <a:xfrm>
            <a:off x="365125" y="2924175"/>
            <a:ext cx="719138" cy="5762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xmlns="" id="{639FEC9A-E3B1-D7DC-14F4-C99D9D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188913"/>
            <a:ext cx="11953875" cy="908050"/>
          </a:xfrm>
        </p:spPr>
        <p:txBody>
          <a:bodyPr/>
          <a:lstStyle/>
          <a:p>
            <a:pPr algn="ctr" eaLnBrk="1" hangingPunct="1"/>
            <a:r>
              <a:rPr lang="ru-RU" altLang="ru-RU" sz="3300" b="1" dirty="0"/>
              <a:t>СЦИНТИГРАФИЯ КОСТЕЙ С Тс 99</a:t>
            </a:r>
            <a:r>
              <a:rPr lang="en-US" altLang="ru-RU" sz="3300" b="1" dirty="0"/>
              <a:t>m </a:t>
            </a:r>
            <a:r>
              <a:rPr lang="en-US" altLang="ru-RU" sz="3300" b="1" dirty="0" smtClean="0"/>
              <a:t>MDP</a:t>
            </a:r>
            <a:r>
              <a:rPr lang="ru-RU" altLang="ru-RU" sz="3300" b="1" dirty="0">
                <a:highlight>
                  <a:srgbClr val="FFFF00"/>
                </a:highlight>
              </a:rPr>
              <a:t> </a:t>
            </a:r>
            <a:r>
              <a:rPr lang="ru-RU" altLang="ru-RU" sz="3300" b="1" dirty="0" smtClean="0"/>
              <a:t>(А</a:t>
            </a:r>
            <a:r>
              <a:rPr lang="ru-RU" altLang="ru-RU" sz="3300" b="1" dirty="0"/>
              <a:t>) </a:t>
            </a:r>
            <a:r>
              <a:rPr lang="ru-RU" altLang="ru-RU" sz="3300" b="1" dirty="0">
                <a:solidFill>
                  <a:srgbClr val="000000"/>
                </a:solidFill>
                <a:ea typeface="Microsoft YaHei" panose="020B0503020204020204" pitchFamily="34" charset="-122"/>
                <a:cs typeface="Times New Roman" panose="02020603050405020304" pitchFamily="18" charset="0"/>
              </a:rPr>
              <a:t> И  РЕНТГЕНОГРАФИЯ КОСТЕЙ ТАЗА В ПРЯМОЙ ПРОЕКЦИИ (В), САРКОМА ЮИНГА</a:t>
            </a:r>
            <a:endParaRPr lang="ru-RU" altLang="ru-RU" sz="3300" b="1" dirty="0"/>
          </a:p>
        </p:txBody>
      </p:sp>
      <p:pic>
        <p:nvPicPr>
          <p:cNvPr id="22531" name="Picture 18">
            <a:extLst>
              <a:ext uri="{FF2B5EF4-FFF2-40B4-BE49-F238E27FC236}">
                <a16:creationId xmlns:a16="http://schemas.microsoft.com/office/drawing/2014/main" xmlns="" id="{74D06912-FDF1-6CC9-AFEC-09159CAF3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249555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0">
            <a:extLst>
              <a:ext uri="{FF2B5EF4-FFF2-40B4-BE49-F238E27FC236}">
                <a16:creationId xmlns:a16="http://schemas.microsoft.com/office/drawing/2014/main" xmlns="" id="{E3887798-BE9F-90D2-8CFC-1BC39815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1557338"/>
            <a:ext cx="5207000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Прямоугольник 5">
            <a:extLst>
              <a:ext uri="{FF2B5EF4-FFF2-40B4-BE49-F238E27FC236}">
                <a16:creationId xmlns:a16="http://schemas.microsoft.com/office/drawing/2014/main" xmlns="" id="{21766642-4866-6233-5DFF-CB66BE1E0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3" y="1557338"/>
            <a:ext cx="4440237" cy="48320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latin typeface="+mn-lt"/>
              </a:rPr>
              <a:t>Девочка, 12 лет</a:t>
            </a:r>
          </a:p>
          <a:p>
            <a:pPr>
              <a:defRPr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(А): </a:t>
            </a:r>
            <a:r>
              <a:rPr lang="ru-RU" sz="2800" dirty="0" smtClean="0">
                <a:latin typeface="+mn-lt"/>
              </a:rPr>
              <a:t>повышенное </a:t>
            </a:r>
            <a:r>
              <a:rPr lang="ru-RU" sz="2800" dirty="0">
                <a:latin typeface="+mn-lt"/>
              </a:rPr>
              <a:t>поглощение препарата в проксимальном отделе левой бедренной </a:t>
            </a:r>
            <a:r>
              <a:rPr lang="ru-RU" sz="2800" dirty="0" smtClean="0">
                <a:latin typeface="+mn-lt"/>
              </a:rPr>
              <a:t>кости; </a:t>
            </a:r>
          </a:p>
          <a:p>
            <a:pPr>
              <a:defRPr/>
            </a:pPr>
            <a:r>
              <a:rPr lang="ru-RU" sz="2800" dirty="0" smtClean="0">
                <a:latin typeface="+mn-lt"/>
              </a:rPr>
              <a:t>(</a:t>
            </a:r>
            <a:r>
              <a:rPr lang="ru-RU" sz="2800" dirty="0">
                <a:latin typeface="+mn-lt"/>
              </a:rPr>
              <a:t>В</a:t>
            </a:r>
            <a:r>
              <a:rPr lang="ru-RU" sz="2800" dirty="0" smtClean="0">
                <a:latin typeface="+mn-lt"/>
              </a:rPr>
              <a:t>): </a:t>
            </a:r>
            <a:r>
              <a:rPr lang="ru-RU" sz="2800" dirty="0">
                <a:latin typeface="+mn-lt"/>
              </a:rPr>
              <a:t>литическое  </a:t>
            </a:r>
            <a:r>
              <a:rPr lang="ru-RU" sz="2800" dirty="0" smtClean="0">
                <a:latin typeface="+mn-lt"/>
              </a:rPr>
              <a:t>интрамедуллярное поражение проксимального отдела бедренной кости</a:t>
            </a:r>
            <a:endParaRPr lang="ru-RU" sz="2800" dirty="0">
              <a:latin typeface="+mn-lt"/>
            </a:endParaRPr>
          </a:p>
          <a:p>
            <a:pPr>
              <a:defRPr/>
            </a:pPr>
            <a:r>
              <a:rPr lang="ru-RU" sz="2800" dirty="0">
                <a:latin typeface="+mn-lt"/>
              </a:rPr>
              <a:t> </a:t>
            </a:r>
          </a:p>
        </p:txBody>
      </p:sp>
      <p:sp>
        <p:nvSpPr>
          <p:cNvPr id="22534" name="TextBox 1">
            <a:extLst>
              <a:ext uri="{FF2B5EF4-FFF2-40B4-BE49-F238E27FC236}">
                <a16:creationId xmlns:a16="http://schemas.microsoft.com/office/drawing/2014/main" xmlns="" id="{ACE206A1-AC4A-5550-13DA-F74CECD7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844675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22535" name="TextBox 2">
            <a:extLst>
              <a:ext uri="{FF2B5EF4-FFF2-40B4-BE49-F238E27FC236}">
                <a16:creationId xmlns:a16="http://schemas.microsoft.com/office/drawing/2014/main" xmlns="" id="{3497E45A-3ACB-A1A0-7676-CED4F2385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1744663"/>
            <a:ext cx="38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</a:rPr>
              <a:t>В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430963" y="4581128"/>
            <a:ext cx="745157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xmlns="" id="{63717CE7-6E27-B45E-0129-BC4C970F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7" y="260648"/>
            <a:ext cx="11856764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323232"/>
                </a:solidFill>
              </a:rPr>
              <a:t>СЦИНТИГРАФИЯ КОСТЕЙ С Тс 99</a:t>
            </a:r>
            <a:r>
              <a:rPr lang="en-US" altLang="ru-RU" sz="3600" b="1" dirty="0">
                <a:solidFill>
                  <a:srgbClr val="323232"/>
                </a:solidFill>
              </a:rPr>
              <a:t>m MDP</a:t>
            </a:r>
            <a:r>
              <a:rPr lang="ru-RU" altLang="ru-RU" sz="3600" b="1" dirty="0">
                <a:solidFill>
                  <a:srgbClr val="323232"/>
                </a:solidFill>
              </a:rPr>
              <a:t>, 2-АЯ ФАЗА, СЕПТИЧЕСКИЙ АРТРИТ</a:t>
            </a:r>
            <a:endParaRPr lang="ru-RU" altLang="ru-RU" sz="3600" dirty="0"/>
          </a:p>
        </p:txBody>
      </p:sp>
      <p:pic>
        <p:nvPicPr>
          <p:cNvPr id="23555" name="Picture 22">
            <a:extLst>
              <a:ext uri="{FF2B5EF4-FFF2-40B4-BE49-F238E27FC236}">
                <a16:creationId xmlns:a16="http://schemas.microsoft.com/office/drawing/2014/main" xmlns="" id="{D2110CBD-B2DF-D16A-EA48-23AC8C60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16063"/>
            <a:ext cx="765175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Прямоугольник 4">
            <a:extLst>
              <a:ext uri="{FF2B5EF4-FFF2-40B4-BE49-F238E27FC236}">
                <a16:creationId xmlns:a16="http://schemas.microsoft.com/office/drawing/2014/main" xmlns="" id="{3ADDC9FA-606A-0191-5CF9-B5AC63C25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4201319"/>
            <a:ext cx="4295775" cy="24776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104775">
              <a:spcAft>
                <a:spcPts val="600"/>
              </a:spcAft>
              <a:defRPr/>
            </a:pPr>
            <a:r>
              <a:rPr lang="ru-RU" sz="31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повышенное периартикулярное накопление изотопа в  правом тазобедренном  суставе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xmlns="" id="{A2159DC2-7BFD-F1F7-2A10-DBBCC9DB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990600"/>
          </a:xfrm>
        </p:spPr>
        <p:txBody>
          <a:bodyPr/>
          <a:lstStyle/>
          <a:p>
            <a:pPr algn="ctr" eaLnBrk="1" hangingPunct="1"/>
            <a:r>
              <a:rPr lang="ru-RU" altLang="ru-RU" b="1" dirty="0"/>
              <a:t>СЦИНТИГРАФИЯ С МЕЧЕННЫМИ</a:t>
            </a:r>
            <a:r>
              <a:rPr lang="ru-RU" altLang="ru-RU" b="1" dirty="0" smtClean="0"/>
              <a:t> ЛЕЙКОЦИТАМИ</a:t>
            </a:r>
            <a:endParaRPr lang="ru-RU" altLang="ru-RU" b="1" dirty="0"/>
          </a:p>
        </p:txBody>
      </p:sp>
      <p:sp>
        <p:nvSpPr>
          <p:cNvPr id="55300" name="Прямоугольник 3">
            <a:extLst>
              <a:ext uri="{FF2B5EF4-FFF2-40B4-BE49-F238E27FC236}">
                <a16:creationId xmlns:a16="http://schemas.microsoft.com/office/drawing/2014/main" xmlns="" id="{F7875F7B-86A5-0122-823C-D65FC3DA2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1700213"/>
            <a:ext cx="11664950" cy="4924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600" dirty="0">
                <a:latin typeface="+mn-lt"/>
                <a:cs typeface="Times New Roman" pitchFamily="18" charset="0"/>
              </a:rPr>
              <a:t>Метод сканирования костей с использованием меченых лейкоцитов  (</a:t>
            </a:r>
            <a:r>
              <a:rPr lang="ru-RU" sz="2600" dirty="0">
                <a:latin typeface="+mn-lt"/>
              </a:rPr>
              <a:t>111 </a:t>
            </a:r>
            <a:r>
              <a:rPr lang="ru-RU" sz="2600" dirty="0" err="1">
                <a:latin typeface="+mn-lt"/>
              </a:rPr>
              <a:t>In</a:t>
            </a:r>
            <a:r>
              <a:rPr lang="ru-RU" sz="2600" dirty="0">
                <a:latin typeface="+mn-lt"/>
              </a:rPr>
              <a:t>-цитрином</a:t>
            </a:r>
            <a:r>
              <a:rPr lang="ru-RU" sz="2600" dirty="0">
                <a:latin typeface="+mn-lt"/>
                <a:cs typeface="Times New Roman" pitchFamily="18" charset="0"/>
              </a:rPr>
              <a:t> или </a:t>
            </a:r>
            <a:r>
              <a:rPr lang="ru-RU" sz="2600" dirty="0" err="1">
                <a:latin typeface="+mn-lt"/>
                <a:cs typeface="Times New Roman" pitchFamily="18" charset="0"/>
              </a:rPr>
              <a:t>гексаметилпропиленамином</a:t>
            </a:r>
            <a:r>
              <a:rPr lang="ru-RU" sz="2600" dirty="0">
                <a:latin typeface="+mn-lt"/>
                <a:cs typeface="Times New Roman" pitchFamily="18" charset="0"/>
              </a:rPr>
              <a:t>, HMPAO) способен выявлять инфекции в различных анатомических областях. </a:t>
            </a:r>
          </a:p>
          <a:p>
            <a:pPr>
              <a:defRPr/>
            </a:pPr>
            <a:endParaRPr lang="ru-RU" sz="2600" dirty="0">
              <a:latin typeface="+mn-lt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600" dirty="0">
                <a:latin typeface="+mn-lt"/>
                <a:cs typeface="Times New Roman" pitchFamily="18" charset="0"/>
              </a:rPr>
              <a:t>Процесс маркировки «</a:t>
            </a:r>
            <a:r>
              <a:rPr lang="ru-RU" sz="2600" dirty="0" err="1">
                <a:latin typeface="+mn-lt"/>
                <a:cs typeface="Times New Roman" pitchFamily="18" charset="0"/>
              </a:rPr>
              <a:t>in</a:t>
            </a:r>
            <a:r>
              <a:rPr lang="ru-RU" sz="2600" dirty="0">
                <a:latin typeface="+mn-lt"/>
                <a:cs typeface="Times New Roman" pitchFamily="18" charset="0"/>
              </a:rPr>
              <a:t> </a:t>
            </a:r>
            <a:r>
              <a:rPr lang="ru-RU" sz="2600" dirty="0" err="1">
                <a:latin typeface="+mn-lt"/>
                <a:cs typeface="Times New Roman" pitchFamily="18" charset="0"/>
              </a:rPr>
              <a:t>vitro</a:t>
            </a:r>
            <a:r>
              <a:rPr lang="ru-RU" sz="2600" dirty="0">
                <a:latin typeface="+mn-lt"/>
                <a:cs typeface="Times New Roman" pitchFamily="18" charset="0"/>
              </a:rPr>
              <a:t>» трудоемкий, не всегда доступный. </a:t>
            </a:r>
          </a:p>
          <a:p>
            <a:pPr>
              <a:defRPr/>
            </a:pPr>
            <a:endParaRPr lang="ru-RU" sz="2600" dirty="0">
              <a:latin typeface="+mn-lt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600" dirty="0">
                <a:latin typeface="+mn-lt"/>
              </a:rPr>
              <a:t>Имеются данные о преимуществе </a:t>
            </a:r>
            <a:r>
              <a:rPr lang="ru-RU" sz="2600" dirty="0" err="1">
                <a:latin typeface="+mn-lt"/>
              </a:rPr>
              <a:t>сцинтиграфии</a:t>
            </a:r>
            <a:r>
              <a:rPr lang="ru-RU" sz="2600" dirty="0">
                <a:latin typeface="+mn-lt"/>
              </a:rPr>
              <a:t> с </a:t>
            </a:r>
            <a:r>
              <a:rPr lang="ru-RU" sz="2600" b="1" dirty="0">
                <a:latin typeface="+mn-lt"/>
              </a:rPr>
              <a:t>67Ga при хронической инфекции; с соединениями 111In — при острой.</a:t>
            </a:r>
          </a:p>
          <a:p>
            <a:pPr>
              <a:defRPr/>
            </a:pPr>
            <a:endParaRPr lang="ru-RU" sz="2600" dirty="0">
              <a:latin typeface="+mn-lt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600" dirty="0">
                <a:latin typeface="+mn-lt"/>
                <a:cs typeface="Times New Roman" pitchFamily="18" charset="0"/>
              </a:rPr>
              <a:t> </a:t>
            </a:r>
            <a:r>
              <a:rPr lang="ru-RU" sz="2600" b="1" dirty="0">
                <a:latin typeface="+mn-lt"/>
                <a:cs typeface="Times New Roman" pitchFamily="18" charset="0"/>
              </a:rPr>
              <a:t>Комбинация </a:t>
            </a:r>
            <a:r>
              <a:rPr lang="ru-RU" sz="2600" dirty="0">
                <a:latin typeface="+mn-lt"/>
                <a:cs typeface="Times New Roman" pitchFamily="18" charset="0"/>
              </a:rPr>
              <a:t> </a:t>
            </a:r>
            <a:r>
              <a:rPr lang="ru-RU" sz="2600" dirty="0" err="1">
                <a:latin typeface="+mn-lt"/>
                <a:cs typeface="Times New Roman" pitchFamily="18" charset="0"/>
              </a:rPr>
              <a:t>сцинтиграфии</a:t>
            </a:r>
            <a:r>
              <a:rPr lang="ru-RU" sz="2600" dirty="0">
                <a:latin typeface="+mn-lt"/>
                <a:cs typeface="Times New Roman" pitchFamily="18" charset="0"/>
              </a:rPr>
              <a:t> костей</a:t>
            </a:r>
            <a:r>
              <a:rPr lang="ru-RU" sz="2800" b="1" dirty="0"/>
              <a:t> Тс 99</a:t>
            </a:r>
            <a:r>
              <a:rPr lang="en-US" sz="2800" b="1" dirty="0"/>
              <a:t>m MDP</a:t>
            </a:r>
            <a:r>
              <a:rPr lang="ru-RU" sz="2600" b="1" dirty="0">
                <a:latin typeface="+mn-lt"/>
                <a:cs typeface="Times New Roman" pitchFamily="18" charset="0"/>
              </a:rPr>
              <a:t> </a:t>
            </a:r>
            <a:r>
              <a:rPr lang="ru-RU" sz="2600" dirty="0">
                <a:latin typeface="+mn-lt"/>
                <a:cs typeface="Times New Roman" pitchFamily="18" charset="0"/>
              </a:rPr>
              <a:t>и сканирование  с </a:t>
            </a:r>
            <a:r>
              <a:rPr lang="ru-RU" sz="2600" b="1" dirty="0">
                <a:latin typeface="+mn-lt"/>
              </a:rPr>
              <a:t>67Ga</a:t>
            </a:r>
            <a:r>
              <a:rPr lang="ru-RU" sz="2600" dirty="0">
                <a:latin typeface="+mn-lt"/>
                <a:cs typeface="Times New Roman" pitchFamily="18" charset="0"/>
              </a:rPr>
              <a:t> повышает точность диагностики остеомиелита: если активность </a:t>
            </a:r>
            <a:r>
              <a:rPr lang="ru-RU" sz="2600" dirty="0" err="1">
                <a:latin typeface="+mn-lt"/>
              </a:rPr>
              <a:t>Ga</a:t>
            </a:r>
            <a:r>
              <a:rPr lang="ru-RU" sz="2600" b="1" dirty="0"/>
              <a:t> </a:t>
            </a:r>
            <a:r>
              <a:rPr lang="ru-RU" sz="2600" dirty="0">
                <a:latin typeface="+mn-lt"/>
                <a:cs typeface="Times New Roman" pitchFamily="18" charset="0"/>
              </a:rPr>
              <a:t>больше, чем при </a:t>
            </a:r>
            <a:r>
              <a:rPr lang="ru-RU" sz="2600" dirty="0" err="1">
                <a:latin typeface="+mn-lt"/>
                <a:cs typeface="Times New Roman" pitchFamily="18" charset="0"/>
              </a:rPr>
              <a:t>сцинтиграфии</a:t>
            </a:r>
            <a:r>
              <a:rPr lang="ru-RU" sz="2600" dirty="0">
                <a:latin typeface="+mn-lt"/>
                <a:cs typeface="Times New Roman" pitchFamily="18" charset="0"/>
              </a:rPr>
              <a:t>  костей,  </a:t>
            </a:r>
            <a:r>
              <a:rPr lang="ru-RU" sz="2600" b="1" dirty="0">
                <a:latin typeface="+mn-lt"/>
                <a:cs typeface="Times New Roman" pitchFamily="18" charset="0"/>
              </a:rPr>
              <a:t>диагноз остеомиелита считается вероятный</a:t>
            </a:r>
            <a:endParaRPr lang="ru-RU" sz="2600" b="1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xmlns="" id="{60F1F1D6-4365-3587-8DA3-0E9FCC2F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300" y="228600"/>
            <a:ext cx="12746038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dirty="0"/>
              <a:t>УЛЬТРАЗВУКОВЫЕ ПРИЗНАКИ ОСТЕОМИЕЛИТА У ДЕТЕЙ</a:t>
            </a:r>
          </a:p>
        </p:txBody>
      </p:sp>
      <p:sp>
        <p:nvSpPr>
          <p:cNvPr id="56324" name="Прямоугольник 3">
            <a:extLst>
              <a:ext uri="{FF2B5EF4-FFF2-40B4-BE49-F238E27FC236}">
                <a16:creationId xmlns:a16="http://schemas.microsoft.com/office/drawing/2014/main" xmlns="" id="{35CB13A5-72F7-5E10-A4DE-611591145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694" y="1988840"/>
            <a:ext cx="117363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утолщение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надкостницы;</a:t>
            </a: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возвышение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надкостницы 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&gt;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2 мм;</a:t>
            </a: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отек окружающих мягких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тканей </a:t>
            </a: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Нашивка 1">
            <a:extLst>
              <a:ext uri="{FF2B5EF4-FFF2-40B4-BE49-F238E27FC236}">
                <a16:creationId xmlns:a16="http://schemas.microsoft.com/office/drawing/2014/main" xmlns="" id="{E06859E1-D627-63EB-A284-92BAB0EAD4A6}"/>
              </a:ext>
            </a:extLst>
          </p:cNvPr>
          <p:cNvSpPr/>
          <p:nvPr/>
        </p:nvSpPr>
        <p:spPr>
          <a:xfrm>
            <a:off x="367939" y="2032727"/>
            <a:ext cx="514550" cy="42601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>
            <a:extLst>
              <a:ext uri="{FF2B5EF4-FFF2-40B4-BE49-F238E27FC236}">
                <a16:creationId xmlns:a16="http://schemas.microsoft.com/office/drawing/2014/main" xmlns="" id="{94EC77A0-0C57-7117-2838-A7E708EE7484}"/>
              </a:ext>
            </a:extLst>
          </p:cNvPr>
          <p:cNvSpPr/>
          <p:nvPr/>
        </p:nvSpPr>
        <p:spPr>
          <a:xfrm>
            <a:off x="360337" y="2929131"/>
            <a:ext cx="514401" cy="43224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:a16="http://schemas.microsoft.com/office/drawing/2014/main" xmlns="" id="{8DC2E615-3122-0734-701E-D4626FA17342}"/>
              </a:ext>
            </a:extLst>
          </p:cNvPr>
          <p:cNvSpPr/>
          <p:nvPr/>
        </p:nvSpPr>
        <p:spPr>
          <a:xfrm>
            <a:off x="325694" y="3773613"/>
            <a:ext cx="539414" cy="4334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FF245647-3C20-FB53-98C6-D04C07C1C70D}"/>
              </a:ext>
            </a:extLst>
          </p:cNvPr>
          <p:cNvSpPr/>
          <p:nvPr/>
        </p:nvSpPr>
        <p:spPr>
          <a:xfrm>
            <a:off x="617538" y="5733255"/>
            <a:ext cx="11095037" cy="10088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u="sng" dirty="0">
                <a:solidFill>
                  <a:schemeClr val="tx1"/>
                </a:solidFill>
                <a:cs typeface="Times New Roman" pitchFamily="18" charset="0"/>
              </a:rPr>
              <a:t>Отсутствие этих признаков </a:t>
            </a:r>
            <a:r>
              <a:rPr lang="ru-RU" sz="2800" b="1" u="sng" dirty="0">
                <a:solidFill>
                  <a:schemeClr val="tx1"/>
                </a:solidFill>
              </a:rPr>
              <a:t>по результатам УЗИ </a:t>
            </a:r>
            <a:r>
              <a:rPr lang="ru-RU" sz="2800" b="1" u="sng" dirty="0">
                <a:solidFill>
                  <a:schemeClr val="tx1"/>
                </a:solidFill>
                <a:cs typeface="Times New Roman" pitchFamily="18" charset="0"/>
              </a:rPr>
              <a:t>не исключает остеомиелит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xmlns="" id="{BA427622-0E1E-8290-1B33-999B7A70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00" y="260350"/>
            <a:ext cx="12287250" cy="990600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323232"/>
                </a:solidFill>
              </a:rPr>
              <a:t>УЗИ </a:t>
            </a:r>
            <a:r>
              <a:rPr lang="ru-RU" altLang="ru-RU" sz="2800" b="1" dirty="0"/>
              <a:t>ТАЗОБЕДРЕННОГО СУСТАВА</a:t>
            </a:r>
            <a:r>
              <a:rPr lang="ru-RU" altLang="ru-RU" sz="2800" b="1" dirty="0">
                <a:solidFill>
                  <a:srgbClr val="323232"/>
                </a:solidFill>
              </a:rPr>
              <a:t> В РЕЖИМЕ ПАНОРАМНОГО СКАНИРОВАНИЯ, ТРАНЗИТОРНЫЙ СИНОВИТ, СЕПТИЧЕСКИЙ АРТРИТ И ПИОМИОЗИТ</a:t>
            </a:r>
            <a:endParaRPr lang="ru-RU" altLang="ru-RU" sz="2800" dirty="0"/>
          </a:p>
        </p:txBody>
      </p:sp>
      <p:pic>
        <p:nvPicPr>
          <p:cNvPr id="26627" name="Picture 24">
            <a:extLst>
              <a:ext uri="{FF2B5EF4-FFF2-40B4-BE49-F238E27FC236}">
                <a16:creationId xmlns:a16="http://schemas.microsoft.com/office/drawing/2014/main" xmlns="" id="{BD20D171-084A-D557-AA5E-D7BDD28D8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57338"/>
            <a:ext cx="89027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Прямоугольник 4">
            <a:extLst>
              <a:ext uri="{FF2B5EF4-FFF2-40B4-BE49-F238E27FC236}">
                <a16:creationId xmlns:a16="http://schemas.microsoft.com/office/drawing/2014/main" xmlns="" id="{179C1375-A840-D5F1-2EA6-4F6BB49E7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5930" y="3861048"/>
            <a:ext cx="3097213" cy="27853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5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Ребенок, 3 года</a:t>
            </a:r>
          </a:p>
          <a:p>
            <a:pPr>
              <a:defRPr/>
            </a:pPr>
            <a:r>
              <a:rPr lang="ru-RU" sz="25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визуализируется</a:t>
            </a:r>
          </a:p>
          <a:p>
            <a:pPr>
              <a:defRPr/>
            </a:pPr>
            <a:r>
              <a:rPr lang="ru-RU" sz="25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суставной выпот   и повышенная эхогенность в подвздошно-поясничной мышцы </a:t>
            </a:r>
            <a:endParaRPr lang="ru-RU" sz="2500" dirty="0">
              <a:solidFill>
                <a:srgbClr val="000000"/>
              </a:solidFill>
              <a:latin typeface="XO Thames"/>
              <a:cs typeface="Times New Roman" pitchFamily="18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F41ED1D3-E575-992F-FC14-8F351AB061EE}"/>
              </a:ext>
            </a:extLst>
          </p:cNvPr>
          <p:cNvCxnSpPr/>
          <p:nvPr/>
        </p:nvCxnSpPr>
        <p:spPr>
          <a:xfrm>
            <a:off x="11698288" y="2708275"/>
            <a:ext cx="3746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xmlns="" id="{AF00E289-4D9E-7C96-0FC5-3DDFDFE8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/>
              <a:t>КТ-ПРИЗНАКИ ОСТЕОМИЕЛИТА</a:t>
            </a:r>
          </a:p>
        </p:txBody>
      </p:sp>
      <p:sp>
        <p:nvSpPr>
          <p:cNvPr id="56324" name="Прямоугольник 3">
            <a:extLst>
              <a:ext uri="{FF2B5EF4-FFF2-40B4-BE49-F238E27FC236}">
                <a16:creationId xmlns:a16="http://schemas.microsoft.com/office/drawing/2014/main" xmlns="" id="{7D06A4B5-024B-FCCA-24BC-2E6B73512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1895475"/>
            <a:ext cx="1173638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</a:t>
            </a: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костные эрозии;</a:t>
            </a:r>
          </a:p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</a:t>
            </a:r>
          </a:p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секвестр; </a:t>
            </a:r>
          </a:p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</a:t>
            </a:r>
          </a:p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инородное тело или </a:t>
            </a:r>
            <a:r>
              <a:rPr lang="ru-RU" sz="3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газ</a:t>
            </a:r>
            <a:endParaRPr lang="ru-RU" sz="3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4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Нашивка 1">
            <a:extLst>
              <a:ext uri="{FF2B5EF4-FFF2-40B4-BE49-F238E27FC236}">
                <a16:creationId xmlns:a16="http://schemas.microsoft.com/office/drawing/2014/main" xmlns="" id="{89FCB1C5-1B30-0E61-FBDB-744D7A7AFA46}"/>
              </a:ext>
            </a:extLst>
          </p:cNvPr>
          <p:cNvSpPr/>
          <p:nvPr/>
        </p:nvSpPr>
        <p:spPr>
          <a:xfrm>
            <a:off x="196850" y="1916113"/>
            <a:ext cx="792163" cy="5778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>
            <a:extLst>
              <a:ext uri="{FF2B5EF4-FFF2-40B4-BE49-F238E27FC236}">
                <a16:creationId xmlns:a16="http://schemas.microsoft.com/office/drawing/2014/main" xmlns="" id="{2B365CC8-E83D-4EB0-3445-481C3A6E7707}"/>
              </a:ext>
            </a:extLst>
          </p:cNvPr>
          <p:cNvSpPr/>
          <p:nvPr/>
        </p:nvSpPr>
        <p:spPr>
          <a:xfrm>
            <a:off x="201077" y="3058150"/>
            <a:ext cx="792162" cy="5762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:a16="http://schemas.microsoft.com/office/drawing/2014/main" xmlns="" id="{04236AC4-D328-DDC1-2291-C420522D591B}"/>
              </a:ext>
            </a:extLst>
          </p:cNvPr>
          <p:cNvSpPr/>
          <p:nvPr/>
        </p:nvSpPr>
        <p:spPr>
          <a:xfrm>
            <a:off x="188913" y="4203272"/>
            <a:ext cx="792162" cy="5762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07A215E6-0560-8F87-364F-6526EDCC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/>
              <a:t>КЛАССИФИКАЦИЯ ОСТЕОМИЕЛИТА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6EC9AE4-1A0A-D738-3629-527425FA014D}"/>
              </a:ext>
            </a:extLst>
          </p:cNvPr>
          <p:cNvSpPr/>
          <p:nvPr/>
        </p:nvSpPr>
        <p:spPr>
          <a:xfrm>
            <a:off x="479425" y="1844675"/>
            <a:ext cx="113776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</a:t>
            </a:r>
          </a:p>
        </p:txBody>
      </p:sp>
      <p:sp>
        <p:nvSpPr>
          <p:cNvPr id="10244" name="Прямоугольник 1">
            <a:extLst>
              <a:ext uri="{FF2B5EF4-FFF2-40B4-BE49-F238E27FC236}">
                <a16:creationId xmlns:a16="http://schemas.microsoft.com/office/drawing/2014/main" xmlns="" id="{7559E7E3-340B-23A0-6E29-FFCE140DA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2019300"/>
            <a:ext cx="8089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F43242-07BF-0713-C03E-BFA4EBA36FE7}"/>
              </a:ext>
            </a:extLst>
          </p:cNvPr>
          <p:cNvSpPr txBox="1"/>
          <p:nvPr/>
        </p:nvSpPr>
        <p:spPr>
          <a:xfrm>
            <a:off x="263525" y="1557338"/>
            <a:ext cx="11809413" cy="5016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3200" u="sng" dirty="0" smtClean="0">
                <a:latin typeface="+mn-lt"/>
              </a:rPr>
              <a:t>клиническое течение</a:t>
            </a:r>
            <a:r>
              <a:rPr lang="ru-RU" sz="3200" dirty="0" smtClean="0">
                <a:latin typeface="+mn-lt"/>
              </a:rPr>
              <a:t>: </a:t>
            </a:r>
            <a:r>
              <a:rPr lang="ru-RU" sz="3200" dirty="0">
                <a:latin typeface="+mn-lt"/>
              </a:rPr>
              <a:t>острый</a:t>
            </a:r>
            <a:r>
              <a:rPr lang="ru-RU" sz="3200" dirty="0" smtClean="0">
                <a:latin typeface="+mn-lt"/>
              </a:rPr>
              <a:t>, подострый, </a:t>
            </a:r>
            <a:r>
              <a:rPr lang="ru-RU" sz="3200" dirty="0" smtClean="0">
                <a:latin typeface="+mn-lt"/>
              </a:rPr>
              <a:t>хронический.</a:t>
            </a:r>
            <a:endParaRPr lang="ru-RU" sz="3200" dirty="0">
              <a:latin typeface="+mn-lt"/>
            </a:endParaRPr>
          </a:p>
          <a:p>
            <a:pPr>
              <a:defRPr/>
            </a:pPr>
            <a:endParaRPr lang="ru-RU" sz="3200" dirty="0">
              <a:latin typeface="+mn-lt"/>
            </a:endParaRPr>
          </a:p>
          <a:p>
            <a:pPr>
              <a:defRPr/>
            </a:pPr>
            <a:r>
              <a:rPr lang="ru-RU" sz="3200" dirty="0">
                <a:latin typeface="+mn-lt"/>
              </a:rPr>
              <a:t>2. </a:t>
            </a:r>
            <a:r>
              <a:rPr lang="ru-RU" sz="3200" u="sng" dirty="0" smtClean="0">
                <a:latin typeface="+mn-lt"/>
              </a:rPr>
              <a:t>тип </a:t>
            </a:r>
            <a:r>
              <a:rPr lang="ru-RU" sz="3200" u="sng" dirty="0">
                <a:latin typeface="+mn-lt"/>
              </a:rPr>
              <a:t>возбудителя</a:t>
            </a:r>
            <a:r>
              <a:rPr lang="ru-RU" sz="3200" dirty="0">
                <a:latin typeface="+mn-lt"/>
              </a:rPr>
              <a:t>: </a:t>
            </a:r>
            <a:r>
              <a:rPr lang="ru-RU" sz="3200" b="1" dirty="0" err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Staphylococcus</a:t>
            </a:r>
            <a:r>
              <a:rPr lang="ru-RU" sz="32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aureus</a:t>
            </a:r>
            <a:r>
              <a:rPr lang="ru-RU" sz="32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Beta-haemolytic</a:t>
            </a:r>
            <a:r>
              <a:rPr lang="ru-RU" sz="32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Streptococcu</a:t>
            </a:r>
            <a:r>
              <a:rPr lang="en-US" sz="32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s</a:t>
            </a:r>
            <a:r>
              <a:rPr lang="ru-RU" sz="32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Streptococcus</a:t>
            </a:r>
            <a:r>
              <a:rPr lang="ru-RU" sz="32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pneumoniae</a:t>
            </a:r>
            <a:r>
              <a:rPr lang="ru-RU" sz="32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>
                <a:latin typeface="Calibri" pitchFamily="34" charset="0"/>
              </a:rPr>
              <a:t>Salmonella </a:t>
            </a:r>
            <a:r>
              <a:rPr lang="en-US" sz="3200" dirty="0" err="1">
                <a:latin typeface="Calibri" pitchFamily="34" charset="0"/>
              </a:rPr>
              <a:t>thyphimurium</a:t>
            </a:r>
            <a:r>
              <a:rPr lang="en-US" sz="3200" dirty="0">
                <a:latin typeface="Calibri" pitchFamily="34" charset="0"/>
              </a:rPr>
              <a:t>, Salmonella </a:t>
            </a:r>
            <a:r>
              <a:rPr lang="en-US" sz="3200" dirty="0" err="1">
                <a:latin typeface="Calibri" pitchFamily="34" charset="0"/>
              </a:rPr>
              <a:t>thyphi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>
                <a:latin typeface="Calibri" pitchFamily="34" charset="0"/>
              </a:rPr>
              <a:t>Salmonella </a:t>
            </a:r>
            <a:r>
              <a:rPr lang="en-US" sz="3200" dirty="0" err="1">
                <a:latin typeface="Calibri" pitchFamily="34" charset="0"/>
              </a:rPr>
              <a:t>enteritidis</a:t>
            </a:r>
            <a:r>
              <a:rPr lang="en-US" sz="3200" dirty="0">
                <a:latin typeface="Calibri" pitchFamily="34" charset="0"/>
              </a:rPr>
              <a:t>.</a:t>
            </a:r>
            <a:endParaRPr lang="ru-RU" sz="3200" dirty="0">
              <a:latin typeface="Calibri" pitchFamily="34" charset="0"/>
            </a:endParaRPr>
          </a:p>
          <a:p>
            <a:pPr>
              <a:defRPr/>
            </a:pPr>
            <a:endParaRPr lang="ru-RU" sz="3200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dirty="0">
                <a:latin typeface="+mn-lt"/>
              </a:rPr>
              <a:t>3. </a:t>
            </a:r>
            <a:r>
              <a:rPr lang="ru-RU" sz="3200" u="sng" dirty="0" smtClean="0">
                <a:latin typeface="+mn-lt"/>
              </a:rPr>
              <a:t>путь </a:t>
            </a:r>
            <a:r>
              <a:rPr lang="ru-RU" sz="3200" u="sng" dirty="0">
                <a:latin typeface="+mn-lt"/>
              </a:rPr>
              <a:t>проникновения</a:t>
            </a:r>
            <a:r>
              <a:rPr lang="ru-RU" sz="3200" dirty="0">
                <a:latin typeface="+mn-lt"/>
              </a:rPr>
              <a:t>: </a:t>
            </a:r>
            <a:r>
              <a:rPr lang="ru-RU" sz="3200" b="1" dirty="0">
                <a:solidFill>
                  <a:schemeClr val="accent2"/>
                </a:solidFill>
                <a:latin typeface="+mn-lt"/>
              </a:rPr>
              <a:t>гематогенный</a:t>
            </a:r>
            <a:r>
              <a:rPr lang="ru-RU" sz="3200" dirty="0">
                <a:latin typeface="+mn-lt"/>
              </a:rPr>
              <a:t> (эндогенный)</a:t>
            </a:r>
            <a:r>
              <a:rPr lang="en-US" sz="3200" dirty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и</a:t>
            </a:r>
          </a:p>
          <a:p>
            <a:pPr>
              <a:defRPr/>
            </a:pPr>
            <a:r>
              <a:rPr lang="ru-RU" sz="3200" dirty="0">
                <a:latin typeface="+mn-lt"/>
              </a:rPr>
              <a:t> посттравматический (экзогенный): травматический, послеоперационный, контактный</a:t>
            </a:r>
          </a:p>
          <a:p>
            <a:pPr>
              <a:defRPr/>
            </a:pP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xmlns="" id="{CA970F23-0188-6496-405B-3D285168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60250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dirty="0"/>
              <a:t>КТ ТАЗОБЕДРЕННЫХ СУСТАВОВ</a:t>
            </a:r>
            <a:r>
              <a:rPr lang="ru-RU" altLang="ru-RU" sz="3600" b="1" dirty="0" smtClean="0"/>
              <a:t>, АКСИАЛЬНАЯ </a:t>
            </a:r>
            <a:r>
              <a:rPr lang="ru-RU" altLang="ru-RU" sz="3600" b="1" dirty="0"/>
              <a:t>ПЛОСКОСТЬ, ОСТЕОМИЕЛИТ </a:t>
            </a:r>
          </a:p>
        </p:txBody>
      </p:sp>
      <p:pic>
        <p:nvPicPr>
          <p:cNvPr id="28675" name="Picture 26">
            <a:extLst>
              <a:ext uri="{FF2B5EF4-FFF2-40B4-BE49-F238E27FC236}">
                <a16:creationId xmlns:a16="http://schemas.microsoft.com/office/drawing/2014/main" xmlns="" id="{C1E7C5CB-429E-5ED3-0FDB-175087B7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8399463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Прямоугольник 4">
            <a:extLst>
              <a:ext uri="{FF2B5EF4-FFF2-40B4-BE49-F238E27FC236}">
                <a16:creationId xmlns:a16="http://schemas.microsoft.com/office/drawing/2014/main" xmlns="" id="{E38F355F-646B-B008-2BD6-666C00747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2781300"/>
            <a:ext cx="3760787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визуализиру</a:t>
            </a:r>
            <a:r>
              <a:rPr lang="ru-RU" sz="2800" dirty="0">
                <a:latin typeface="+mn-lt"/>
              </a:rPr>
              <a:t>ю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тся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множественные очаги газа в головке бедренной кости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справа; слева, изображения КТ ориентированы как </a:t>
            </a:r>
            <a:r>
              <a:rPr lang="ru-RU" sz="28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каудо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-краниальный взгляд на срез</a:t>
            </a: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xmlns="" id="{A13F769D-75D1-5433-DDAA-8682313B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>
                <a:solidFill>
                  <a:srgbClr val="323232"/>
                </a:solidFill>
              </a:rPr>
              <a:t>КТ-ПРИЗНАКИ СЕПТИЧЕСКОГО АРТРИТА</a:t>
            </a:r>
            <a:endParaRPr lang="ru-RU" altLang="ru-RU" b="1" dirty="0"/>
          </a:p>
        </p:txBody>
      </p:sp>
      <p:sp>
        <p:nvSpPr>
          <p:cNvPr id="56324" name="Прямоугольник 3">
            <a:extLst>
              <a:ext uri="{FF2B5EF4-FFF2-40B4-BE49-F238E27FC236}">
                <a16:creationId xmlns:a16="http://schemas.microsoft.com/office/drawing/2014/main" xmlns="" id="{A6BCE112-ACEE-497E-EA74-E67BBD39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674813"/>
            <a:ext cx="11999913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выпоты и абсцессы;</a:t>
            </a:r>
          </a:p>
          <a:p>
            <a:pPr>
              <a:lnSpc>
                <a:spcPct val="150000"/>
              </a:lnSpc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эрозии суставных поверхностей;</a:t>
            </a:r>
          </a:p>
          <a:p>
            <a:pPr>
              <a:lnSpc>
                <a:spcPct val="150000"/>
              </a:lnSpc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разрушения проксимальных отделов бедра  и  вертлужной впадина; </a:t>
            </a:r>
          </a:p>
          <a:p>
            <a:pPr>
              <a:lnSpc>
                <a:spcPct val="150000"/>
              </a:lnSpc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свищевые ходы; </a:t>
            </a:r>
          </a:p>
          <a:p>
            <a:pPr>
              <a:lnSpc>
                <a:spcPct val="150000"/>
              </a:lnSpc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повышенное накопление контраста вокруг абсцесса</a:t>
            </a:r>
          </a:p>
          <a:p>
            <a:pPr>
              <a:lnSpc>
                <a:spcPct val="150000"/>
              </a:lnSpc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Нашивка 2">
            <a:extLst>
              <a:ext uri="{FF2B5EF4-FFF2-40B4-BE49-F238E27FC236}">
                <a16:creationId xmlns:a16="http://schemas.microsoft.com/office/drawing/2014/main" xmlns="" id="{CE619E8B-DF2D-3635-B053-8E071A63E99C}"/>
              </a:ext>
            </a:extLst>
          </p:cNvPr>
          <p:cNvSpPr/>
          <p:nvPr/>
        </p:nvSpPr>
        <p:spPr>
          <a:xfrm>
            <a:off x="250825" y="2084345"/>
            <a:ext cx="358775" cy="2159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ашивка 7">
            <a:extLst>
              <a:ext uri="{FF2B5EF4-FFF2-40B4-BE49-F238E27FC236}">
                <a16:creationId xmlns:a16="http://schemas.microsoft.com/office/drawing/2014/main" xmlns="" id="{F5D4A030-B906-C925-9710-394364173E7E}"/>
              </a:ext>
            </a:extLst>
          </p:cNvPr>
          <p:cNvSpPr/>
          <p:nvPr/>
        </p:nvSpPr>
        <p:spPr>
          <a:xfrm>
            <a:off x="241300" y="3500438"/>
            <a:ext cx="358775" cy="2159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ашивка 8">
            <a:extLst>
              <a:ext uri="{FF2B5EF4-FFF2-40B4-BE49-F238E27FC236}">
                <a16:creationId xmlns:a16="http://schemas.microsoft.com/office/drawing/2014/main" xmlns="" id="{87DE56DA-F833-7D86-D63E-0EE8D2B656C1}"/>
              </a:ext>
            </a:extLst>
          </p:cNvPr>
          <p:cNvSpPr/>
          <p:nvPr/>
        </p:nvSpPr>
        <p:spPr>
          <a:xfrm>
            <a:off x="250825" y="4941888"/>
            <a:ext cx="358775" cy="2174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Нашивка 9">
            <a:extLst>
              <a:ext uri="{FF2B5EF4-FFF2-40B4-BE49-F238E27FC236}">
                <a16:creationId xmlns:a16="http://schemas.microsoft.com/office/drawing/2014/main" xmlns="" id="{AD6BC98F-39F5-A386-B9D8-EFA585F3298D}"/>
              </a:ext>
            </a:extLst>
          </p:cNvPr>
          <p:cNvSpPr/>
          <p:nvPr/>
        </p:nvSpPr>
        <p:spPr>
          <a:xfrm>
            <a:off x="257175" y="5732463"/>
            <a:ext cx="358775" cy="2159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ашивка 10">
            <a:extLst>
              <a:ext uri="{FF2B5EF4-FFF2-40B4-BE49-F238E27FC236}">
                <a16:creationId xmlns:a16="http://schemas.microsoft.com/office/drawing/2014/main" xmlns="" id="{0EB0FBE6-E90E-887A-DA49-8F9AA94597D6}"/>
              </a:ext>
            </a:extLst>
          </p:cNvPr>
          <p:cNvSpPr/>
          <p:nvPr/>
        </p:nvSpPr>
        <p:spPr>
          <a:xfrm>
            <a:off x="230188" y="2781300"/>
            <a:ext cx="358775" cy="2159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xmlns="" id="{41E57EDC-45F0-35A6-74CE-FEBD081E2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228600"/>
            <a:ext cx="12144375" cy="990600"/>
          </a:xfrm>
        </p:spPr>
        <p:txBody>
          <a:bodyPr/>
          <a:lstStyle/>
          <a:p>
            <a:pPr algn="ctr" eaLnBrk="1" hangingPunct="1"/>
            <a:r>
              <a:rPr lang="ru-RU" altLang="ru-RU" sz="3200" b="1" dirty="0"/>
              <a:t>КТ ТАЗОБЕДРЕННЫХ СУСТАВОВ, АКСИАЛЬНАЯ ПЛОСКОСТЬ, СЕПТИЧЕСКИЙ АРТРИТ И ПОДВЫВИХ ТАЗОБЕДРЕННОГО СУСТАВА</a:t>
            </a:r>
          </a:p>
        </p:txBody>
      </p:sp>
      <p:pic>
        <p:nvPicPr>
          <p:cNvPr id="30723" name="Picture 30">
            <a:extLst>
              <a:ext uri="{FF2B5EF4-FFF2-40B4-BE49-F238E27FC236}">
                <a16:creationId xmlns:a16="http://schemas.microsoft.com/office/drawing/2014/main" xmlns="" id="{7DDCAF76-243B-A058-CB79-5C3AB874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789619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Прямоугольник 4">
            <a:extLst>
              <a:ext uri="{FF2B5EF4-FFF2-40B4-BE49-F238E27FC236}">
                <a16:creationId xmlns:a16="http://schemas.microsoft.com/office/drawing/2014/main" xmlns="" id="{9F67BE34-6DD8-E947-87EB-CD0C19C9A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470" y="3933056"/>
            <a:ext cx="3719513" cy="26776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пузырьки газа и выпот в правом тазобедренном  суставе, подвывих головки бедренной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кости; свищевой ход</a:t>
            </a: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xmlns="" id="{368D3194-3C0C-B231-20E5-5EF10DEB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" y="228600"/>
            <a:ext cx="12188825" cy="990600"/>
          </a:xfrm>
        </p:spPr>
        <p:txBody>
          <a:bodyPr/>
          <a:lstStyle/>
          <a:p>
            <a:pPr algn="ctr" eaLnBrk="1" hangingPunct="1"/>
            <a:r>
              <a:rPr lang="ru-RU" altLang="ru-RU" sz="3200" b="1" dirty="0"/>
              <a:t>МСКТ ЛЕВОГО ТАЗОБЕДРЕННОГО СУСТАВА, КОРОНАЛЬНАЯ ПЛОСКОСТЬ, СОСТОЯНИЕ ПОСЛЕ ЭНДОПРОТЕЗИРОВАНИЯ</a:t>
            </a:r>
          </a:p>
        </p:txBody>
      </p:sp>
      <p:pic>
        <p:nvPicPr>
          <p:cNvPr id="31747" name="Picture 32">
            <a:extLst>
              <a:ext uri="{FF2B5EF4-FFF2-40B4-BE49-F238E27FC236}">
                <a16:creationId xmlns:a16="http://schemas.microsoft.com/office/drawing/2014/main" xmlns="" id="{B77D240E-99EA-C1D6-F890-9F1C01BD2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57338"/>
            <a:ext cx="4148609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Прямоугольник 4">
            <a:extLst>
              <a:ext uri="{FF2B5EF4-FFF2-40B4-BE49-F238E27FC236}">
                <a16:creationId xmlns:a16="http://schemas.microsoft.com/office/drawing/2014/main" xmlns="" id="{26B64BC6-C438-2269-780C-A23826E7B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5589240"/>
            <a:ext cx="6096000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Визуализируется  нормальное положение 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протеза</a:t>
            </a: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xmlns="" id="{873254FD-068C-4B3B-45ED-45EC1647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/>
              <a:t>ПРИМЕНЕНИЕ МРТ ДЛЯ ВЫЯВЛЕНИЯ ОСТЕОМИЕЛИТА В РАЗЛИЧНЫХ АНАТОМИЧЕСКИХ ОБЛАСТЯХ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D1254C72-8105-7910-F759-9FC69B726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63240"/>
              </p:ext>
            </p:extLst>
          </p:nvPr>
        </p:nvGraphicFramePr>
        <p:xfrm>
          <a:off x="0" y="1557338"/>
          <a:ext cx="12192000" cy="53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5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062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Авторы</a:t>
                      </a:r>
                    </a:p>
                  </a:txBody>
                  <a:tcPr marT="45715" marB="4571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Чувствительность %</a:t>
                      </a:r>
                    </a:p>
                  </a:txBody>
                  <a:tcPr marT="45715" marB="4571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Специфичность %</a:t>
                      </a:r>
                    </a:p>
                  </a:txBody>
                  <a:tcPr marT="45715" marB="4571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Локализация</a:t>
                      </a:r>
                    </a:p>
                  </a:txBody>
                  <a:tcPr marT="45715" marB="4571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751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Unger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и др. (1988) 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T="45715" marB="4571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92</a:t>
                      </a:r>
                    </a:p>
                  </a:txBody>
                  <a:tcPr marT="45715" marB="4571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96</a:t>
                      </a:r>
                    </a:p>
                  </a:txBody>
                  <a:tcPr marT="45715" marB="4571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различная</a:t>
                      </a:r>
                    </a:p>
                  </a:txBody>
                  <a:tcPr marT="45715" marB="4571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751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Erdman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и др. (1991) 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98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75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различная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751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Masur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и др. (1995) 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T="45715" marB="4571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97</a:t>
                      </a:r>
                    </a:p>
                  </a:txBody>
                  <a:tcPr marT="45715" marB="4571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92</a:t>
                      </a:r>
                    </a:p>
                  </a:txBody>
                  <a:tcPr marT="45715" marB="4571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различная</a:t>
                      </a:r>
                    </a:p>
                  </a:txBody>
                  <a:tcPr marT="45715" marB="4571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751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Huang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и др. (1998) 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98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89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кости</a:t>
                      </a:r>
                      <a:r>
                        <a:rPr lang="ru-RU" sz="2800" baseline="0" dirty="0">
                          <a:latin typeface="+mn-lt"/>
                        </a:rPr>
                        <a:t> таза/бедро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xmlns="" id="{476690DF-3254-883D-D640-18B669AD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dirty="0"/>
              <a:t>МРТ ПРИЗНАКИ ОСТРОГО ОСТЕОМИЕЛИТА</a:t>
            </a:r>
          </a:p>
        </p:txBody>
      </p:sp>
      <p:sp>
        <p:nvSpPr>
          <p:cNvPr id="62467" name="Прямоугольник 7">
            <a:extLst>
              <a:ext uri="{FF2B5EF4-FFF2-40B4-BE49-F238E27FC236}">
                <a16:creationId xmlns:a16="http://schemas.microsoft.com/office/drawing/2014/main" xmlns="" id="{776F38A4-2A9E-7415-AC92-072A0DA9A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557338"/>
            <a:ext cx="1156811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3200" dirty="0">
                <a:latin typeface="+mn-lt"/>
                <a:cs typeface="Times New Roman" pitchFamily="18" charset="0"/>
              </a:rPr>
              <a:t>отсутствие  утолщения кортикального слоя; </a:t>
            </a:r>
          </a:p>
          <a:p>
            <a:pPr>
              <a:defRPr/>
            </a:pPr>
            <a:endParaRPr lang="ru-RU" sz="3200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3200" dirty="0">
                <a:latin typeface="+mn-lt"/>
              </a:rPr>
              <a:t>отек костного  мозга с характерным </a:t>
            </a:r>
            <a:r>
              <a:rPr lang="ru-RU" sz="3200" dirty="0" err="1">
                <a:latin typeface="+mn-lt"/>
              </a:rPr>
              <a:t>гипоинтенсивным</a:t>
            </a:r>
            <a:r>
              <a:rPr lang="ru-RU" sz="3200" dirty="0">
                <a:latin typeface="+mn-lt"/>
              </a:rPr>
              <a:t> сигналом </a:t>
            </a:r>
            <a:r>
              <a:rPr lang="ru-RU" sz="3200" dirty="0" smtClean="0">
                <a:latin typeface="+mn-lt"/>
              </a:rPr>
              <a:t>в режиме </a:t>
            </a:r>
            <a:r>
              <a:rPr lang="ru-RU" sz="3200" dirty="0">
                <a:latin typeface="+mn-lt"/>
              </a:rPr>
              <a:t>Т1-ВИ и </a:t>
            </a:r>
            <a:r>
              <a:rPr lang="ru-RU" sz="3200" dirty="0" err="1">
                <a:latin typeface="+mn-lt"/>
              </a:rPr>
              <a:t>гиперинтенсивным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в режиме </a:t>
            </a:r>
            <a:r>
              <a:rPr lang="ru-RU" sz="3200" dirty="0">
                <a:latin typeface="+mn-lt"/>
              </a:rPr>
              <a:t>Т2-ВИ;</a:t>
            </a:r>
          </a:p>
          <a:p>
            <a:pPr>
              <a:defRPr/>
            </a:pPr>
            <a:endParaRPr lang="ru-RU" sz="3200" dirty="0">
              <a:latin typeface="+mn-lt"/>
            </a:endParaRPr>
          </a:p>
          <a:p>
            <a:pPr>
              <a:defRPr/>
            </a:pPr>
            <a:r>
              <a:rPr lang="ru-RU" sz="3200" dirty="0">
                <a:latin typeface="+mn-lt"/>
              </a:rPr>
              <a:t>отек окружающих мягких тканей с нечетким контуром; </a:t>
            </a:r>
          </a:p>
          <a:p>
            <a:pPr>
              <a:defRPr/>
            </a:pPr>
            <a:endParaRPr lang="ru-RU" sz="3200" dirty="0">
              <a:latin typeface="+mn-lt"/>
            </a:endParaRPr>
          </a:p>
          <a:p>
            <a:pPr>
              <a:defRPr/>
            </a:pPr>
            <a:r>
              <a:rPr lang="ru-RU" sz="3200" dirty="0">
                <a:latin typeface="+mn-lt"/>
              </a:rPr>
              <a:t>при повреждении  кортикального слоя- повышенная интенсивность сигнала </a:t>
            </a:r>
            <a:r>
              <a:rPr lang="ru-RU" sz="3200" dirty="0" smtClean="0">
                <a:latin typeface="+mn-lt"/>
              </a:rPr>
              <a:t>в режимах </a:t>
            </a:r>
            <a:r>
              <a:rPr lang="ru-RU" sz="3200" dirty="0">
                <a:latin typeface="+mn-lt"/>
              </a:rPr>
              <a:t>T2- ВИ и </a:t>
            </a:r>
            <a:r>
              <a:rPr lang="ru-RU" sz="3200" dirty="0" smtClean="0">
                <a:latin typeface="+mn-lt"/>
              </a:rPr>
              <a:t>STIR</a:t>
            </a:r>
            <a:endParaRPr lang="ru-RU" sz="3200" dirty="0">
              <a:latin typeface="+mn-lt"/>
            </a:endParaRPr>
          </a:p>
          <a:p>
            <a:pPr>
              <a:defRPr/>
            </a:pPr>
            <a:endParaRPr lang="ru-RU" sz="24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Нашивка 3">
            <a:extLst>
              <a:ext uri="{FF2B5EF4-FFF2-40B4-BE49-F238E27FC236}">
                <a16:creationId xmlns:a16="http://schemas.microsoft.com/office/drawing/2014/main" xmlns="" id="{993B6EF2-FFB4-A63D-57F3-4CA3DBEDAAD0}"/>
              </a:ext>
            </a:extLst>
          </p:cNvPr>
          <p:cNvSpPr/>
          <p:nvPr/>
        </p:nvSpPr>
        <p:spPr>
          <a:xfrm>
            <a:off x="163513" y="1987550"/>
            <a:ext cx="504825" cy="431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extLst>
              <a:ext uri="{FF2B5EF4-FFF2-40B4-BE49-F238E27FC236}">
                <a16:creationId xmlns:a16="http://schemas.microsoft.com/office/drawing/2014/main" xmlns="" id="{9BEF8BDF-29E1-6791-2FC1-F272229AC69A}"/>
              </a:ext>
            </a:extLst>
          </p:cNvPr>
          <p:cNvSpPr/>
          <p:nvPr/>
        </p:nvSpPr>
        <p:spPr>
          <a:xfrm>
            <a:off x="188913" y="2924175"/>
            <a:ext cx="503237" cy="4333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extLst>
              <a:ext uri="{FF2B5EF4-FFF2-40B4-BE49-F238E27FC236}">
                <a16:creationId xmlns:a16="http://schemas.microsoft.com/office/drawing/2014/main" xmlns="" id="{9BDAFD11-5872-F2E5-4EA7-B9DDC0CFA8AE}"/>
              </a:ext>
            </a:extLst>
          </p:cNvPr>
          <p:cNvSpPr/>
          <p:nvPr/>
        </p:nvSpPr>
        <p:spPr>
          <a:xfrm>
            <a:off x="163513" y="4365625"/>
            <a:ext cx="504825" cy="431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>
            <a:extLst>
              <a:ext uri="{FF2B5EF4-FFF2-40B4-BE49-F238E27FC236}">
                <a16:creationId xmlns:a16="http://schemas.microsoft.com/office/drawing/2014/main" xmlns="" id="{30A2A050-6EEF-CC86-55D9-F26AB0B2431E}"/>
              </a:ext>
            </a:extLst>
          </p:cNvPr>
          <p:cNvSpPr/>
          <p:nvPr/>
        </p:nvSpPr>
        <p:spPr>
          <a:xfrm>
            <a:off x="119063" y="5373688"/>
            <a:ext cx="504825" cy="431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xmlns="" id="{5E5E214A-BE1F-B299-0140-F20648DB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28600"/>
            <a:ext cx="11564937" cy="990600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МРТ ТАЗОБЕДРЕННЫХ СУСТАВОВ, КОРОНАЛЬНАЯ ПЛОСКОСТЬ Т1-ВИ (А) И </a:t>
            </a:r>
            <a:r>
              <a:rPr lang="en-US" altLang="ru-RU" sz="2400" b="1" dirty="0"/>
              <a:t>FSTIR </a:t>
            </a:r>
            <a:r>
              <a:rPr lang="ru-RU" altLang="ru-RU" sz="2400" b="1" dirty="0"/>
              <a:t>ИЗОБРАЖЕНИЕ (В), ОСТРЫЙ ОСТЕОМИЕЛИТ, СЕПТИЧЕСКИЙ АРТРИТ, ПИОМИОЗИТ</a:t>
            </a:r>
          </a:p>
        </p:txBody>
      </p:sp>
      <p:pic>
        <p:nvPicPr>
          <p:cNvPr id="34819" name="Picture 34">
            <a:extLst>
              <a:ext uri="{FF2B5EF4-FFF2-40B4-BE49-F238E27FC236}">
                <a16:creationId xmlns:a16="http://schemas.microsoft.com/office/drawing/2014/main" xmlns="" id="{4975761A-F6A3-718D-96D2-B83F6998A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22" y="1578444"/>
            <a:ext cx="4706902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6">
            <a:extLst>
              <a:ext uri="{FF2B5EF4-FFF2-40B4-BE49-F238E27FC236}">
                <a16:creationId xmlns:a16="http://schemas.microsoft.com/office/drawing/2014/main" xmlns="" id="{D9D56833-53CB-7A56-EFEE-D8782773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5" y="1524114"/>
            <a:ext cx="4689828" cy="29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Прямоугольник 5">
            <a:extLst>
              <a:ext uri="{FF2B5EF4-FFF2-40B4-BE49-F238E27FC236}">
                <a16:creationId xmlns:a16="http://schemas.microsoft.com/office/drawing/2014/main" xmlns="" id="{026FC6BA-20BE-D3B4-4400-73E7BB2B3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4549775"/>
            <a:ext cx="115935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А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>
                <a:latin typeface="+mn-lt"/>
              </a:rPr>
              <a:t>отек костного  мозга с характерным </a:t>
            </a:r>
            <a:r>
              <a:rPr lang="ru-RU" sz="2800" dirty="0" err="1">
                <a:latin typeface="+mn-lt"/>
              </a:rPr>
              <a:t>гипоинтенсивным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сигналом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;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уплощение головки  бедренной кости и сужение суставной щели. </a:t>
            </a:r>
            <a:endParaRPr lang="en-US" sz="28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скопление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жидкости  в подвздошно-поясничной мышце и обширный отек окружающих мягких тканей бедра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XO Thames"/>
                <a:cs typeface="Times New Roman" pitchFamily="18" charset="0"/>
              </a:rPr>
              <a:t> </a:t>
            </a:r>
          </a:p>
        </p:txBody>
      </p:sp>
      <p:sp>
        <p:nvSpPr>
          <p:cNvPr id="34822" name="TextBox 1">
            <a:extLst>
              <a:ext uri="{FF2B5EF4-FFF2-40B4-BE49-F238E27FC236}">
                <a16:creationId xmlns:a16="http://schemas.microsoft.com/office/drawing/2014/main" xmlns="" id="{603060D6-C987-4A3C-CF42-E5CFE3E28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1700213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34823" name="TextBox 3">
            <a:extLst>
              <a:ext uri="{FF2B5EF4-FFF2-40B4-BE49-F238E27FC236}">
                <a16:creationId xmlns:a16="http://schemas.microsoft.com/office/drawing/2014/main" xmlns="" id="{8FADB91B-41AD-B047-886A-552C5B050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6675" y="1885950"/>
            <a:ext cx="28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>
            <a:extLst>
              <a:ext uri="{FF2B5EF4-FFF2-40B4-BE49-F238E27FC236}">
                <a16:creationId xmlns:a16="http://schemas.microsoft.com/office/drawing/2014/main" xmlns="" id="{9A1E7834-ABC4-E236-924A-0AD748F5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121920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500" b="1" dirty="0">
                <a:latin typeface="+mn-lt"/>
                <a:cs typeface="Times New Roman" pitchFamily="18" charset="0"/>
              </a:rPr>
              <a:t>МРТ ПРИЗНАКИ </a:t>
            </a:r>
            <a:r>
              <a:rPr lang="ru-RU" sz="3500" b="1" dirty="0" smtClean="0">
                <a:latin typeface="+mn-lt"/>
                <a:cs typeface="Times New Roman" pitchFamily="18" charset="0"/>
              </a:rPr>
              <a:t>ПОДОСТРОГО </a:t>
            </a:r>
            <a:r>
              <a:rPr lang="ru-RU" sz="3500" b="1" dirty="0">
                <a:latin typeface="+mn-lt"/>
                <a:cs typeface="Times New Roman" pitchFamily="18" charset="0"/>
              </a:rPr>
              <a:t>ОСТЕОМИЕЛИТА</a:t>
            </a:r>
          </a:p>
        </p:txBody>
      </p:sp>
      <p:sp>
        <p:nvSpPr>
          <p:cNvPr id="71684" name="Прямоугольник 3">
            <a:extLst>
              <a:ext uri="{FF2B5EF4-FFF2-40B4-BE49-F238E27FC236}">
                <a16:creationId xmlns:a16="http://schemas.microsoft.com/office/drawing/2014/main" xmlns="" id="{13120189-11CC-9BD2-29EA-04A5E03A8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628775"/>
            <a:ext cx="11568112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Внутрикостный </a:t>
            </a:r>
            <a:r>
              <a:rPr lang="ru-RU" sz="2700" b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абсцесс</a:t>
            </a:r>
            <a:r>
              <a:rPr lang="en-US" sz="2700" b="1" dirty="0">
                <a:solidFill>
                  <a:schemeClr val="accent2"/>
                </a:solidFill>
                <a:highlight>
                  <a:srgbClr val="FFFF00"/>
                </a:highlight>
                <a:latin typeface="+mn-lt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Броди </a:t>
            </a:r>
            <a:r>
              <a:rPr lang="ru-RU" sz="27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– это отграниченный некроз губчатого вещества кости с последующим расплавлением и образованием  полости.</a:t>
            </a:r>
            <a:r>
              <a:rPr lang="ru-RU" sz="2700" dirty="0">
                <a:latin typeface="+mn-lt"/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ru-RU" sz="2700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700" dirty="0">
                <a:latin typeface="+mn-lt"/>
              </a:rPr>
              <a:t>В режиме Т1-ВИ сигнал </a:t>
            </a:r>
            <a:r>
              <a:rPr lang="ru-RU" sz="2700" dirty="0" smtClean="0">
                <a:latin typeface="+mn-lt"/>
              </a:rPr>
              <a:t>абсцесса- </a:t>
            </a:r>
            <a:r>
              <a:rPr lang="ru-RU" sz="2700" dirty="0" err="1">
                <a:latin typeface="+mn-lt"/>
              </a:rPr>
              <a:t>гипоинтенсивный</a:t>
            </a:r>
            <a:r>
              <a:rPr lang="ru-RU" sz="2700" dirty="0">
                <a:latin typeface="+mn-lt"/>
              </a:rPr>
              <a:t>, вокруг- тонкая полоса грануляционной ткани с </a:t>
            </a:r>
            <a:r>
              <a:rPr lang="ru-RU" sz="2700" dirty="0" err="1">
                <a:latin typeface="+mn-lt"/>
              </a:rPr>
              <a:t>изоинтенсивным</a:t>
            </a:r>
            <a:r>
              <a:rPr lang="ru-RU" sz="2700" dirty="0">
                <a:latin typeface="+mn-lt"/>
              </a:rPr>
              <a:t> сигналом. </a:t>
            </a:r>
          </a:p>
          <a:p>
            <a:pPr>
              <a:defRPr/>
            </a:pPr>
            <a:endParaRPr lang="ru-RU" sz="2700" dirty="0">
              <a:latin typeface="+mn-lt"/>
            </a:endParaRPr>
          </a:p>
          <a:p>
            <a:pPr>
              <a:defRPr/>
            </a:pPr>
            <a:r>
              <a:rPr lang="ru-RU" sz="2700" dirty="0">
                <a:latin typeface="+mn-lt"/>
              </a:rPr>
              <a:t>При в/в контрастировании </a:t>
            </a:r>
            <a:r>
              <a:rPr lang="ru-RU" sz="2700" dirty="0" smtClean="0">
                <a:latin typeface="+mn-lt"/>
              </a:rPr>
              <a:t>сигнал в режимеТ1- </a:t>
            </a:r>
            <a:r>
              <a:rPr lang="ru-RU" sz="2700" dirty="0">
                <a:latin typeface="+mn-lt"/>
              </a:rPr>
              <a:t>FS-ВИ от грануляционной ткани усиливается, от центральной полости остается </a:t>
            </a:r>
            <a:r>
              <a:rPr lang="ru-RU" sz="2700" dirty="0" err="1">
                <a:latin typeface="+mn-lt"/>
              </a:rPr>
              <a:t>гипоинтенсивным</a:t>
            </a:r>
            <a:r>
              <a:rPr lang="ru-RU" sz="2700" dirty="0">
                <a:latin typeface="+mn-lt"/>
              </a:rPr>
              <a:t>. Этот факт периферического усиления – </a:t>
            </a:r>
            <a:r>
              <a:rPr lang="ru-RU" sz="2700" b="1" dirty="0">
                <a:solidFill>
                  <a:schemeClr val="accent2"/>
                </a:solidFill>
                <a:latin typeface="+mn-lt"/>
              </a:rPr>
              <a:t>«симптом полутени».</a:t>
            </a:r>
          </a:p>
          <a:p>
            <a:pPr>
              <a:defRPr/>
            </a:pPr>
            <a:endParaRPr lang="ru-RU" sz="2700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ашивка 1">
            <a:extLst>
              <a:ext uri="{FF2B5EF4-FFF2-40B4-BE49-F238E27FC236}">
                <a16:creationId xmlns:a16="http://schemas.microsoft.com/office/drawing/2014/main" xmlns="" id="{841869FE-DA57-EA83-65F0-50C7933E1628}"/>
              </a:ext>
            </a:extLst>
          </p:cNvPr>
          <p:cNvSpPr/>
          <p:nvPr/>
        </p:nvSpPr>
        <p:spPr>
          <a:xfrm>
            <a:off x="263525" y="1773238"/>
            <a:ext cx="360363" cy="431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>
            <a:extLst>
              <a:ext uri="{FF2B5EF4-FFF2-40B4-BE49-F238E27FC236}">
                <a16:creationId xmlns:a16="http://schemas.microsoft.com/office/drawing/2014/main" xmlns="" id="{AB64109F-BD73-9B08-8D40-2ACF81FFDD01}"/>
              </a:ext>
            </a:extLst>
          </p:cNvPr>
          <p:cNvSpPr/>
          <p:nvPr/>
        </p:nvSpPr>
        <p:spPr>
          <a:xfrm>
            <a:off x="303213" y="2924175"/>
            <a:ext cx="360362" cy="4333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:a16="http://schemas.microsoft.com/office/drawing/2014/main" xmlns="" id="{F2D6F224-A2BC-E23F-005E-EB2614002228}"/>
              </a:ext>
            </a:extLst>
          </p:cNvPr>
          <p:cNvSpPr/>
          <p:nvPr/>
        </p:nvSpPr>
        <p:spPr>
          <a:xfrm>
            <a:off x="303213" y="4167188"/>
            <a:ext cx="360362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19AF6F6C-3E35-AA04-5269-F1AAF1697F4E}"/>
              </a:ext>
            </a:extLst>
          </p:cNvPr>
          <p:cNvSpPr/>
          <p:nvPr/>
        </p:nvSpPr>
        <p:spPr>
          <a:xfrm>
            <a:off x="688975" y="5732463"/>
            <a:ext cx="1101725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700" b="1" dirty="0">
                <a:solidFill>
                  <a:schemeClr val="tx1"/>
                </a:solidFill>
                <a:cs typeface="Times New Roman" pitchFamily="18" charset="0"/>
              </a:rPr>
              <a:t>В 50% случаев результаты при </a:t>
            </a:r>
            <a:r>
              <a:rPr lang="ru-RU" sz="2700" b="1" dirty="0" err="1">
                <a:solidFill>
                  <a:schemeClr val="tx1"/>
                </a:solidFill>
                <a:cs typeface="Times New Roman" pitchFamily="18" charset="0"/>
              </a:rPr>
              <a:t>первичнохроническом</a:t>
            </a:r>
            <a:r>
              <a:rPr lang="ru-RU" sz="2700" b="1" dirty="0">
                <a:solidFill>
                  <a:schemeClr val="tx1"/>
                </a:solidFill>
                <a:cs typeface="Times New Roman" pitchFamily="18" charset="0"/>
              </a:rPr>
              <a:t> остеомиелите </a:t>
            </a:r>
            <a:r>
              <a:rPr lang="ru-RU" sz="2700" b="1" dirty="0" smtClean="0">
                <a:solidFill>
                  <a:schemeClr val="tx1"/>
                </a:solidFill>
                <a:cs typeface="Times New Roman" pitchFamily="18" charset="0"/>
              </a:rPr>
              <a:t>схожи с результатами при опухоли!</a:t>
            </a:r>
            <a:endParaRPr lang="ru-RU" sz="2700" b="1" dirty="0">
              <a:solidFill>
                <a:schemeClr val="tx1"/>
              </a:solidFill>
              <a:latin typeface="XO Thames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xmlns="" id="{1D9BFF8D-3509-C15C-C58C-5549FCEE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400" b="1" dirty="0"/>
              <a:t>КТ ЛЕВОГО ТАЗОБЕДРЕННОГО СУСТАВА, КОРОНАЛЬНАЯ ПЛОСКОСТЬ, ОСТЕОИД-ОСТЕОМА И АРТРИТ </a:t>
            </a:r>
          </a:p>
        </p:txBody>
      </p:sp>
      <p:pic>
        <p:nvPicPr>
          <p:cNvPr id="36867" name="Picture 28">
            <a:extLst>
              <a:ext uri="{FF2B5EF4-FFF2-40B4-BE49-F238E27FC236}">
                <a16:creationId xmlns:a16="http://schemas.microsoft.com/office/drawing/2014/main" xmlns="" id="{457CD068-D5AD-F424-8DE4-4B6F2E9E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74800"/>
            <a:ext cx="68834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Прямоугольник 4">
            <a:extLst>
              <a:ext uri="{FF2B5EF4-FFF2-40B4-BE49-F238E27FC236}">
                <a16:creationId xmlns:a16="http://schemas.microsoft.com/office/drawing/2014/main" xmlns="" id="{231028AD-7B8C-7623-269B-D81DA7865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120" y="4077072"/>
            <a:ext cx="4368800" cy="24929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latin typeface="+mn-lt"/>
              </a:rPr>
              <a:t>гиподенсное образование округлой формы, с четким контуром , </a:t>
            </a:r>
            <a:r>
              <a:rPr lang="en-US" sz="2600" dirty="0">
                <a:latin typeface="+mn-lt"/>
              </a:rPr>
              <a:t>d</a:t>
            </a:r>
            <a:r>
              <a:rPr lang="ru-RU" sz="2600" dirty="0">
                <a:latin typeface="+mn-lt"/>
              </a:rPr>
              <a:t>-1 см; диффузный остеосклероз кости; утолщение кортикального слоя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xmlns="" id="{21F20A7A-65C7-0B07-B213-A74561EA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738" y="188913"/>
            <a:ext cx="12746038" cy="990600"/>
          </a:xfrm>
        </p:spPr>
        <p:txBody>
          <a:bodyPr/>
          <a:lstStyle/>
          <a:p>
            <a:pPr algn="ctr" eaLnBrk="1" hangingPunct="1"/>
            <a:r>
              <a:rPr lang="ru-RU" altLang="ru-RU" sz="3200" b="1" dirty="0"/>
              <a:t>МРТ ТАЗОБЕДРЕННОГО СУСТАВА, </a:t>
            </a:r>
            <a:r>
              <a:rPr lang="en-US" altLang="ru-RU" sz="3200" b="1" dirty="0">
                <a:latin typeface="Calibri" pitchFamily="34" charset="0"/>
              </a:rPr>
              <a:t>FSTIR</a:t>
            </a:r>
            <a:r>
              <a:rPr lang="ru-RU" altLang="ru-RU" sz="3200" b="1" dirty="0"/>
              <a:t>, КОРОНАЛЬНАЯ ПЛОСКОСТЬ, САРКОМА ЮИНГА</a:t>
            </a:r>
          </a:p>
        </p:txBody>
      </p:sp>
      <p:pic>
        <p:nvPicPr>
          <p:cNvPr id="37891" name="Picture 38">
            <a:extLst>
              <a:ext uri="{FF2B5EF4-FFF2-40B4-BE49-F238E27FC236}">
                <a16:creationId xmlns:a16="http://schemas.microsoft.com/office/drawing/2014/main" xmlns="" id="{FC141DCB-FA30-982B-9C35-B268EB7DD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653813"/>
            <a:ext cx="436780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Прямоугольник 4">
            <a:extLst>
              <a:ext uri="{FF2B5EF4-FFF2-40B4-BE49-F238E27FC236}">
                <a16:creationId xmlns:a16="http://schemas.microsoft.com/office/drawing/2014/main" xmlns="" id="{DCB532CA-DDBB-CD67-4B0B-3CED43E01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20975"/>
            <a:ext cx="6096000" cy="289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образование в в/3 бедра, с участками деструкции и </a:t>
            </a:r>
            <a:r>
              <a:rPr lang="ru-RU" sz="26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гиперинтенсивным</a:t>
            </a:r>
            <a:r>
              <a:rPr lang="ru-RU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сигналом; выраженный отек в окружающих мягких тканях. </a:t>
            </a:r>
          </a:p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Можно заподозрить остеомиелит, но</a:t>
            </a:r>
          </a:p>
          <a:p>
            <a:pPr>
              <a:defRPr/>
            </a:pPr>
            <a:r>
              <a:rPr lang="ru-RU" sz="26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диафизарное</a:t>
            </a:r>
            <a:r>
              <a:rPr lang="ru-RU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расположение для него не характерно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BD278C64-151E-6299-7F36-59603BD3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072938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dirty="0"/>
              <a:t>ОСОБЕННОСТИ КРОВОСНАБЖЕНИЯ ТАЗОБЕДРЕННОГО СУСТАВА У ДЕТЕЙ</a:t>
            </a:r>
          </a:p>
        </p:txBody>
      </p:sp>
      <p:sp>
        <p:nvSpPr>
          <p:cNvPr id="34820" name="Прямоугольник 3">
            <a:extLst>
              <a:ext uri="{FF2B5EF4-FFF2-40B4-BE49-F238E27FC236}">
                <a16:creationId xmlns:a16="http://schemas.microsoft.com/office/drawing/2014/main" xmlns="" id="{9CA3990A-CA40-FEEB-FE28-D4E41D4D6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117125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У новорождённых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внутрикостная </a:t>
            </a:r>
            <a:r>
              <a:rPr lang="ru-RU" sz="2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диафизарная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артерия  проникает ч/з зону роста в эпифиз, образуя большие венозные синусы, ток крови в которых замедлен.  Это создает  условия для развития остеомиелита  в </a:t>
            </a:r>
            <a:r>
              <a:rPr lang="ru-RU" sz="2800" b="1" dirty="0" err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метафизе</a:t>
            </a:r>
            <a:r>
              <a:rPr lang="ru-RU" sz="28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 и эпифизе.</a:t>
            </a:r>
          </a:p>
          <a:p>
            <a:pPr>
              <a:defRPr/>
            </a:pPr>
            <a:endParaRPr lang="ru-RU" sz="2800" dirty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  <a:latin typeface="+mn-lt"/>
              </a:rPr>
              <a:t>К концу первого года </a:t>
            </a:r>
            <a:r>
              <a:rPr lang="ru-RU" sz="2800" dirty="0">
                <a:latin typeface="+mn-lt"/>
              </a:rPr>
              <a:t>жизни кровоснабжение между  </a:t>
            </a:r>
            <a:r>
              <a:rPr lang="ru-RU" sz="2800" b="1" dirty="0" err="1">
                <a:solidFill>
                  <a:schemeClr val="accent2"/>
                </a:solidFill>
                <a:latin typeface="+mn-lt"/>
              </a:rPr>
              <a:t>метафизом</a:t>
            </a:r>
            <a:r>
              <a:rPr lang="ru-RU" sz="2800" dirty="0">
                <a:latin typeface="+mn-lt"/>
              </a:rPr>
              <a:t> и эпифизом нарушается, ростковая пластинка становится барьером для инфекции в эпифизе</a:t>
            </a:r>
            <a:r>
              <a:rPr lang="ru-RU" sz="2800" dirty="0">
                <a:latin typeface="+mn-lt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28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  <a:latin typeface="+mn-lt"/>
              </a:rPr>
              <a:t>К 2-м годам </a:t>
            </a:r>
            <a:r>
              <a:rPr lang="ru-RU" sz="2800" dirty="0">
                <a:latin typeface="+mn-lt"/>
              </a:rPr>
              <a:t>развивается единая система кровообращения – основа для развития  остеомиелита в </a:t>
            </a:r>
            <a:r>
              <a:rPr lang="ru-RU" sz="2800" b="1" dirty="0" err="1">
                <a:solidFill>
                  <a:schemeClr val="accent2"/>
                </a:solidFill>
                <a:latin typeface="+mn-lt"/>
              </a:rPr>
              <a:t>метафизах</a:t>
            </a:r>
            <a:r>
              <a:rPr lang="ru-RU" sz="2800" b="1" dirty="0">
                <a:solidFill>
                  <a:schemeClr val="accent2"/>
                </a:solidFill>
                <a:latin typeface="+mn-lt"/>
              </a:rPr>
              <a:t> и эпифизах 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2" name="Нашивка 1">
            <a:extLst>
              <a:ext uri="{FF2B5EF4-FFF2-40B4-BE49-F238E27FC236}">
                <a16:creationId xmlns:a16="http://schemas.microsoft.com/office/drawing/2014/main" xmlns="" id="{AB33C312-DD04-CCF1-E038-5043F007ED3E}"/>
              </a:ext>
            </a:extLst>
          </p:cNvPr>
          <p:cNvSpPr/>
          <p:nvPr/>
        </p:nvSpPr>
        <p:spPr>
          <a:xfrm>
            <a:off x="39688" y="1695450"/>
            <a:ext cx="503237" cy="4333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xmlns="" id="{41F7A7D8-99FB-253F-8CD6-304E91EB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789363"/>
            <a:ext cx="549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5">
            <a:extLst>
              <a:ext uri="{FF2B5EF4-FFF2-40B4-BE49-F238E27FC236}">
                <a16:creationId xmlns:a16="http://schemas.microsoft.com/office/drawing/2014/main" xmlns="" id="{750EB035-C83F-3532-2D01-722B51E1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568950"/>
            <a:ext cx="5540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xmlns="" id="{7CB54B38-8A39-13FF-8821-92E00F5D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228600"/>
            <a:ext cx="12128500" cy="990600"/>
          </a:xfrm>
        </p:spPr>
        <p:txBody>
          <a:bodyPr/>
          <a:lstStyle/>
          <a:p>
            <a:pPr algn="ctr" eaLnBrk="1" hangingPunct="1"/>
            <a:r>
              <a:rPr lang="ru-RU" altLang="ru-RU" sz="3400" b="1" dirty="0"/>
              <a:t>МРТ ПРИЗНАКИ </a:t>
            </a:r>
            <a:r>
              <a:rPr lang="ru-RU" altLang="ru-RU" sz="3400" b="1" dirty="0" smtClean="0"/>
              <a:t>ХРОНИЧЕСКОГО </a:t>
            </a:r>
            <a:r>
              <a:rPr lang="ru-RU" altLang="ru-RU" sz="3400" b="1" dirty="0"/>
              <a:t>ОСТЕОМИЕЛИТА</a:t>
            </a:r>
          </a:p>
        </p:txBody>
      </p:sp>
      <p:sp>
        <p:nvSpPr>
          <p:cNvPr id="64515" name="Прямоугольник 3">
            <a:extLst>
              <a:ext uri="{FF2B5EF4-FFF2-40B4-BE49-F238E27FC236}">
                <a16:creationId xmlns:a16="http://schemas.microsoft.com/office/drawing/2014/main" xmlns="" id="{D8BBF885-1019-B3D9-2B12-070BC5603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1625600"/>
            <a:ext cx="118808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утолщение кортикального слоя ;</a:t>
            </a: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четкая граница  между нормальным и аномальным костным мозгом; </a:t>
            </a: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</a:t>
            </a:r>
            <a:r>
              <a:rPr lang="ru-RU" sz="2800" dirty="0">
                <a:latin typeface="+mn-lt"/>
              </a:rPr>
              <a:t>периферическая</a:t>
            </a:r>
            <a:r>
              <a:rPr lang="ru-RU" sz="2800" dirty="0" smtClean="0">
                <a:solidFill>
                  <a:srgbClr val="000000"/>
                </a:solidFill>
                <a:highlight>
                  <a:srgbClr val="FFFF00"/>
                </a:highlight>
                <a:latin typeface="+mn-lt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область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слабой  интенсивности  на Т1 и Т2-ВИ, соответствует фиброзным изменениям; </a:t>
            </a:r>
            <a:endParaRPr lang="ru-RU" sz="28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</a:rPr>
              <a:t> обширный костный склероз с уменьшением полости костного мозга;</a:t>
            </a: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свищевые ходы </a:t>
            </a:r>
          </a:p>
        </p:txBody>
      </p:sp>
      <p:sp>
        <p:nvSpPr>
          <p:cNvPr id="2" name="Нашивка 1">
            <a:extLst>
              <a:ext uri="{FF2B5EF4-FFF2-40B4-BE49-F238E27FC236}">
                <a16:creationId xmlns:a16="http://schemas.microsoft.com/office/drawing/2014/main" xmlns="" id="{87B4C5D0-10CD-12AD-0F51-F12BC87D480A}"/>
              </a:ext>
            </a:extLst>
          </p:cNvPr>
          <p:cNvSpPr/>
          <p:nvPr/>
        </p:nvSpPr>
        <p:spPr>
          <a:xfrm>
            <a:off x="71438" y="1797050"/>
            <a:ext cx="358775" cy="3603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>
            <a:extLst>
              <a:ext uri="{FF2B5EF4-FFF2-40B4-BE49-F238E27FC236}">
                <a16:creationId xmlns:a16="http://schemas.microsoft.com/office/drawing/2014/main" xmlns="" id="{A89AFEA7-94EB-A114-A7FB-E3FB5C853ED1}"/>
              </a:ext>
            </a:extLst>
          </p:cNvPr>
          <p:cNvSpPr/>
          <p:nvPr/>
        </p:nvSpPr>
        <p:spPr>
          <a:xfrm>
            <a:off x="63500" y="2565400"/>
            <a:ext cx="360363" cy="358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:a16="http://schemas.microsoft.com/office/drawing/2014/main" xmlns="" id="{D004BDD7-BEA3-719B-1412-EFF7BC09D31F}"/>
              </a:ext>
            </a:extLst>
          </p:cNvPr>
          <p:cNvSpPr/>
          <p:nvPr/>
        </p:nvSpPr>
        <p:spPr>
          <a:xfrm>
            <a:off x="66675" y="3468688"/>
            <a:ext cx="358775" cy="3603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extLst>
              <a:ext uri="{FF2B5EF4-FFF2-40B4-BE49-F238E27FC236}">
                <a16:creationId xmlns:a16="http://schemas.microsoft.com/office/drawing/2014/main" xmlns="" id="{9A47604C-9C26-F99A-54E7-B14BF5AFF432}"/>
              </a:ext>
            </a:extLst>
          </p:cNvPr>
          <p:cNvSpPr/>
          <p:nvPr/>
        </p:nvSpPr>
        <p:spPr>
          <a:xfrm>
            <a:off x="66675" y="4724400"/>
            <a:ext cx="358775" cy="358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extLst>
              <a:ext uri="{FF2B5EF4-FFF2-40B4-BE49-F238E27FC236}">
                <a16:creationId xmlns:a16="http://schemas.microsoft.com/office/drawing/2014/main" xmlns="" id="{72AAD2E3-049E-BCAA-7BBE-168108347170}"/>
              </a:ext>
            </a:extLst>
          </p:cNvPr>
          <p:cNvSpPr/>
          <p:nvPr/>
        </p:nvSpPr>
        <p:spPr>
          <a:xfrm>
            <a:off x="71438" y="5600700"/>
            <a:ext cx="358775" cy="358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>
            <a:extLst>
              <a:ext uri="{FF2B5EF4-FFF2-40B4-BE49-F238E27FC236}">
                <a16:creationId xmlns:a16="http://schemas.microsoft.com/office/drawing/2014/main" xmlns="" id="{D0080FBB-1CD8-78D0-43F5-3C992A16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072938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chemeClr val="tx1"/>
                </a:solidFill>
                <a:latin typeface="+mn-lt"/>
              </a:rPr>
              <a:t>МРТ </a:t>
            </a:r>
            <a:r>
              <a:rPr lang="ru-RU" sz="2600" b="1" dirty="0"/>
              <a:t>ТАЗОБЕДРЕННОГО СУСТАВА</a:t>
            </a:r>
            <a:r>
              <a:rPr lang="ru-RU" sz="2600" b="1" dirty="0">
                <a:solidFill>
                  <a:schemeClr val="tx1"/>
                </a:solidFill>
                <a:latin typeface="+mn-lt"/>
              </a:rPr>
              <a:t>, АКСИАЛЬНАЯ ПЛОСКОСТЬ, Т1-ВИ, СОСТОЯНИЕ ПОСЛЕ РЕКОНСТРУКТИВНОЙ АРТРОПЛАСТИКИ ТАЗОБЕДРОННОГО СУСТАВА</a:t>
            </a:r>
          </a:p>
        </p:txBody>
      </p:sp>
      <p:pic>
        <p:nvPicPr>
          <p:cNvPr id="39939" name="Picture 44">
            <a:extLst>
              <a:ext uri="{FF2B5EF4-FFF2-40B4-BE49-F238E27FC236}">
                <a16:creationId xmlns:a16="http://schemas.microsoft.com/office/drawing/2014/main" xmlns="" id="{0ABE2898-803C-77ED-DA23-54D4D583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7338"/>
            <a:ext cx="6888088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Прямоугольник 4">
            <a:extLst>
              <a:ext uri="{FF2B5EF4-FFF2-40B4-BE49-F238E27FC236}">
                <a16:creationId xmlns:a16="http://schemas.microsoft.com/office/drawing/2014/main" xmlns="" id="{65A84AC5-3084-8CC1-2AAA-823F872BC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152" y="3645024"/>
            <a:ext cx="4175125" cy="27392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г</a:t>
            </a:r>
            <a:r>
              <a:rPr lang="ru-RU" altLang="ru-RU" sz="28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ипоинтенсивные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очаги абсцесса, с изоинтенсивными фиброзными изменения по периферии </a:t>
            </a:r>
            <a:endParaRPr lang="ru-RU" altLang="ru-RU" sz="28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endParaRPr lang="ru-RU" altLang="ru-RU" sz="32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xmlns="" id="{C0E069E8-CCA7-B175-7AC3-71EAE7D1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/>
              <a:t>МРТ- ПРИЗНАКИ СЕПТИЧЕСКОГО АРТРИТА</a:t>
            </a:r>
          </a:p>
        </p:txBody>
      </p:sp>
      <p:sp>
        <p:nvSpPr>
          <p:cNvPr id="77828" name="Прямоугольник 3">
            <a:extLst>
              <a:ext uri="{FF2B5EF4-FFF2-40B4-BE49-F238E27FC236}">
                <a16:creationId xmlns:a16="http://schemas.microsoft.com/office/drawing/2014/main" xmlns="" id="{98497876-EF88-7759-AA66-0A339252C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1517650"/>
            <a:ext cx="6192838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endParaRPr lang="ru-RU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13C79C4-AE07-8AE7-6BC2-4A73C5381817}"/>
              </a:ext>
            </a:extLst>
          </p:cNvPr>
          <p:cNvSpPr/>
          <p:nvPr/>
        </p:nvSpPr>
        <p:spPr>
          <a:xfrm>
            <a:off x="9525" y="1539875"/>
            <a:ext cx="11857038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arenR"/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Calibri"/>
                <a:cs typeface="Times New Roman" pitchFamily="18" charset="0"/>
              </a:rPr>
              <a:t>На </a:t>
            </a:r>
            <a:r>
              <a:rPr lang="ru-RU" sz="3200" b="1" dirty="0">
                <a:solidFill>
                  <a:schemeClr val="accent2"/>
                </a:solidFill>
                <a:latin typeface="Calibri"/>
                <a:cs typeface="Times New Roman" pitchFamily="18" charset="0"/>
              </a:rPr>
              <a:t>ранних стадиях:  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T2-ВИ и </a:t>
            </a:r>
            <a:r>
              <a:rPr lang="ru-RU" sz="32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STIR режимах: </a:t>
            </a:r>
            <a:r>
              <a:rPr lang="ru-RU" sz="32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гиперинтенсивный выпот</a:t>
            </a:r>
            <a:r>
              <a:rPr lang="ru-RU" sz="32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endParaRPr lang="ru-RU" sz="3200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Реактивный отек костного мозга в головке бедренной кости  </a:t>
            </a:r>
            <a:r>
              <a:rPr lang="ru-RU" sz="32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в режиме </a:t>
            </a:r>
            <a:r>
              <a:rPr lang="ru-RU" sz="32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Т1- ВИ </a:t>
            </a:r>
            <a:r>
              <a:rPr lang="ru-RU" sz="32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гипоинтенсивного</a:t>
            </a:r>
            <a:r>
              <a:rPr lang="ru-RU" sz="3200" dirty="0" smtClean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сигнала; в режиме Т2-ВИ </a:t>
            </a:r>
            <a:r>
              <a:rPr lang="ru-RU" sz="32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с подавлением МР- сигнала от жировой ткани- </a:t>
            </a:r>
            <a:r>
              <a:rPr lang="ru-RU" sz="32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гиперинтенсивный.</a:t>
            </a:r>
            <a:endParaRPr lang="ru-RU" sz="3200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2" name="Пятиугольник 1">
            <a:extLst>
              <a:ext uri="{FF2B5EF4-FFF2-40B4-BE49-F238E27FC236}">
                <a16:creationId xmlns:a16="http://schemas.microsoft.com/office/drawing/2014/main" xmlns="" id="{4257E44B-C677-0090-DA40-A571B333EDBC}"/>
              </a:ext>
            </a:extLst>
          </p:cNvPr>
          <p:cNvSpPr/>
          <p:nvPr/>
        </p:nvSpPr>
        <p:spPr>
          <a:xfrm>
            <a:off x="9525" y="5445224"/>
            <a:ext cx="12182475" cy="12968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u="sng" dirty="0">
                <a:solidFill>
                  <a:schemeClr val="tx1"/>
                </a:solidFill>
                <a:cs typeface="Times New Roman" pitchFamily="18" charset="0"/>
              </a:rPr>
              <a:t>Интенсивность сигнала при реактивном отеке костного мозга и остеомиелите схожа! </a:t>
            </a:r>
            <a:r>
              <a:rPr lang="en-US" sz="3200" b="1" u="sng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при наличии септического артрита и остеомиелита неоднородный сигнал в костном мозге)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xmlns="" id="{D38AEDB5-D7B9-036D-44A0-C25310C9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/>
              <a:t>МРТ- ПРИЗНАКИ СЕПТИЧЕСКОГО АРТРИТА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D92CE7-9A3E-E7A9-7FD6-25D59E490BD7}"/>
              </a:ext>
            </a:extLst>
          </p:cNvPr>
          <p:cNvSpPr txBox="1"/>
          <p:nvPr/>
        </p:nvSpPr>
        <p:spPr>
          <a:xfrm>
            <a:off x="839788" y="1844824"/>
            <a:ext cx="11233150" cy="38164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2"/>
                </a:solidFill>
                <a:latin typeface="+mn-lt"/>
              </a:rPr>
              <a:t>2) На поздних стадиях:</a:t>
            </a:r>
          </a:p>
          <a:p>
            <a:pPr>
              <a:defRPr/>
            </a:pPr>
            <a:endParaRPr lang="ru-RU" sz="3200" b="1" dirty="0">
              <a:solidFill>
                <a:schemeClr val="accent2"/>
              </a:solidFill>
              <a:latin typeface="+mn-lt"/>
            </a:endParaRP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периартикулярное воспаление мягких тканей; </a:t>
            </a:r>
          </a:p>
          <a:p>
            <a:pPr marL="571500" indent="-5715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флегмона;</a:t>
            </a:r>
          </a:p>
          <a:p>
            <a:pPr marL="571500" indent="-5715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разрушение гиалинового  хряща; </a:t>
            </a:r>
          </a:p>
          <a:p>
            <a:pPr marL="571500" indent="-5715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сужение суставной щели;</a:t>
            </a:r>
          </a:p>
          <a:p>
            <a:pPr marL="571500" indent="-5715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утолщение синовиальное оболочки;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xmlns="" id="{0D434314-DFD1-1AE6-E255-37CF2F5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28600"/>
            <a:ext cx="11880850" cy="990600"/>
          </a:xfrm>
        </p:spPr>
        <p:txBody>
          <a:bodyPr/>
          <a:lstStyle/>
          <a:p>
            <a:pPr algn="ctr" eaLnBrk="1" hangingPunct="1"/>
            <a:r>
              <a:rPr lang="ru-RU" altLang="ru-RU" sz="2800" b="1" dirty="0"/>
              <a:t>МРТ ТАЗОБЕДРЕННОГО СУСТАВА, КОРОНАРНАЯ ПЛОСКОСТЬ, Т1-ВИ (А) И </a:t>
            </a:r>
            <a:r>
              <a:rPr lang="en-US" altLang="ru-RU" sz="2800" b="1" dirty="0" smtClean="0"/>
              <a:t>FSTIR</a:t>
            </a:r>
            <a:r>
              <a:rPr lang="ru-RU" altLang="ru-RU" sz="2800" b="1" dirty="0" smtClean="0"/>
              <a:t>(В</a:t>
            </a:r>
            <a:r>
              <a:rPr lang="ru-RU" altLang="ru-RU" sz="2800" b="1" dirty="0"/>
              <a:t>),  ХРОНИЧЕСКИЙ </a:t>
            </a:r>
            <a:r>
              <a:rPr lang="ru-RU" altLang="ru-RU" sz="2800" b="1" dirty="0">
                <a:solidFill>
                  <a:srgbClr val="323232"/>
                </a:solidFill>
              </a:rPr>
              <a:t>ОСТЕОМИЕЛИТ И СЕПТИТЧЕСКИЙ АРТРИТ</a:t>
            </a:r>
            <a:endParaRPr lang="ru-RU" altLang="ru-RU" sz="2800" dirty="0"/>
          </a:p>
        </p:txBody>
      </p:sp>
      <p:pic>
        <p:nvPicPr>
          <p:cNvPr id="43011" name="Picture 40">
            <a:extLst>
              <a:ext uri="{FF2B5EF4-FFF2-40B4-BE49-F238E27FC236}">
                <a16:creationId xmlns:a16="http://schemas.microsoft.com/office/drawing/2014/main" xmlns="" id="{AF19FE3D-E083-5032-F478-A506A69AA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00188"/>
            <a:ext cx="3900487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2">
            <a:extLst>
              <a:ext uri="{FF2B5EF4-FFF2-40B4-BE49-F238E27FC236}">
                <a16:creationId xmlns:a16="http://schemas.microsoft.com/office/drawing/2014/main" xmlns="" id="{2DF34E88-D7A3-632F-7D3A-5FE346512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1497013"/>
            <a:ext cx="3960813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Прямоугольник 5">
            <a:extLst>
              <a:ext uri="{FF2B5EF4-FFF2-40B4-BE49-F238E27FC236}">
                <a16:creationId xmlns:a16="http://schemas.microsoft.com/office/drawing/2014/main" xmlns="" id="{48F4E367-DBC7-C2EC-D14A-E9C958005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5517232"/>
            <a:ext cx="11737975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А) неоднородность </a:t>
            </a:r>
            <a:r>
              <a:rPr lang="ru-RU" altLang="ru-RU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сигнала костного мозга в проксимальном отделе правой бедренной кости за счет </a:t>
            </a:r>
            <a:r>
              <a:rPr lang="ru-RU" altLang="ru-RU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гипоинтенсивных</a:t>
            </a:r>
            <a:r>
              <a:rPr lang="ru-RU" altLang="ru-RU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участков рубцевания и фиброза </a:t>
            </a:r>
            <a:r>
              <a:rPr lang="ru-RU" altLang="ru-RU" sz="24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 В) сужение </a:t>
            </a:r>
            <a:r>
              <a:rPr lang="ru-RU" altLang="ru-RU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суставной щели  и  утолщение синовиальной оболочки </a:t>
            </a:r>
          </a:p>
        </p:txBody>
      </p:sp>
      <p:sp>
        <p:nvSpPr>
          <p:cNvPr id="43014" name="TextBox 1">
            <a:extLst>
              <a:ext uri="{FF2B5EF4-FFF2-40B4-BE49-F238E27FC236}">
                <a16:creationId xmlns:a16="http://schemas.microsoft.com/office/drawing/2014/main" xmlns="" id="{5AF3FDDC-625C-BBF5-F0BF-2982972FD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170021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3015" name="TextBox 2">
            <a:extLst>
              <a:ext uri="{FF2B5EF4-FFF2-40B4-BE49-F238E27FC236}">
                <a16:creationId xmlns:a16="http://schemas.microsoft.com/office/drawing/2014/main" xmlns="" id="{40E0EF15-2D07-8A26-68EF-1D7C79D2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6313" y="161925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xmlns="" id="{7A5D3CC5-AD22-B9F3-6E1F-1980DEB6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228600"/>
            <a:ext cx="12172950" cy="990600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323232"/>
                </a:solidFill>
              </a:rPr>
              <a:t>МРТ </a:t>
            </a:r>
            <a:r>
              <a:rPr lang="ru-RU" altLang="ru-RU" sz="3200" b="1" dirty="0"/>
              <a:t>ТАЗОБЕДРЕННЫХ СУСТАВОВ</a:t>
            </a:r>
            <a:r>
              <a:rPr lang="ru-RU" altLang="ru-RU" sz="3200" b="1" dirty="0">
                <a:solidFill>
                  <a:srgbClr val="323232"/>
                </a:solidFill>
              </a:rPr>
              <a:t>, КОРОНАЛЬНАЯ ПЛОСКОСТЬ, Т1-ВИ,  БЫСТРО ПРОГРЕСИРУЮЩИЙ ОСТЕОАРТРИТ </a:t>
            </a:r>
            <a:endParaRPr lang="ru-RU" altLang="ru-RU" sz="3200" dirty="0"/>
          </a:p>
        </p:txBody>
      </p:sp>
      <p:pic>
        <p:nvPicPr>
          <p:cNvPr id="44035" name="Picture 46">
            <a:extLst>
              <a:ext uri="{FF2B5EF4-FFF2-40B4-BE49-F238E27FC236}">
                <a16:creationId xmlns:a16="http://schemas.microsoft.com/office/drawing/2014/main" xmlns="" id="{1749EF8B-5EE7-5EFC-DA60-D9FE6139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25588"/>
            <a:ext cx="7372350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Прямоугольник 4">
            <a:extLst>
              <a:ext uri="{FF2B5EF4-FFF2-40B4-BE49-F238E27FC236}">
                <a16:creationId xmlns:a16="http://schemas.microsoft.com/office/drawing/2014/main" xmlns="" id="{0DE1BBDA-CE86-79D9-8FF4-53B9F5A5C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235" y="2852936"/>
            <a:ext cx="47275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Пожилой мужчина,</a:t>
            </a:r>
          </a:p>
          <a:p>
            <a:pPr>
              <a:defRPr/>
            </a:pPr>
            <a:r>
              <a:rPr lang="ru-RU" sz="27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визуализируется  эрозия головки бедренной кости слева </a:t>
            </a:r>
            <a:r>
              <a:rPr lang="ru-RU" sz="27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27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утолщение синовиальной </a:t>
            </a:r>
            <a:r>
              <a:rPr lang="ru-RU" sz="27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оболочки</a:t>
            </a:r>
            <a:endParaRPr lang="ru-RU" sz="27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7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7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При пункции </a:t>
            </a:r>
            <a:r>
              <a:rPr lang="ru-RU" sz="27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– </a:t>
            </a:r>
            <a:r>
              <a:rPr lang="ru-RU" sz="2800" dirty="0" smtClean="0">
                <a:latin typeface="+mn-lt"/>
              </a:rPr>
              <a:t>не воспалительный</a:t>
            </a:r>
            <a:r>
              <a:rPr lang="ru-RU" sz="27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выпот 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xmlns="" id="{53EA5FCD-5157-778C-9231-EFD10173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/>
              <a:t>ПИОМИОЗИТ</a:t>
            </a:r>
          </a:p>
        </p:txBody>
      </p:sp>
      <p:sp>
        <p:nvSpPr>
          <p:cNvPr id="79876" name="Прямоугольник 3">
            <a:extLst>
              <a:ext uri="{FF2B5EF4-FFF2-40B4-BE49-F238E27FC236}">
                <a16:creationId xmlns:a16="http://schemas.microsoft.com/office/drawing/2014/main" xmlns="" id="{3B833A62-036D-BCD7-678F-0B78380CD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1522413"/>
            <a:ext cx="115919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Пиомиозит</a:t>
            </a: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–  гнойная инфекция скелетных мышц.</a:t>
            </a:r>
          </a:p>
          <a:p>
            <a:pPr>
              <a:defRPr/>
            </a:pPr>
            <a:endParaRPr lang="ru-RU" sz="3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Клиника: боль</a:t>
            </a:r>
            <a:r>
              <a:rPr lang="ru-RU" sz="36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отек, лихорадка. </a:t>
            </a:r>
          </a:p>
          <a:p>
            <a:pPr>
              <a:defRPr/>
            </a:pPr>
            <a:endParaRPr lang="ru-RU" sz="3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Часто встречается в тропических странах и у людей с ослабленным иммунитетом.</a:t>
            </a:r>
          </a:p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Может распространяться на  соседний  сустав</a:t>
            </a:r>
          </a:p>
        </p:txBody>
      </p:sp>
      <p:sp>
        <p:nvSpPr>
          <p:cNvPr id="2" name="Нашивка 1">
            <a:extLst>
              <a:ext uri="{FF2B5EF4-FFF2-40B4-BE49-F238E27FC236}">
                <a16:creationId xmlns:a16="http://schemas.microsoft.com/office/drawing/2014/main" xmlns="" id="{F88C0299-4A8E-4D92-08C9-FC1B74CF129E}"/>
              </a:ext>
            </a:extLst>
          </p:cNvPr>
          <p:cNvSpPr/>
          <p:nvPr/>
        </p:nvSpPr>
        <p:spPr>
          <a:xfrm>
            <a:off x="177800" y="1700213"/>
            <a:ext cx="506413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>
            <a:extLst>
              <a:ext uri="{FF2B5EF4-FFF2-40B4-BE49-F238E27FC236}">
                <a16:creationId xmlns:a16="http://schemas.microsoft.com/office/drawing/2014/main" xmlns="" id="{4474AB31-D19F-9C91-749F-552790304D06}"/>
              </a:ext>
            </a:extLst>
          </p:cNvPr>
          <p:cNvSpPr/>
          <p:nvPr/>
        </p:nvSpPr>
        <p:spPr>
          <a:xfrm>
            <a:off x="160338" y="3824288"/>
            <a:ext cx="504825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:a16="http://schemas.microsoft.com/office/drawing/2014/main" xmlns="" id="{35DF3D0B-F69C-F177-6DD8-546DDF0B7904}"/>
              </a:ext>
            </a:extLst>
          </p:cNvPr>
          <p:cNvSpPr/>
          <p:nvPr/>
        </p:nvSpPr>
        <p:spPr>
          <a:xfrm>
            <a:off x="139700" y="5445125"/>
            <a:ext cx="504825" cy="431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extLst>
              <a:ext uri="{FF2B5EF4-FFF2-40B4-BE49-F238E27FC236}">
                <a16:creationId xmlns:a16="http://schemas.microsoft.com/office/drawing/2014/main" xmlns="" id="{DCA3D524-A90E-B37C-26CF-AABBB26A05F9}"/>
              </a:ext>
            </a:extLst>
          </p:cNvPr>
          <p:cNvSpPr/>
          <p:nvPr/>
        </p:nvSpPr>
        <p:spPr>
          <a:xfrm>
            <a:off x="160338" y="2647950"/>
            <a:ext cx="504825" cy="431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xmlns="" id="{72E534DB-80AA-B0C3-1E83-979A805B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28600"/>
            <a:ext cx="11953875" cy="990600"/>
          </a:xfrm>
        </p:spPr>
        <p:txBody>
          <a:bodyPr/>
          <a:lstStyle/>
          <a:p>
            <a:pPr algn="ctr" eaLnBrk="1" hangingPunct="1"/>
            <a:r>
              <a:rPr lang="ru-RU" altLang="ru-RU" sz="3300" b="1" dirty="0"/>
              <a:t>ИНСТРУМЕНТАЛЬНЫЕ МЕТОДЫ ДИАГНОСТИКИ ПИОМИОЗИТА</a:t>
            </a:r>
          </a:p>
        </p:txBody>
      </p:sp>
      <p:sp>
        <p:nvSpPr>
          <p:cNvPr id="79875" name="Прямоугольник 1">
            <a:extLst>
              <a:ext uri="{FF2B5EF4-FFF2-40B4-BE49-F238E27FC236}">
                <a16:creationId xmlns:a16="http://schemas.microsoft.com/office/drawing/2014/main" xmlns="" id="{36A1B05D-111D-73AF-F521-47F8FF468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2132856"/>
            <a:ext cx="11088687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800" dirty="0">
                <a:latin typeface="+mn-lt"/>
              </a:rPr>
              <a:t>R</a:t>
            </a:r>
            <a:r>
              <a:rPr lang="ru-RU" sz="2800" dirty="0" err="1">
                <a:latin typeface="+mn-lt"/>
              </a:rPr>
              <a:t>ентгенография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 отек и нечеткость контуров мягких тканей.</a:t>
            </a: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УЗИ: гиперэхогенный отек пораженной мышцы с неоднородной эхоструктурой. </a:t>
            </a:r>
            <a:r>
              <a:rPr lang="ru-RU" sz="2800" dirty="0">
                <a:solidFill>
                  <a:srgbClr val="000000"/>
                </a:solidFill>
                <a:latin typeface="+mn-lt"/>
              </a:rPr>
              <a:t>Четко отграниченное скопление жидкости в виде гипоэхогенного ободка.</a:t>
            </a: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КТ: </a:t>
            </a:r>
            <a:r>
              <a:rPr lang="ru-RU" sz="2800" dirty="0" smtClean="0">
                <a:latin typeface="+mn-lt"/>
              </a:rPr>
              <a:t>локальный 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отек 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мышц, с четко выраженным скоплением жидкости и  усилением накопления контраста по периферии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xmlns="" id="{093F5662-1130-11C4-B0E8-C11FB0FE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990600"/>
          </a:xfrm>
        </p:spPr>
        <p:txBody>
          <a:bodyPr/>
          <a:lstStyle/>
          <a:p>
            <a:pPr algn="ctr" eaLnBrk="1" hangingPunct="1"/>
            <a:r>
              <a:rPr lang="ru-RU" altLang="ru-RU" sz="3200" b="1" dirty="0"/>
              <a:t>КТ ТАЗОБЕДРЕННЫХ СУСТАВОВ, С КОНТРАСТНЫМ УСИЛЕНИЕМ, АКСИАЛЬНАЯ ПЛОСКОСТЬ, СЕПТИЧЕСКИЙ АРТРИТ, ПИОМИОЗИТ</a:t>
            </a:r>
          </a:p>
        </p:txBody>
      </p:sp>
      <p:pic>
        <p:nvPicPr>
          <p:cNvPr id="47107" name="Picture 48">
            <a:extLst>
              <a:ext uri="{FF2B5EF4-FFF2-40B4-BE49-F238E27FC236}">
                <a16:creationId xmlns:a16="http://schemas.microsoft.com/office/drawing/2014/main" xmlns="" id="{1E66D3AD-0601-CF5B-29DC-59F92530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788"/>
            <a:ext cx="717612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Прямоугольник 4">
            <a:extLst>
              <a:ext uri="{FF2B5EF4-FFF2-40B4-BE49-F238E27FC236}">
                <a16:creationId xmlns:a16="http://schemas.microsoft.com/office/drawing/2014/main" xmlns="" id="{2A7ABC86-9496-8871-3587-2CBBBF8F0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864" y="3933056"/>
            <a:ext cx="4871864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аличие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выпота, газа в правом тазобедренном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суставе; локальный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отек мышц, с усилением накопления контраста по периферии </a:t>
            </a: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xmlns="" id="{B9A8ED5C-4106-FFFC-0A1E-E3ADDBDD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/>
              <a:t>МРТ-ПРИЗНАКИ ПИОМИОЗИТА</a:t>
            </a:r>
          </a:p>
        </p:txBody>
      </p:sp>
      <p:sp>
        <p:nvSpPr>
          <p:cNvPr id="81924" name="Прямоугольник 3">
            <a:extLst>
              <a:ext uri="{FF2B5EF4-FFF2-40B4-BE49-F238E27FC236}">
                <a16:creationId xmlns:a16="http://schemas.microsoft.com/office/drawing/2014/main" xmlns="" id="{CCC4CACF-64CE-C0A6-A454-B694AE8D6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557338"/>
            <a:ext cx="11233150" cy="5293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</a:t>
            </a: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режиме 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T2-ВИ и </a:t>
            </a: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STIR скопление жидкости</a:t>
            </a:r>
            <a:r>
              <a:rPr lang="ru-RU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гиперинтенсивного сигнала.</a:t>
            </a: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 режиме Т1-ВИ  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пораженная мышца гиперинтенсивного сигнала.</a:t>
            </a: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Воспалительные изменение в п/ж клетчатке (флегмона). </a:t>
            </a: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Усилением накопления контраста по периферии воспаления</a:t>
            </a: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XO Thames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F35BA103-5841-6A2C-3C86-8ECFD3BD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/>
              <a:t>ОСЛОЖНЕНИЯ ОСТРОГО ОСТЕОМИЕЛИТА</a:t>
            </a:r>
          </a:p>
        </p:txBody>
      </p:sp>
      <p:sp>
        <p:nvSpPr>
          <p:cNvPr id="40963" name="Прямоугольник 3">
            <a:extLst>
              <a:ext uri="{FF2B5EF4-FFF2-40B4-BE49-F238E27FC236}">
                <a16:creationId xmlns:a16="http://schemas.microsoft.com/office/drawing/2014/main" xmlns="" id="{596E8E67-ACD2-4BEA-B63F-48A91C915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1582738"/>
            <a:ext cx="10633075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септический артрит; </a:t>
            </a:r>
          </a:p>
          <a:p>
            <a:pPr>
              <a:defRPr/>
            </a:pPr>
            <a:endParaRPr lang="ru-RU" sz="3000" dirty="0">
              <a:latin typeface="+mn-lt"/>
            </a:endParaRPr>
          </a:p>
          <a:p>
            <a:pPr>
              <a:defRPr/>
            </a:pPr>
            <a:r>
              <a:rPr lang="ru-RU" sz="3000" dirty="0">
                <a:latin typeface="+mn-lt"/>
              </a:rPr>
              <a:t>патологические переломы; </a:t>
            </a:r>
          </a:p>
          <a:p>
            <a:pPr>
              <a:defRPr/>
            </a:pPr>
            <a:endParaRPr lang="ru-RU" sz="3000" dirty="0">
              <a:latin typeface="+mn-lt"/>
            </a:endParaRPr>
          </a:p>
          <a:p>
            <a:pPr>
              <a:defRPr/>
            </a:pPr>
            <a:r>
              <a:rPr lang="ru-RU" sz="3000" dirty="0">
                <a:latin typeface="+mn-lt"/>
              </a:rPr>
              <a:t>соскальзывание эпифиза головки  бедренной кости;  </a:t>
            </a:r>
          </a:p>
          <a:p>
            <a:pPr>
              <a:defRPr/>
            </a:pPr>
            <a:endParaRPr lang="ru-RU" sz="3000" dirty="0">
              <a:latin typeface="+mn-lt"/>
            </a:endParaRPr>
          </a:p>
          <a:p>
            <a:pPr>
              <a:defRPr/>
            </a:pPr>
            <a:r>
              <a:rPr lang="ru-RU" sz="3000" dirty="0">
                <a:latin typeface="+mn-lt"/>
              </a:rPr>
              <a:t>деформация шейки бедра (</a:t>
            </a:r>
            <a:r>
              <a:rPr lang="ru-RU" sz="3000" dirty="0" err="1">
                <a:latin typeface="+mn-lt"/>
              </a:rPr>
              <a:t>coxa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magna</a:t>
            </a:r>
            <a:r>
              <a:rPr lang="ru-RU" sz="3000" dirty="0">
                <a:latin typeface="+mn-lt"/>
              </a:rPr>
              <a:t>); </a:t>
            </a:r>
          </a:p>
          <a:p>
            <a:pPr>
              <a:defRPr/>
            </a:pPr>
            <a:endParaRPr lang="ru-RU" sz="3000" dirty="0">
              <a:latin typeface="+mn-lt"/>
            </a:endParaRPr>
          </a:p>
          <a:p>
            <a:pPr>
              <a:defRPr/>
            </a:pPr>
            <a:r>
              <a:rPr lang="ru-RU" sz="3000" dirty="0">
                <a:latin typeface="+mn-lt"/>
              </a:rPr>
              <a:t>преждевременное закрытие зоны роста;</a:t>
            </a:r>
          </a:p>
          <a:p>
            <a:pPr>
              <a:defRPr/>
            </a:pPr>
            <a:endParaRPr lang="ru-RU" sz="3000" dirty="0">
              <a:latin typeface="+mn-lt"/>
            </a:endParaRPr>
          </a:p>
          <a:p>
            <a:pPr>
              <a:defRPr/>
            </a:pPr>
            <a:r>
              <a:rPr lang="ru-RU" sz="3000" dirty="0">
                <a:latin typeface="+mn-lt"/>
              </a:rPr>
              <a:t> хроническое инфекции </a:t>
            </a:r>
          </a:p>
          <a:p>
            <a:pPr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2" name="Нашивка 1">
            <a:extLst>
              <a:ext uri="{FF2B5EF4-FFF2-40B4-BE49-F238E27FC236}">
                <a16:creationId xmlns:a16="http://schemas.microsoft.com/office/drawing/2014/main" xmlns="" id="{AF86CB3E-90EC-DF8F-1A2D-7E9F63123880}"/>
              </a:ext>
            </a:extLst>
          </p:cNvPr>
          <p:cNvSpPr/>
          <p:nvPr/>
        </p:nvSpPr>
        <p:spPr>
          <a:xfrm>
            <a:off x="1120775" y="1739900"/>
            <a:ext cx="431800" cy="3603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>
            <a:extLst>
              <a:ext uri="{FF2B5EF4-FFF2-40B4-BE49-F238E27FC236}">
                <a16:creationId xmlns:a16="http://schemas.microsoft.com/office/drawing/2014/main" xmlns="" id="{D3186221-61DA-4D9B-3A44-E0FA96DDE7A4}"/>
              </a:ext>
            </a:extLst>
          </p:cNvPr>
          <p:cNvSpPr/>
          <p:nvPr/>
        </p:nvSpPr>
        <p:spPr>
          <a:xfrm>
            <a:off x="1127125" y="2649538"/>
            <a:ext cx="431800" cy="358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2294" name="Picture 4">
            <a:extLst>
              <a:ext uri="{FF2B5EF4-FFF2-40B4-BE49-F238E27FC236}">
                <a16:creationId xmlns:a16="http://schemas.microsoft.com/office/drawing/2014/main" xmlns="" id="{48B36B9F-5CB3-93A1-33A8-31EC76851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4508500"/>
            <a:ext cx="476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ашивка 6">
            <a:extLst>
              <a:ext uri="{FF2B5EF4-FFF2-40B4-BE49-F238E27FC236}">
                <a16:creationId xmlns:a16="http://schemas.microsoft.com/office/drawing/2014/main" xmlns="" id="{09F7DE17-FA2F-763D-3D52-237510CC525E}"/>
              </a:ext>
            </a:extLst>
          </p:cNvPr>
          <p:cNvSpPr/>
          <p:nvPr/>
        </p:nvSpPr>
        <p:spPr>
          <a:xfrm>
            <a:off x="1127125" y="3621088"/>
            <a:ext cx="431800" cy="3603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2296" name="Picture 5">
            <a:extLst>
              <a:ext uri="{FF2B5EF4-FFF2-40B4-BE49-F238E27FC236}">
                <a16:creationId xmlns:a16="http://schemas.microsoft.com/office/drawing/2014/main" xmlns="" id="{53A6A03D-78AD-42BA-D941-4FA03816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5373688"/>
            <a:ext cx="476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ашивка 8">
            <a:extLst>
              <a:ext uri="{FF2B5EF4-FFF2-40B4-BE49-F238E27FC236}">
                <a16:creationId xmlns:a16="http://schemas.microsoft.com/office/drawing/2014/main" xmlns="" id="{C46EF185-D332-10D1-A0C1-1D773100A16B}"/>
              </a:ext>
            </a:extLst>
          </p:cNvPr>
          <p:cNvSpPr/>
          <p:nvPr/>
        </p:nvSpPr>
        <p:spPr>
          <a:xfrm>
            <a:off x="1171575" y="6237288"/>
            <a:ext cx="431800" cy="3603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>
            <a:extLst>
              <a:ext uri="{FF2B5EF4-FFF2-40B4-BE49-F238E27FC236}">
                <a16:creationId xmlns:a16="http://schemas.microsoft.com/office/drawing/2014/main" xmlns="" id="{F9D0B021-7ABA-D57A-5F55-6CBDAFAC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60350"/>
            <a:ext cx="12072937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323232"/>
                </a:solidFill>
              </a:rPr>
              <a:t>МРТ  </a:t>
            </a:r>
            <a:r>
              <a:rPr lang="ru-RU" altLang="ru-RU" sz="3600" b="1" dirty="0"/>
              <a:t>ТАЗОБЕДРЕННОГО СУСТАВА </a:t>
            </a:r>
            <a:r>
              <a:rPr lang="ru-RU" altLang="ru-RU" sz="3600" b="1" dirty="0">
                <a:solidFill>
                  <a:srgbClr val="323232"/>
                </a:solidFill>
              </a:rPr>
              <a:t>В АКСИАЛЬНОЙ ПЛОСКОСТИ, Т2-ВИ,  НЕИНФЕКЦИОННЫЙ МИОЗИТ </a:t>
            </a:r>
            <a:endParaRPr lang="ru-RU" altLang="ru-RU" sz="3600" dirty="0"/>
          </a:p>
        </p:txBody>
      </p:sp>
      <p:pic>
        <p:nvPicPr>
          <p:cNvPr id="49155" name="Picture 50">
            <a:extLst>
              <a:ext uri="{FF2B5EF4-FFF2-40B4-BE49-F238E27FC236}">
                <a16:creationId xmlns:a16="http://schemas.microsoft.com/office/drawing/2014/main" xmlns="" id="{13DA2708-6B82-2428-D14E-C0B5B82A1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825"/>
            <a:ext cx="6960096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Прямоугольник 4">
            <a:extLst>
              <a:ext uri="{FF2B5EF4-FFF2-40B4-BE49-F238E27FC236}">
                <a16:creationId xmlns:a16="http://schemas.microsoft.com/office/drawing/2014/main" xmlns="" id="{5485CFF4-52EB-1F3B-52B2-7D0CAA3E2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468" y="4941168"/>
            <a:ext cx="4752975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Гиперинтенсивный сигнал в мышцах левого бедра </a:t>
            </a:r>
            <a:r>
              <a:rPr lang="ru-RU" sz="3200" dirty="0">
                <a:solidFill>
                  <a:srgbClr val="000000"/>
                </a:solidFill>
                <a:latin typeface="XO Thames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xmlns="" id="{1F8C7C7E-6DF1-505E-022F-4CF1E981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/>
              <a:t>НЕКРОТИЗИРУЮЩИЙ ФАСЦИИТ</a:t>
            </a:r>
          </a:p>
        </p:txBody>
      </p:sp>
      <p:sp>
        <p:nvSpPr>
          <p:cNvPr id="84996" name="Прямоугольник 3">
            <a:extLst>
              <a:ext uri="{FF2B5EF4-FFF2-40B4-BE49-F238E27FC236}">
                <a16:creationId xmlns:a16="http://schemas.microsoft.com/office/drawing/2014/main" xmlns="" id="{CD474B8D-30B5-FEF1-3834-766556B49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628775"/>
            <a:ext cx="10945812" cy="5108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XO Thames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Некротизирующий </a:t>
            </a:r>
            <a:r>
              <a:rPr lang="ru-RU" sz="2800" b="1" dirty="0" err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фасциит</a:t>
            </a:r>
            <a:r>
              <a:rPr lang="ru-RU" sz="28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— редкая, быстро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прогрессирующая инфекция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вызывающая обширный некроз подкожной клетчатки, фасций и мышц. </a:t>
            </a: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Факторы риска: иммунодефицитные состояния.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Клиника: резкая боль, отек конечности и септический шок. </a:t>
            </a: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Лечение: в/в антибактериальная терапия, операция, санация </a:t>
            </a: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На ранних этапах можно принять за целлюлит</a:t>
            </a:r>
          </a:p>
        </p:txBody>
      </p:sp>
      <p:sp>
        <p:nvSpPr>
          <p:cNvPr id="2" name="Нашивка 1">
            <a:extLst>
              <a:ext uri="{FF2B5EF4-FFF2-40B4-BE49-F238E27FC236}">
                <a16:creationId xmlns:a16="http://schemas.microsoft.com/office/drawing/2014/main" xmlns="" id="{48D45120-8AD5-B65D-DCA6-872518E8DF36}"/>
              </a:ext>
            </a:extLst>
          </p:cNvPr>
          <p:cNvSpPr/>
          <p:nvPr/>
        </p:nvSpPr>
        <p:spPr>
          <a:xfrm>
            <a:off x="192088" y="1989138"/>
            <a:ext cx="431800" cy="3603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>
            <a:extLst>
              <a:ext uri="{FF2B5EF4-FFF2-40B4-BE49-F238E27FC236}">
                <a16:creationId xmlns:a16="http://schemas.microsoft.com/office/drawing/2014/main" xmlns="" id="{6A38362E-8330-888D-F3E0-86805C847AC5}"/>
              </a:ext>
            </a:extLst>
          </p:cNvPr>
          <p:cNvSpPr/>
          <p:nvPr/>
        </p:nvSpPr>
        <p:spPr>
          <a:xfrm>
            <a:off x="241300" y="3644900"/>
            <a:ext cx="431800" cy="3603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extLst>
              <a:ext uri="{FF2B5EF4-FFF2-40B4-BE49-F238E27FC236}">
                <a16:creationId xmlns:a16="http://schemas.microsoft.com/office/drawing/2014/main" xmlns="" id="{DA97AF9C-804C-86CC-8908-512CF365FE07}"/>
              </a:ext>
            </a:extLst>
          </p:cNvPr>
          <p:cNvSpPr/>
          <p:nvPr/>
        </p:nvSpPr>
        <p:spPr>
          <a:xfrm>
            <a:off x="290513" y="4508500"/>
            <a:ext cx="431800" cy="3603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extLst>
              <a:ext uri="{FF2B5EF4-FFF2-40B4-BE49-F238E27FC236}">
                <a16:creationId xmlns:a16="http://schemas.microsoft.com/office/drawing/2014/main" xmlns="" id="{7EC7AD9E-C728-F542-2667-9A52B6D126E8}"/>
              </a:ext>
            </a:extLst>
          </p:cNvPr>
          <p:cNvSpPr/>
          <p:nvPr/>
        </p:nvSpPr>
        <p:spPr>
          <a:xfrm>
            <a:off x="334963" y="5373688"/>
            <a:ext cx="431800" cy="358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>
            <a:extLst>
              <a:ext uri="{FF2B5EF4-FFF2-40B4-BE49-F238E27FC236}">
                <a16:creationId xmlns:a16="http://schemas.microsoft.com/office/drawing/2014/main" xmlns="" id="{C184A838-E44F-DA02-9A1F-2D9714827563}"/>
              </a:ext>
            </a:extLst>
          </p:cNvPr>
          <p:cNvSpPr/>
          <p:nvPr/>
        </p:nvSpPr>
        <p:spPr>
          <a:xfrm>
            <a:off x="300038" y="6237288"/>
            <a:ext cx="431800" cy="3603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>
            <a:extLst>
              <a:ext uri="{FF2B5EF4-FFF2-40B4-BE49-F238E27FC236}">
                <a16:creationId xmlns:a16="http://schemas.microsoft.com/office/drawing/2014/main" xmlns="" id="{CEB0AF50-7F46-4955-0C60-858D5A39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/>
              <a:t>НЕКРОТИЗИРУЮЩИЙ ФАСЦИИТ</a:t>
            </a:r>
          </a:p>
        </p:txBody>
      </p:sp>
      <p:sp>
        <p:nvSpPr>
          <p:cNvPr id="84995" name="Прямоугольник 1">
            <a:extLst>
              <a:ext uri="{FF2B5EF4-FFF2-40B4-BE49-F238E27FC236}">
                <a16:creationId xmlns:a16="http://schemas.microsoft.com/office/drawing/2014/main" xmlns="" id="{85E4C4E6-9A65-88BD-EBDF-88FEACC01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1570038"/>
            <a:ext cx="10872788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3000" dirty="0">
                <a:latin typeface="+mn-lt"/>
              </a:rPr>
              <a:t>Рентгенография</a:t>
            </a:r>
            <a:r>
              <a:rPr lang="ru-RU" sz="3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 потеря </a:t>
            </a:r>
            <a:r>
              <a:rPr lang="ru-RU" sz="3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глубокого слоя  жировой клетчатки. </a:t>
            </a:r>
          </a:p>
          <a:p>
            <a:pPr>
              <a:defRPr/>
            </a:pPr>
            <a:endParaRPr lang="ru-RU" sz="30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3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УЗИ: воспаление жировой клетчатки с наличием жидкости в </a:t>
            </a:r>
            <a:r>
              <a:rPr lang="ru-RU" sz="3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субфасциальном</a:t>
            </a:r>
            <a:r>
              <a:rPr lang="ru-RU" sz="3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слое. </a:t>
            </a:r>
          </a:p>
          <a:p>
            <a:pPr>
              <a:defRPr/>
            </a:pPr>
            <a:endParaRPr lang="ru-RU" sz="30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3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КТ - утолщение глубокой фасции; отек мышц незначительный, пузырьки газа. </a:t>
            </a:r>
          </a:p>
          <a:p>
            <a:pPr>
              <a:defRPr/>
            </a:pPr>
            <a:endParaRPr lang="ru-RU" sz="30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3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МРТ- Т2-ВИ и STIR-изображениях гиперинтенсивный сигнал в подкожных тканях, глубоких фасциях и мышцах  </a:t>
            </a:r>
            <a:endParaRPr lang="ru-RU" sz="3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>
            <a:extLst>
              <a:ext uri="{FF2B5EF4-FFF2-40B4-BE49-F238E27FC236}">
                <a16:creationId xmlns:a16="http://schemas.microsoft.com/office/drawing/2014/main" xmlns="" id="{149AAA5B-2D56-5989-49DA-81150C17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0"/>
            <a:ext cx="11880850" cy="1152525"/>
          </a:xfrm>
        </p:spPr>
        <p:txBody>
          <a:bodyPr/>
          <a:lstStyle/>
          <a:p>
            <a:pPr algn="ctr" eaLnBrk="1" hangingPunct="1"/>
            <a:r>
              <a:rPr lang="ru-RU" altLang="ru-RU"/>
              <a:t> </a:t>
            </a:r>
            <a:r>
              <a:rPr lang="ru-RU" altLang="ru-RU" sz="2800" b="1">
                <a:solidFill>
                  <a:srgbClr val="323232"/>
                </a:solidFill>
              </a:rPr>
              <a:t>МРТ </a:t>
            </a:r>
            <a:r>
              <a:rPr lang="ru-RU" altLang="ru-RU" sz="2800" b="1"/>
              <a:t>ТАЗОБЕДРЕННОГО СУСТАВА</a:t>
            </a:r>
            <a:r>
              <a:rPr lang="ru-RU" altLang="ru-RU" sz="2800" b="1">
                <a:solidFill>
                  <a:srgbClr val="323232"/>
                </a:solidFill>
              </a:rPr>
              <a:t>, КОРОНАЛЬНАЯ  ПЛОСКОСТЬ, </a:t>
            </a:r>
            <a:r>
              <a:rPr lang="en-US" altLang="ru-RU" sz="2800" b="1">
                <a:solidFill>
                  <a:srgbClr val="323232"/>
                </a:solidFill>
              </a:rPr>
              <a:t>STIR</a:t>
            </a:r>
            <a:r>
              <a:rPr lang="ru-RU" altLang="ru-RU" sz="2800" b="1">
                <a:solidFill>
                  <a:srgbClr val="323232"/>
                </a:solidFill>
              </a:rPr>
              <a:t>-</a:t>
            </a:r>
            <a:r>
              <a:rPr lang="en-US" altLang="ru-RU" sz="2800" b="1">
                <a:solidFill>
                  <a:srgbClr val="323232"/>
                </a:solidFill>
              </a:rPr>
              <a:t> </a:t>
            </a:r>
            <a:r>
              <a:rPr lang="ru-RU" altLang="ru-RU" sz="2800" b="1">
                <a:solidFill>
                  <a:srgbClr val="323232"/>
                </a:solidFill>
              </a:rPr>
              <a:t>ИЗОБРАЖЕНИЕ, СЕПТИЧЕСКИЙ АРТРИТ И  НЕКРОТИЗИРУЮЩИЙ ФАСЦИИТ</a:t>
            </a:r>
            <a:r>
              <a:rPr lang="ru-RU" altLang="ru-RU" sz="2600" b="1">
                <a:solidFill>
                  <a:srgbClr val="323232"/>
                </a:solidFill>
              </a:rPr>
              <a:t> </a:t>
            </a:r>
            <a:endParaRPr lang="ru-RU" altLang="ru-RU" sz="2600"/>
          </a:p>
        </p:txBody>
      </p:sp>
      <p:pic>
        <p:nvPicPr>
          <p:cNvPr id="52227" name="Picture 52">
            <a:extLst>
              <a:ext uri="{FF2B5EF4-FFF2-40B4-BE49-F238E27FC236}">
                <a16:creationId xmlns:a16="http://schemas.microsoft.com/office/drawing/2014/main" xmlns="" id="{DAB84BCB-EBCA-467D-566A-17D7FE82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57338"/>
            <a:ext cx="6521450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Прямоугольник 4">
            <a:extLst>
              <a:ext uri="{FF2B5EF4-FFF2-40B4-BE49-F238E27FC236}">
                <a16:creationId xmlns:a16="http://schemas.microsoft.com/office/drawing/2014/main" xmlns="" id="{A876B5C6-DE0A-235A-9794-C50649D9D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636838"/>
            <a:ext cx="5230813" cy="3540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гиперинтенсивный выпот в полости левого тазобедренного сустава </a:t>
            </a:r>
          </a:p>
          <a:p>
            <a:pPr>
              <a:defRPr/>
            </a:pP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и высокий сигнал в </a:t>
            </a:r>
            <a:r>
              <a:rPr lang="ru-RU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подкожных тканях, глубоких фасциях, мышцах 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левого бедра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>
            <a:extLst>
              <a:ext uri="{FF2B5EF4-FFF2-40B4-BE49-F238E27FC236}">
                <a16:creationId xmlns:a16="http://schemas.microsoft.com/office/drawing/2014/main" xmlns="" id="{AEBF1E7C-DBCE-B42A-C701-285AB0B5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/>
              <a:t>ВЫВОДЫ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A6C0CD-446D-178E-BD8F-DE9ECD7A67FD}"/>
              </a:ext>
            </a:extLst>
          </p:cNvPr>
          <p:cNvSpPr txBox="1"/>
          <p:nvPr/>
        </p:nvSpPr>
        <p:spPr>
          <a:xfrm>
            <a:off x="623888" y="1628775"/>
            <a:ext cx="11449050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latin typeface="+mn-lt"/>
              </a:rPr>
              <a:t>Ранняя диагностика и своевременное лечение остеомиелита или септического артрита необходимы для предотвращения осложнений.</a:t>
            </a:r>
          </a:p>
          <a:p>
            <a:pPr>
              <a:defRPr/>
            </a:pPr>
            <a:endParaRPr lang="ru-RU" sz="2700" dirty="0">
              <a:latin typeface="+mn-lt"/>
            </a:endParaRPr>
          </a:p>
          <a:p>
            <a:pPr>
              <a:defRPr/>
            </a:pPr>
            <a:r>
              <a:rPr lang="ru-RU" sz="2700" dirty="0">
                <a:latin typeface="+mn-lt"/>
              </a:rPr>
              <a:t>Инструментальные методы </a:t>
            </a:r>
            <a:r>
              <a:rPr lang="ru-RU" sz="2700" dirty="0" smtClean="0">
                <a:latin typeface="+mn-lt"/>
              </a:rPr>
              <a:t>обследования </a:t>
            </a:r>
            <a:r>
              <a:rPr lang="ru-RU" sz="2700" dirty="0">
                <a:latin typeface="+mn-lt"/>
              </a:rPr>
              <a:t>начинаются с простой рентгенограммы. УЗИ - чувствительный метод диагностики выпота в суставе. КТ </a:t>
            </a:r>
            <a:r>
              <a:rPr lang="ru-RU" sz="2700" dirty="0" smtClean="0">
                <a:latin typeface="+mn-lt"/>
              </a:rPr>
              <a:t>предпочтительно при </a:t>
            </a:r>
            <a:r>
              <a:rPr lang="ru-RU" sz="2700" dirty="0">
                <a:latin typeface="+mn-lt"/>
              </a:rPr>
              <a:t>наличии металлоконструкций; дифференциальной диагностике  костных образований. МРТ- ценный метод в </a:t>
            </a:r>
            <a:r>
              <a:rPr lang="ru-RU" sz="2700" dirty="0" smtClean="0">
                <a:latin typeface="+mn-lt"/>
              </a:rPr>
              <a:t>оценке </a:t>
            </a:r>
            <a:r>
              <a:rPr lang="ru-RU" sz="2700" dirty="0">
                <a:latin typeface="+mn-lt"/>
              </a:rPr>
              <a:t>инфекций мягких тканей.</a:t>
            </a:r>
          </a:p>
          <a:p>
            <a:pPr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xmlns="" id="{21F677CE-EB7B-E12D-4622-2B1B32E57BD6}"/>
              </a:ext>
            </a:extLst>
          </p:cNvPr>
          <p:cNvSpPr/>
          <p:nvPr/>
        </p:nvSpPr>
        <p:spPr>
          <a:xfrm>
            <a:off x="550863" y="5253038"/>
            <a:ext cx="11090275" cy="12239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700" dirty="0">
                <a:solidFill>
                  <a:schemeClr val="tx1"/>
                </a:solidFill>
              </a:rPr>
              <a:t>П</a:t>
            </a:r>
            <a:r>
              <a:rPr lang="ru-RU" sz="2700" dirty="0" smtClean="0">
                <a:solidFill>
                  <a:schemeClr val="tx1"/>
                </a:solidFill>
              </a:rPr>
              <a:t>ри постановке диагноза, нельзя  опираться только на результаты инструментальных </a:t>
            </a:r>
            <a:r>
              <a:rPr lang="ru-RU" sz="2700" dirty="0">
                <a:solidFill>
                  <a:schemeClr val="tx1"/>
                </a:solidFill>
              </a:rPr>
              <a:t>методов </a:t>
            </a:r>
            <a:r>
              <a:rPr lang="ru-RU" sz="2700" dirty="0" smtClean="0">
                <a:solidFill>
                  <a:schemeClr val="tx1"/>
                </a:solidFill>
              </a:rPr>
              <a:t>обследования. </a:t>
            </a:r>
            <a:r>
              <a:rPr lang="ru-RU" sz="2700" dirty="0">
                <a:solidFill>
                  <a:schemeClr val="tx1"/>
                </a:solidFill>
              </a:rPr>
              <a:t>Необходим системный подход в диагностике</a:t>
            </a:r>
          </a:p>
        </p:txBody>
      </p:sp>
      <p:sp>
        <p:nvSpPr>
          <p:cNvPr id="8" name="Нашивка 7">
            <a:extLst>
              <a:ext uri="{FF2B5EF4-FFF2-40B4-BE49-F238E27FC236}">
                <a16:creationId xmlns:a16="http://schemas.microsoft.com/office/drawing/2014/main" xmlns="" id="{9D6A171F-56ED-E8E6-E744-1946E508CC92}"/>
              </a:ext>
            </a:extLst>
          </p:cNvPr>
          <p:cNvSpPr/>
          <p:nvPr/>
        </p:nvSpPr>
        <p:spPr>
          <a:xfrm>
            <a:off x="119063" y="1757363"/>
            <a:ext cx="504825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>
            <a:extLst>
              <a:ext uri="{FF2B5EF4-FFF2-40B4-BE49-F238E27FC236}">
                <a16:creationId xmlns:a16="http://schemas.microsoft.com/office/drawing/2014/main" xmlns="" id="{1D32A59B-FB26-2201-A6FD-03612D323F42}"/>
              </a:ext>
            </a:extLst>
          </p:cNvPr>
          <p:cNvSpPr/>
          <p:nvPr/>
        </p:nvSpPr>
        <p:spPr>
          <a:xfrm>
            <a:off x="119063" y="2991787"/>
            <a:ext cx="504825" cy="431800"/>
          </a:xfrm>
          <a:prstGeom prst="chevron">
            <a:avLst>
              <a:gd name="adj" fmla="val 47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>
            <a:extLst>
              <a:ext uri="{FF2B5EF4-FFF2-40B4-BE49-F238E27FC236}">
                <a16:creationId xmlns:a16="http://schemas.microsoft.com/office/drawing/2014/main" xmlns="" id="{8F7809F4-6056-2B02-2998-99E17A434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4438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xmlns="" id="{BCABFCD4-AEEE-A562-37B9-CD4F88D7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/>
              <a:t>СЕПТИЧЕСКИЙ АРТРИТ</a:t>
            </a:r>
          </a:p>
        </p:txBody>
      </p:sp>
      <p:sp>
        <p:nvSpPr>
          <p:cNvPr id="39939" name="Прямоугольник 3">
            <a:extLst>
              <a:ext uri="{FF2B5EF4-FFF2-40B4-BE49-F238E27FC236}">
                <a16:creationId xmlns:a16="http://schemas.microsoft.com/office/drawing/2014/main" xmlns="" id="{C34C66C5-F0EF-321C-F8FF-4FFB0A891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484313"/>
            <a:ext cx="11568112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XO Thames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Септический артрит </a:t>
            </a:r>
            <a:r>
              <a:rPr lang="ru-RU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 бактериальный, гнойный или инфекционный артрит)- </a:t>
            </a:r>
            <a:r>
              <a:rPr lang="ru-RU" sz="26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это воспаление синовиальной оболочки с гнойным выпотом в капсулу сустава. </a:t>
            </a:r>
          </a:p>
          <a:p>
            <a:pPr>
              <a:defRPr/>
            </a:pPr>
            <a:endParaRPr lang="ru-RU" sz="2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Возникает в любом возрасте, чаще у  детей </a:t>
            </a:r>
            <a:r>
              <a:rPr lang="en-US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&lt;</a:t>
            </a:r>
            <a:r>
              <a:rPr lang="ru-RU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3 лет.</a:t>
            </a:r>
          </a:p>
          <a:p>
            <a:pPr>
              <a:defRPr/>
            </a:pPr>
            <a:endParaRPr lang="ru-RU" sz="2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Основные возбудители: </a:t>
            </a:r>
            <a:r>
              <a:rPr lang="ru-RU" sz="26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Staphylococcus</a:t>
            </a:r>
            <a:r>
              <a:rPr lang="ru-RU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aureus</a:t>
            </a:r>
            <a:r>
              <a:rPr lang="ru-RU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и </a:t>
            </a:r>
            <a:r>
              <a:rPr lang="ru-RU" sz="26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Грам</a:t>
            </a:r>
            <a:r>
              <a:rPr lang="ru-RU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(-) анаэробы (</a:t>
            </a:r>
            <a:r>
              <a:rPr lang="ru-RU" sz="26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у взрослых </a:t>
            </a:r>
            <a:r>
              <a:rPr lang="ru-RU" sz="2600" dirty="0" err="1">
                <a:solidFill>
                  <a:srgbClr val="000000"/>
                </a:solidFill>
                <a:latin typeface="Calibri"/>
                <a:cs typeface="Times New Roman" pitchFamily="18" charset="0"/>
              </a:rPr>
              <a:t>Neisseria</a:t>
            </a:r>
            <a:r>
              <a:rPr lang="ru-RU" sz="26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Calibri"/>
                <a:cs typeface="Times New Roman" pitchFamily="18" charset="0"/>
              </a:rPr>
              <a:t>gonorrhoeae</a:t>
            </a:r>
            <a:r>
              <a:rPr lang="ru-RU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).  </a:t>
            </a:r>
          </a:p>
          <a:p>
            <a:pPr>
              <a:defRPr/>
            </a:pPr>
            <a:endParaRPr lang="ru-RU" sz="2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Клиника: сильная боль в бедре, вялость, отсутствие опоры на пораженную конечность, лихорадка. </a:t>
            </a:r>
          </a:p>
          <a:p>
            <a:pPr>
              <a:defRPr/>
            </a:pPr>
            <a:endParaRPr lang="ru-RU" sz="2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ашивка 3">
            <a:extLst>
              <a:ext uri="{FF2B5EF4-FFF2-40B4-BE49-F238E27FC236}">
                <a16:creationId xmlns:a16="http://schemas.microsoft.com/office/drawing/2014/main" xmlns="" id="{6D305B27-0D42-4481-971B-B43EEAE0FE0A}"/>
              </a:ext>
            </a:extLst>
          </p:cNvPr>
          <p:cNvSpPr/>
          <p:nvPr/>
        </p:nvSpPr>
        <p:spPr>
          <a:xfrm>
            <a:off x="119063" y="1700213"/>
            <a:ext cx="504825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xmlns="" id="{AE37CAFA-9987-15EE-E7D0-818849F62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681288"/>
            <a:ext cx="5429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ашивка 7">
            <a:extLst>
              <a:ext uri="{FF2B5EF4-FFF2-40B4-BE49-F238E27FC236}">
                <a16:creationId xmlns:a16="http://schemas.microsoft.com/office/drawing/2014/main" xmlns="" id="{D1A3BEB4-07B5-235D-515E-00314179D9A6}"/>
              </a:ext>
            </a:extLst>
          </p:cNvPr>
          <p:cNvSpPr/>
          <p:nvPr/>
        </p:nvSpPr>
        <p:spPr>
          <a:xfrm>
            <a:off x="146050" y="3500438"/>
            <a:ext cx="503238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>
            <a:extLst>
              <a:ext uri="{FF2B5EF4-FFF2-40B4-BE49-F238E27FC236}">
                <a16:creationId xmlns:a16="http://schemas.microsoft.com/office/drawing/2014/main" xmlns="" id="{7D30A1EC-3A81-5709-D426-2C9C119F2309}"/>
              </a:ext>
            </a:extLst>
          </p:cNvPr>
          <p:cNvSpPr/>
          <p:nvPr/>
        </p:nvSpPr>
        <p:spPr>
          <a:xfrm>
            <a:off x="119063" y="4652963"/>
            <a:ext cx="504825" cy="431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ятиугольник 1">
            <a:extLst>
              <a:ext uri="{FF2B5EF4-FFF2-40B4-BE49-F238E27FC236}">
                <a16:creationId xmlns:a16="http://schemas.microsoft.com/office/drawing/2014/main" xmlns="" id="{ED341B44-3705-8667-2179-0C81F3F35DE5}"/>
              </a:ext>
            </a:extLst>
          </p:cNvPr>
          <p:cNvSpPr/>
          <p:nvPr/>
        </p:nvSpPr>
        <p:spPr>
          <a:xfrm>
            <a:off x="2614291" y="5661025"/>
            <a:ext cx="9577709" cy="11969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600" b="1" dirty="0">
                <a:solidFill>
                  <a:srgbClr val="000000"/>
                </a:solidFill>
                <a:cs typeface="Times New Roman" pitchFamily="18" charset="0"/>
              </a:rPr>
              <a:t>Частота встречаемости септического артрита и остеомиелита у новорожденных составляет 50% , у  младенцев- 20%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xmlns="" id="{166431A1-2818-8159-2317-233AD280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-242888"/>
            <a:ext cx="10871200" cy="990601"/>
          </a:xfrm>
        </p:spPr>
        <p:txBody>
          <a:bodyPr/>
          <a:lstStyle/>
          <a:p>
            <a:pPr algn="ctr" defTabSz="449263">
              <a:defRPr/>
            </a:pPr>
            <a:r>
              <a:rPr lang="ru-RU" sz="3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ФАКТОРЫ РИСКА СЕПТИЧЕСКОГО АРТРИТА</a:t>
            </a:r>
            <a:endParaRPr lang="ru-RU" sz="3600" b="1" dirty="0">
              <a:latin typeface="+mn-l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7532B35-7EDB-7550-C5A7-F4B50504C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479939"/>
              </p:ext>
            </p:extLst>
          </p:nvPr>
        </p:nvGraphicFramePr>
        <p:xfrm>
          <a:off x="0" y="480672"/>
          <a:ext cx="12217400" cy="6380178"/>
        </p:xfrm>
        <a:graphic>
          <a:graphicData uri="http://schemas.openxmlformats.org/drawingml/2006/table">
            <a:tbl>
              <a:tblPr/>
              <a:tblGrid>
                <a:gridCol w="5375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6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2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Риск гематогенного инфицирования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Риск местного инфицирования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Экзогенное инфицирование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639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600" dirty="0" smtClean="0"/>
                        <a:t>сочетание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 бактериальной инфекции </a:t>
                      </a: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(особенно уха) и 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респираторной </a:t>
                      </a: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инфекции у детей ; гонорея у взрослых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постоянный сосудистый катетер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травма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иммунодефицитные состояния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инфекция в окружающих мягких тканях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артроскопия или недавняя операция</a:t>
                      </a: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в/в употребление наркотиков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ревматоидный артрит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678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сахарный диабет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эндопротез сустава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2809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Times New Roman" pitchFamily="18" charset="0"/>
                        </a:rPr>
                        <a:t>серповидноклеточная анемия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xmlns="" id="{44180D71-9EA7-A879-32C3-29E10624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/>
              <a:t>ОСЛОЖНЕНИЯ СЕПТИЧЕСКОГО АРТРИТА</a:t>
            </a:r>
            <a:endParaRPr lang="ru-RU" altLang="ru-RU" sz="3600" b="1" dirty="0"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436" name="Прямоугольник 3">
            <a:extLst>
              <a:ext uri="{FF2B5EF4-FFF2-40B4-BE49-F238E27FC236}">
                <a16:creationId xmlns:a16="http://schemas.microsoft.com/office/drawing/2014/main" xmlns="" id="{D860D5ED-77FE-A519-D1BB-5BBB6E1A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1773238"/>
            <a:ext cx="102266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sz="4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4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4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4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0A73AD47-E0D2-0BCA-E8D5-E1E5D845619C}"/>
              </a:ext>
            </a:extLst>
          </p:cNvPr>
          <p:cNvSpPr/>
          <p:nvPr/>
        </p:nvSpPr>
        <p:spPr>
          <a:xfrm>
            <a:off x="0" y="2071688"/>
            <a:ext cx="3808413" cy="2392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000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3D92B2F2-A90D-25B1-6DC0-E12A1D78BBFF}"/>
              </a:ext>
            </a:extLst>
          </p:cNvPr>
          <p:cNvSpPr/>
          <p:nvPr/>
        </p:nvSpPr>
        <p:spPr>
          <a:xfrm>
            <a:off x="8688388" y="2044700"/>
            <a:ext cx="3503612" cy="2528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prstClr val="black"/>
                </a:solidFill>
                <a:ea typeface="Microsoft YaHei" pitchFamily="34" charset="-122"/>
              </a:rPr>
              <a:t>деформация шейки бедра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820FC5D-F76A-1877-A3F8-050888A74129}"/>
              </a:ext>
            </a:extLst>
          </p:cNvPr>
          <p:cNvSpPr/>
          <p:nvPr/>
        </p:nvSpPr>
        <p:spPr>
          <a:xfrm>
            <a:off x="3179763" y="3598863"/>
            <a:ext cx="2952750" cy="2376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prstClr val="black"/>
                </a:solidFill>
                <a:ea typeface="Microsoft YaHei" pitchFamily="34" charset="-122"/>
              </a:rPr>
              <a:t>анкилоз</a:t>
            </a:r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xmlns="" id="{F44DA71B-CC96-5904-21A6-DA413806738E}"/>
              </a:ext>
            </a:extLst>
          </p:cNvPr>
          <p:cNvSpPr/>
          <p:nvPr/>
        </p:nvSpPr>
        <p:spPr>
          <a:xfrm>
            <a:off x="1620838" y="1557338"/>
            <a:ext cx="612775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xmlns="" id="{6DE549F7-5A48-4B04-597F-28FE9481FBD0}"/>
              </a:ext>
            </a:extLst>
          </p:cNvPr>
          <p:cNvSpPr/>
          <p:nvPr/>
        </p:nvSpPr>
        <p:spPr>
          <a:xfrm>
            <a:off x="4392613" y="2044700"/>
            <a:ext cx="647700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xmlns="" id="{2F3ABA23-63B2-3215-E596-6F5C67B113D5}"/>
              </a:ext>
            </a:extLst>
          </p:cNvPr>
          <p:cNvSpPr/>
          <p:nvPr/>
        </p:nvSpPr>
        <p:spPr>
          <a:xfrm>
            <a:off x="9983788" y="1557338"/>
            <a:ext cx="6477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70" name="Picture 3">
            <a:extLst>
              <a:ext uri="{FF2B5EF4-FFF2-40B4-BE49-F238E27FC236}">
                <a16:creationId xmlns:a16="http://schemas.microsoft.com/office/drawing/2014/main" xmlns="" id="{5028833F-8150-4A59-7070-A1D6F056E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2063750"/>
            <a:ext cx="701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9829031-DA20-A6A7-EE5C-D90E664CD08F}"/>
              </a:ext>
            </a:extLst>
          </p:cNvPr>
          <p:cNvSpPr/>
          <p:nvPr/>
        </p:nvSpPr>
        <p:spPr>
          <a:xfrm>
            <a:off x="6240463" y="3619500"/>
            <a:ext cx="3013075" cy="237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2" name="TextBox 9">
            <a:extLst>
              <a:ext uri="{FF2B5EF4-FFF2-40B4-BE49-F238E27FC236}">
                <a16:creationId xmlns:a16="http://schemas.microsoft.com/office/drawing/2014/main" xmlns="" id="{752D9819-78D1-0A81-2930-F92A02A96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4310063"/>
            <a:ext cx="2381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ранний остеоартрит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15F79D-5D33-F3CA-023E-81CE46A5027F}"/>
              </a:ext>
            </a:extLst>
          </p:cNvPr>
          <p:cNvSpPr txBox="1"/>
          <p:nvPr/>
        </p:nvSpPr>
        <p:spPr>
          <a:xfrm>
            <a:off x="479425" y="2359025"/>
            <a:ext cx="29527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  <a:latin typeface="+mn-lt"/>
              </a:rPr>
              <a:t>аваскулярный некроз и деструкция бедренной кости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998A4BF0-3400-B62F-F62D-72310F07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990600"/>
          </a:xfrm>
        </p:spPr>
        <p:txBody>
          <a:bodyPr/>
          <a:lstStyle/>
          <a:p>
            <a:pPr algn="ctr" eaLnBrk="1" hangingPunct="1"/>
            <a:r>
              <a:rPr lang="ru-RU" altLang="ru-RU" sz="4000" b="1" dirty="0"/>
              <a:t>РЕНТГЕНОЛОГИЧЕСКИЕ ПРИЗНАКИ ОСТЕОМИЕЛИТА</a:t>
            </a:r>
          </a:p>
        </p:txBody>
      </p:sp>
      <p:sp>
        <p:nvSpPr>
          <p:cNvPr id="43012" name="Прямоугольник 4">
            <a:extLst>
              <a:ext uri="{FF2B5EF4-FFF2-40B4-BE49-F238E27FC236}">
                <a16:creationId xmlns:a16="http://schemas.microsoft.com/office/drawing/2014/main" xmlns="" id="{3C837F5F-BF17-C54A-753E-056A62CEB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" y="6165850"/>
            <a:ext cx="122412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latin typeface="+mn-lt"/>
                <a:cs typeface="Times New Roman" pitchFamily="18" charset="0"/>
              </a:rPr>
              <a:t>Чувствительность рентгенографии: 43% - 75%, специфичность: 75%–83%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E89540-F1D0-BAD7-1F3D-22CF871612A5}"/>
              </a:ext>
            </a:extLst>
          </p:cNvPr>
          <p:cNvSpPr/>
          <p:nvPr/>
        </p:nvSpPr>
        <p:spPr>
          <a:xfrm>
            <a:off x="0" y="1557338"/>
            <a:ext cx="6311900" cy="4487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37EDA80-E6C2-02A9-4260-FB6C78DD65E7}"/>
              </a:ext>
            </a:extLst>
          </p:cNvPr>
          <p:cNvSpPr/>
          <p:nvPr/>
        </p:nvSpPr>
        <p:spPr>
          <a:xfrm>
            <a:off x="6456363" y="1557338"/>
            <a:ext cx="5735637" cy="4487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204515-4368-E54C-0008-57E4426966CD}"/>
              </a:ext>
            </a:extLst>
          </p:cNvPr>
          <p:cNvSpPr txBox="1"/>
          <p:nvPr/>
        </p:nvSpPr>
        <p:spPr>
          <a:xfrm>
            <a:off x="0" y="1600200"/>
            <a:ext cx="6456363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u="sng" dirty="0">
                <a:latin typeface="+mn-lt"/>
              </a:rPr>
              <a:t>Острый остеомиелит:</a:t>
            </a:r>
          </a:p>
          <a:p>
            <a:pPr>
              <a:defRPr/>
            </a:pPr>
            <a:r>
              <a:rPr lang="ru-RU" sz="2600" dirty="0">
                <a:latin typeface="+mn-lt"/>
              </a:rPr>
              <a:t>1. </a:t>
            </a:r>
            <a:r>
              <a:rPr lang="ru-RU" sz="2600" b="1" i="1" dirty="0">
                <a:latin typeface="+mn-lt"/>
              </a:rPr>
              <a:t>Отсутствие костных изменений в первые 1-2 недели</a:t>
            </a:r>
          </a:p>
          <a:p>
            <a:pPr>
              <a:defRPr/>
            </a:pPr>
            <a:r>
              <a:rPr lang="ru-RU" sz="2600" dirty="0">
                <a:latin typeface="+mn-lt"/>
              </a:rPr>
              <a:t>2. Отек мягких тканей и исчезновение  межмышечных прослоек</a:t>
            </a:r>
          </a:p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latin typeface="+mn-lt"/>
              </a:rPr>
              <a:t>3. Через 14 дней: </a:t>
            </a:r>
          </a:p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latin typeface="+mn-lt"/>
              </a:rPr>
              <a:t>- линейный периостит</a:t>
            </a:r>
          </a:p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latin typeface="+mn-lt"/>
              </a:rPr>
              <a:t>- нечеткость костной структуры</a:t>
            </a:r>
          </a:p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latin typeface="+mn-lt"/>
              </a:rPr>
              <a:t>- утолщение и разрыхление кортикального слоя</a:t>
            </a:r>
          </a:p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latin typeface="+mn-lt"/>
              </a:rPr>
              <a:t>- деструктивные изменения в кости</a:t>
            </a:r>
          </a:p>
          <a:p>
            <a:pPr>
              <a:defRPr/>
            </a:pPr>
            <a:endParaRPr lang="ru-RU" sz="24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545453-B0B1-917C-344E-E2F4517E2303}"/>
              </a:ext>
            </a:extLst>
          </p:cNvPr>
          <p:cNvSpPr txBox="1"/>
          <p:nvPr/>
        </p:nvSpPr>
        <p:spPr>
          <a:xfrm>
            <a:off x="6456363" y="1600200"/>
            <a:ext cx="5735637" cy="437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u="sng" dirty="0">
                <a:latin typeface="+mn-lt"/>
              </a:rPr>
              <a:t>Хронический остеомиелит:</a:t>
            </a:r>
          </a:p>
          <a:p>
            <a:pPr>
              <a:defRPr/>
            </a:pPr>
            <a:r>
              <a:rPr lang="ru-RU" sz="2600" dirty="0">
                <a:latin typeface="+mn-lt"/>
              </a:rPr>
              <a:t>1. Сохранение симптомов при неадекватном лечении </a:t>
            </a:r>
            <a:r>
              <a:rPr lang="en-US" sz="2600" dirty="0">
                <a:latin typeface="+mn-lt"/>
              </a:rPr>
              <a:t>&gt; </a:t>
            </a:r>
            <a:r>
              <a:rPr lang="ru-RU" sz="2600" dirty="0">
                <a:latin typeface="+mn-lt"/>
              </a:rPr>
              <a:t>1 мес.</a:t>
            </a:r>
          </a:p>
          <a:p>
            <a:pPr>
              <a:defRPr/>
            </a:pPr>
            <a:r>
              <a:rPr lang="ru-RU" sz="2600" dirty="0">
                <a:latin typeface="+mn-lt"/>
              </a:rPr>
              <a:t>2. Нарастание надкостничных наслоений</a:t>
            </a:r>
          </a:p>
          <a:p>
            <a:pPr>
              <a:defRPr/>
            </a:pPr>
            <a:r>
              <a:rPr lang="ru-RU" sz="2600" dirty="0">
                <a:latin typeface="+mn-lt"/>
              </a:rPr>
              <a:t>3. Диафизарный некроз</a:t>
            </a:r>
          </a:p>
          <a:p>
            <a:pPr>
              <a:defRPr/>
            </a:pPr>
            <a:r>
              <a:rPr lang="ru-RU" sz="2600" dirty="0">
                <a:latin typeface="+mn-lt"/>
              </a:rPr>
              <a:t>4. Секвестр, окруженный демаркационным валом</a:t>
            </a:r>
          </a:p>
          <a:p>
            <a:pPr>
              <a:defRPr/>
            </a:pPr>
            <a:r>
              <a:rPr lang="ru-RU" sz="2600" dirty="0">
                <a:latin typeface="+mn-lt"/>
              </a:rPr>
              <a:t>5. Свищи</a:t>
            </a:r>
          </a:p>
          <a:p>
            <a:pPr>
              <a:defRPr/>
            </a:pPr>
            <a:r>
              <a:rPr lang="ru-RU" sz="2600" dirty="0">
                <a:latin typeface="+mn-lt"/>
              </a:rPr>
              <a:t>6. Подвывих сустава, анкилоз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2F3C24F8-43CE-DC4A-102D-9E4C4018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28600"/>
            <a:ext cx="12072937" cy="990600"/>
          </a:xfrm>
        </p:spPr>
        <p:txBody>
          <a:bodyPr/>
          <a:lstStyle/>
          <a:p>
            <a:pPr algn="ctr" eaLnBrk="1" hangingPunct="1"/>
            <a:r>
              <a:rPr lang="ru-RU" altLang="ru-RU" sz="3500" b="1" dirty="0"/>
              <a:t>РЕНТГЕНОЛОГИЧЕСКИЕ ПРИЗНАКИ СЕПТИЧЕСКОГО АРТРИТА</a:t>
            </a:r>
          </a:p>
        </p:txBody>
      </p:sp>
      <p:sp>
        <p:nvSpPr>
          <p:cNvPr id="43012" name="Прямоугольник 4">
            <a:extLst>
              <a:ext uri="{FF2B5EF4-FFF2-40B4-BE49-F238E27FC236}">
                <a16:creationId xmlns:a16="http://schemas.microsoft.com/office/drawing/2014/main" xmlns="" id="{BF3B876B-1ED5-B8C0-11F4-C3B582E17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1844675"/>
            <a:ext cx="9648825" cy="452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может быть  норма;</a:t>
            </a: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расширение суставной щели;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отек мягких тканей и размытие их контуров;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при инфицировании: </a:t>
            </a:r>
            <a:r>
              <a:rPr lang="ru-RU" sz="32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Escherichia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coli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Enterobacter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и </a:t>
            </a:r>
            <a:r>
              <a:rPr lang="ru-RU" sz="32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Clostridium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perfringens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наличие газа в суставе и мягких тканей, вывих сустава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6545</TotalTime>
  <Words>2011</Words>
  <Application>Microsoft Office PowerPoint</Application>
  <PresentationFormat>Произвольный</PresentationFormat>
  <Paragraphs>339</Paragraphs>
  <Slides>45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Обычная</vt:lpstr>
      <vt:lpstr>   МЕТОДЫ ВИЗУАЛИЗАЦИИ БОЛЕВОГО СИНДРОМА И ИНФЕКЦИЙ   ТАЗОБЕДРЕННОГО СУСТАВА Часть 2 </vt:lpstr>
      <vt:lpstr>КЛАССИФИКАЦИЯ ОСТЕОМИЕЛИТА</vt:lpstr>
      <vt:lpstr>ОСОБЕННОСТИ КРОВОСНАБЖЕНИЯ ТАЗОБЕДРЕННОГО СУСТАВА У ДЕТЕЙ</vt:lpstr>
      <vt:lpstr>ОСЛОЖНЕНИЯ ОСТРОГО ОСТЕОМИЕЛИТА</vt:lpstr>
      <vt:lpstr>СЕПТИЧЕСКИЙ АРТРИТ</vt:lpstr>
      <vt:lpstr>ФАКТОРЫ РИСКА СЕПТИЧЕСКОГО АРТРИТА</vt:lpstr>
      <vt:lpstr>ОСЛОЖНЕНИЯ СЕПТИЧЕСКОГО АРТРИТА</vt:lpstr>
      <vt:lpstr>РЕНТГЕНОЛОГИЧЕСКИЕ ПРИЗНАКИ ОСТЕОМИЕЛИТА</vt:lpstr>
      <vt:lpstr>РЕНТГЕНОЛОГИЧЕСКИЕ ПРИЗНАКИ СЕПТИЧЕСКОГО АРТРИТА</vt:lpstr>
      <vt:lpstr>  РЕНТГЕНОГРАММА ПРАВОГО ТАЗОБЕДРЕННОГО СУСТАВА, ПРЯМАЯ ПРОЕКЦИЯ, ХРОНИЧЕСКИЙ ОСТЕОМИЕЛИТ И ХРОНИЧЕСКИЙ СЕПТИЧЕСКИЙ АРТРИТ </vt:lpstr>
      <vt:lpstr>РЕНТГЕНОГРАММА ЛЕВОГО ТАЗОБЕДРЕННОГО СУСТАВА, ПРЯМАЯ ПРОЕКЦИЯ, СЕПТИЧЕСКИЙ АРТРИТ  </vt:lpstr>
      <vt:lpstr> РЕНТГЕНОГРАММА ПРАВОГО ТАЗОБЕДРЕННОГО  СУСТАВА, ПРЯМАЯ ПРОЕКЦИЯ, ХРОНИЧЕСКИЙ СЕПТИЧЕСКИЙ АРТРИТ </vt:lpstr>
      <vt:lpstr>СЦИНТИГРАФИЯ</vt:lpstr>
      <vt:lpstr>СЦИНТИГРАФИЯ КОСТЕЙ С Тс 99m MDP (А)  И  РЕНТГЕНОГРАФИЯ КОСТЕЙ ТАЗА В ПРЯМОЙ ПРОЕКЦИИ (В), САРКОМА ЮИНГА</vt:lpstr>
      <vt:lpstr>СЦИНТИГРАФИЯ КОСТЕЙ С Тс 99m MDP, 2-АЯ ФАЗА, СЕПТИЧЕСКИЙ АРТРИТ</vt:lpstr>
      <vt:lpstr>СЦИНТИГРАФИЯ С МЕЧЕННЫМИ ЛЕЙКОЦИТАМИ</vt:lpstr>
      <vt:lpstr>УЛЬТРАЗВУКОВЫЕ ПРИЗНАКИ ОСТЕОМИЕЛИТА У ДЕТЕЙ</vt:lpstr>
      <vt:lpstr>УЗИ ТАЗОБЕДРЕННОГО СУСТАВА В РЕЖИМЕ ПАНОРАМНОГО СКАНИРОВАНИЯ, ТРАНЗИТОРНЫЙ СИНОВИТ, СЕПТИЧЕСКИЙ АРТРИТ И ПИОМИОЗИТ</vt:lpstr>
      <vt:lpstr>КТ-ПРИЗНАКИ ОСТЕОМИЕЛИТА</vt:lpstr>
      <vt:lpstr>КТ ТАЗОБЕДРЕННЫХ СУСТАВОВ, АКСИАЛЬНАЯ ПЛОСКОСТЬ, ОСТЕОМИЕЛИТ </vt:lpstr>
      <vt:lpstr>КТ-ПРИЗНАКИ СЕПТИЧЕСКОГО АРТРИТА</vt:lpstr>
      <vt:lpstr>КТ ТАЗОБЕДРЕННЫХ СУСТАВОВ, АКСИАЛЬНАЯ ПЛОСКОСТЬ, СЕПТИЧЕСКИЙ АРТРИТ И ПОДВЫВИХ ТАЗОБЕДРЕННОГО СУСТАВА</vt:lpstr>
      <vt:lpstr>МСКТ ЛЕВОГО ТАЗОБЕДРЕННОГО СУСТАВА, КОРОНАЛЬНАЯ ПЛОСКОСТЬ, СОСТОЯНИЕ ПОСЛЕ ЭНДОПРОТЕЗИРОВАНИЯ</vt:lpstr>
      <vt:lpstr>ПРИМЕНЕНИЕ МРТ ДЛЯ ВЫЯВЛЕНИЯ ОСТЕОМИЕЛИТА В РАЗЛИЧНЫХ АНАТОМИЧЕСКИХ ОБЛАСТЯХ</vt:lpstr>
      <vt:lpstr>МРТ ПРИЗНАКИ ОСТРОГО ОСТЕОМИЕЛИТА</vt:lpstr>
      <vt:lpstr>МРТ ТАЗОБЕДРЕННЫХ СУСТАВОВ, КОРОНАЛЬНАЯ ПЛОСКОСТЬ Т1-ВИ (А) И FSTIR ИЗОБРАЖЕНИЕ (В), ОСТРЫЙ ОСТЕОМИЕЛИТ, СЕПТИЧЕСКИЙ АРТРИТ, ПИОМИОЗИТ</vt:lpstr>
      <vt:lpstr>МРТ ПРИЗНАКИ ПОДОСТРОГО ОСТЕОМИЕЛИТА</vt:lpstr>
      <vt:lpstr>КТ ЛЕВОГО ТАЗОБЕДРЕННОГО СУСТАВА, КОРОНАЛЬНАЯ ПЛОСКОСТЬ, ОСТЕОИД-ОСТЕОМА И АРТРИТ </vt:lpstr>
      <vt:lpstr>МРТ ТАЗОБЕДРЕННОГО СУСТАВА, FSTIR, КОРОНАЛЬНАЯ ПЛОСКОСТЬ, САРКОМА ЮИНГА</vt:lpstr>
      <vt:lpstr>МРТ ПРИЗНАКИ ХРОНИЧЕСКОГО ОСТЕОМИЕЛИТА</vt:lpstr>
      <vt:lpstr>МРТ ТАЗОБЕДРЕННОГО СУСТАВА, АКСИАЛЬНАЯ ПЛОСКОСТЬ, Т1-ВИ, СОСТОЯНИЕ ПОСЛЕ РЕКОНСТРУКТИВНОЙ АРТРОПЛАСТИКИ ТАЗОБЕДРОННОГО СУСТАВА</vt:lpstr>
      <vt:lpstr>МРТ- ПРИЗНАКИ СЕПТИЧЕСКОГО АРТРИТА</vt:lpstr>
      <vt:lpstr>МРТ- ПРИЗНАКИ СЕПТИЧЕСКОГО АРТРИТА</vt:lpstr>
      <vt:lpstr>МРТ ТАЗОБЕДРЕННОГО СУСТАВА, КОРОНАРНАЯ ПЛОСКОСТЬ, Т1-ВИ (А) И FSTIR(В),  ХРОНИЧЕСКИЙ ОСТЕОМИЕЛИТ И СЕПТИТЧЕСКИЙ АРТРИТ</vt:lpstr>
      <vt:lpstr>МРТ ТАЗОБЕДРЕННЫХ СУСТАВОВ, КОРОНАЛЬНАЯ ПЛОСКОСТЬ, Т1-ВИ,  БЫСТРО ПРОГРЕСИРУЮЩИЙ ОСТЕОАРТРИТ </vt:lpstr>
      <vt:lpstr>ПИОМИОЗИТ</vt:lpstr>
      <vt:lpstr>ИНСТРУМЕНТАЛЬНЫЕ МЕТОДЫ ДИАГНОСТИКИ ПИОМИОЗИТА</vt:lpstr>
      <vt:lpstr>КТ ТАЗОБЕДРЕННЫХ СУСТАВОВ, С КОНТРАСТНЫМ УСИЛЕНИЕМ, АКСИАЛЬНАЯ ПЛОСКОСТЬ, СЕПТИЧЕСКИЙ АРТРИТ, ПИОМИОЗИТ</vt:lpstr>
      <vt:lpstr>МРТ-ПРИЗНАКИ ПИОМИОЗИТА</vt:lpstr>
      <vt:lpstr>МРТ  ТАЗОБЕДРЕННОГО СУСТАВА В АКСИАЛЬНОЙ ПЛОСКОСТИ, Т2-ВИ,  НЕИНФЕКЦИОННЫЙ МИОЗИТ </vt:lpstr>
      <vt:lpstr>НЕКРОТИЗИРУЮЩИЙ ФАСЦИИТ</vt:lpstr>
      <vt:lpstr>НЕКРОТИЗИРУЮЩИЙ ФАСЦИИТ</vt:lpstr>
      <vt:lpstr> МРТ ТАЗОБЕДРЕННОГО СУСТАВА, КОРОНАЛЬНАЯ  ПЛОСКОСТЬ, STIR- ИЗОБРАЖЕНИЕ, СЕПТИЧЕСКИЙ АРТРИТ И  НЕКРОТИЗИРУЮЩИЙ ФАСЦИИТ 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Евдокимова Елена Юрьевна</dc:creator>
  <cp:lastModifiedBy>User</cp:lastModifiedBy>
  <cp:revision>1248</cp:revision>
  <cp:lastPrinted>1601-01-01T00:00:00Z</cp:lastPrinted>
  <dcterms:created xsi:type="dcterms:W3CDTF">2022-11-18T03:45:32Z</dcterms:created>
  <dcterms:modified xsi:type="dcterms:W3CDTF">2023-03-13T09:47:55Z</dcterms:modified>
</cp:coreProperties>
</file>