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14290"/>
            <a:ext cx="7772400" cy="1470025"/>
          </a:xfrm>
        </p:spPr>
        <p:txBody>
          <a:bodyPr>
            <a:noAutofit/>
          </a:bodyPr>
          <a:lstStyle/>
          <a:p>
            <a:r>
              <a:rPr lang="ru-RU" sz="1800" dirty="0" smtClean="0">
                <a:latin typeface="Times New Roman" pitchFamily="18" charset="0"/>
                <a:ea typeface="Calibri" pitchFamily="34" charset="0"/>
                <a:cs typeface="Times New Roman" pitchFamily="18" charset="0"/>
              </a:rPr>
              <a:t>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В.Ф. </a:t>
            </a:r>
            <a:r>
              <a:rPr lang="ru-RU" sz="1800" dirty="0" err="1" smtClean="0">
                <a:latin typeface="Times New Roman" pitchFamily="18" charset="0"/>
                <a:ea typeface="Calibri" pitchFamily="34" charset="0"/>
                <a:cs typeface="Times New Roman" pitchFamily="18" charset="0"/>
              </a:rPr>
              <a:t>Войно-Ясенецкого</a:t>
            </a:r>
            <a:r>
              <a:rPr lang="ru-RU" sz="1800" dirty="0" smtClean="0">
                <a:latin typeface="Times New Roman" pitchFamily="18" charset="0"/>
                <a:ea typeface="Calibri" pitchFamily="34" charset="0"/>
                <a:cs typeface="Times New Roman" pitchFamily="18" charset="0"/>
              </a:rPr>
              <a:t>» Министерства здравоохранения Российской Федерации </a:t>
            </a:r>
            <a:br>
              <a:rPr lang="ru-RU" sz="1800" dirty="0" smtClean="0">
                <a:latin typeface="Times New Roman" pitchFamily="18" charset="0"/>
                <a:ea typeface="Calibri" pitchFamily="34" charset="0"/>
                <a:cs typeface="Times New Roman" pitchFamily="18" charset="0"/>
              </a:rPr>
            </a:br>
            <a:r>
              <a:rPr lang="ru-RU" sz="1800" dirty="0" smtClean="0">
                <a:latin typeface="Times New Roman" pitchFamily="18" charset="0"/>
                <a:ea typeface="Calibri" pitchFamily="34" charset="0"/>
                <a:cs typeface="Times New Roman" pitchFamily="18" charset="0"/>
              </a:rPr>
              <a:t>Фармацевтический колледж</a:t>
            </a:r>
            <a:endParaRPr lang="ru-RU" sz="1800" dirty="0"/>
          </a:p>
        </p:txBody>
      </p:sp>
      <p:sp>
        <p:nvSpPr>
          <p:cNvPr id="3" name="Подзаголовок 2"/>
          <p:cNvSpPr>
            <a:spLocks noGrp="1"/>
          </p:cNvSpPr>
          <p:nvPr>
            <p:ph type="subTitle" idx="1"/>
          </p:nvPr>
        </p:nvSpPr>
        <p:spPr>
          <a:xfrm>
            <a:off x="4714876" y="4929198"/>
            <a:ext cx="4186222" cy="1752600"/>
          </a:xfrm>
        </p:spPr>
        <p:txBody>
          <a:bodyPr/>
          <a:lstStyle/>
          <a:p>
            <a:r>
              <a:rPr lang="ru-RU" sz="2000" dirty="0" smtClean="0">
                <a:solidFill>
                  <a:schemeClr val="tx1"/>
                </a:solidFill>
                <a:latin typeface="Times New Roman" pitchFamily="18" charset="0"/>
                <a:cs typeface="Times New Roman" pitchFamily="18" charset="0"/>
              </a:rPr>
              <a:t>Выполнила студентка группы 204-1 </a:t>
            </a:r>
            <a:r>
              <a:rPr lang="ru-RU" sz="2000" dirty="0" err="1" smtClean="0">
                <a:solidFill>
                  <a:schemeClr val="tx1"/>
                </a:solidFill>
                <a:latin typeface="Times New Roman" pitchFamily="18" charset="0"/>
                <a:cs typeface="Times New Roman" pitchFamily="18" charset="0"/>
              </a:rPr>
              <a:t>Стулинская</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Анстасия</a:t>
            </a:r>
            <a:r>
              <a:rPr lang="ru-RU" sz="2000" dirty="0" smtClean="0">
                <a:solidFill>
                  <a:schemeClr val="tx1"/>
                </a:solidFill>
                <a:latin typeface="Times New Roman" pitchFamily="18" charset="0"/>
                <a:cs typeface="Times New Roman" pitchFamily="18" charset="0"/>
              </a:rPr>
              <a:t> </a:t>
            </a:r>
          </a:p>
          <a:p>
            <a:r>
              <a:rPr lang="ru-RU" sz="2000" dirty="0" smtClean="0">
                <a:solidFill>
                  <a:schemeClr val="tx1"/>
                </a:solidFill>
                <a:latin typeface="Times New Roman" pitchFamily="18" charset="0"/>
                <a:cs typeface="Times New Roman" pitchFamily="18" charset="0"/>
              </a:rPr>
              <a:t>Преподаватель- </a:t>
            </a:r>
            <a:r>
              <a:rPr lang="ru-RU" sz="2000" dirty="0" err="1" smtClean="0">
                <a:solidFill>
                  <a:schemeClr val="tx1"/>
                </a:solidFill>
                <a:latin typeface="Times New Roman" pitchFamily="18" charset="0"/>
                <a:cs typeface="Times New Roman" pitchFamily="18" charset="0"/>
              </a:rPr>
              <a:t>Тюльпанова</a:t>
            </a:r>
            <a:r>
              <a:rPr lang="ru-RU" sz="2000" dirty="0" smtClean="0">
                <a:solidFill>
                  <a:schemeClr val="tx1"/>
                </a:solidFill>
                <a:latin typeface="Times New Roman" pitchFamily="18" charset="0"/>
                <a:cs typeface="Times New Roman" pitchFamily="18" charset="0"/>
              </a:rPr>
              <a:t> М.в</a:t>
            </a:r>
            <a:r>
              <a:rPr lang="ru-RU" dirty="0" smtClean="0"/>
              <a:t>.</a:t>
            </a:r>
            <a:endParaRPr lang="ru-RU" dirty="0"/>
          </a:p>
        </p:txBody>
      </p:sp>
      <p:sp>
        <p:nvSpPr>
          <p:cNvPr id="4" name="Прямоугольник 3"/>
          <p:cNvSpPr/>
          <p:nvPr/>
        </p:nvSpPr>
        <p:spPr>
          <a:xfrm>
            <a:off x="1214414" y="2571744"/>
            <a:ext cx="6715172" cy="1200329"/>
          </a:xfrm>
          <a:prstGeom prst="rect">
            <a:avLst/>
          </a:prstGeom>
        </p:spPr>
        <p:txBody>
          <a:bodyPr wrap="square">
            <a:spAutoFit/>
          </a:bodyPr>
          <a:lstStyle/>
          <a:p>
            <a:r>
              <a:rPr lang="ru-RU" sz="3600" dirty="0" smtClean="0">
                <a:latin typeface="Times New Roman" pitchFamily="18" charset="0"/>
                <a:cs typeface="Times New Roman" pitchFamily="18" charset="0"/>
              </a:rPr>
              <a:t>                        т</a:t>
            </a:r>
            <a:r>
              <a:rPr lang="ru-RU" sz="3600" dirty="0" smtClean="0">
                <a:latin typeface="Times New Roman" pitchFamily="18" charset="0"/>
                <a:cs typeface="Times New Roman" pitchFamily="18" charset="0"/>
              </a:rPr>
              <a:t>ема:</a:t>
            </a:r>
          </a:p>
          <a:p>
            <a:r>
              <a:rPr lang="ru-RU" sz="3600" dirty="0" smtClean="0">
                <a:latin typeface="Times New Roman" pitchFamily="18" charset="0"/>
                <a:cs typeface="Times New Roman" pitchFamily="18" charset="0"/>
              </a:rPr>
              <a:t>Эффективные </a:t>
            </a:r>
            <a:r>
              <a:rPr lang="ru-RU" sz="3600" dirty="0" smtClean="0">
                <a:latin typeface="Times New Roman" pitchFamily="18" charset="0"/>
                <a:cs typeface="Times New Roman" pitchFamily="18" charset="0"/>
              </a:rPr>
              <a:t>продажи в аптеке.</a:t>
            </a:r>
            <a:endParaRPr lang="ru-RU" sz="3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Комплексная продажа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0" y="1428736"/>
            <a:ext cx="5286412" cy="4972072"/>
          </a:xfrm>
        </p:spPr>
        <p:txBody>
          <a:bodyPr>
            <a:normAutofit fontScale="85000" lnSpcReduction="10000"/>
          </a:bodyPr>
          <a:lstStyle/>
          <a:p>
            <a:r>
              <a:rPr lang="ru-RU" dirty="0" smtClean="0">
                <a:latin typeface="Times New Roman" pitchFamily="18" charset="0"/>
                <a:cs typeface="Times New Roman" pitchFamily="18" charset="0"/>
              </a:rPr>
              <a:t>В этом случае фармацевт опирается на обозначенную покупателем симптоматику. Ставший уже классикой пример: у человека, покупающего антибиотик по рецепту врача, опытный фармацевт непременно порекомендует </a:t>
            </a:r>
            <a:r>
              <a:rPr lang="ru-RU" dirty="0" err="1" smtClean="0">
                <a:latin typeface="Times New Roman" pitchFamily="18" charset="0"/>
                <a:cs typeface="Times New Roman" pitchFamily="18" charset="0"/>
              </a:rPr>
              <a:t>пробиотики</a:t>
            </a:r>
            <a:r>
              <a:rPr lang="ru-RU" dirty="0" smtClean="0">
                <a:latin typeface="Times New Roman" pitchFamily="18" charset="0"/>
                <a:cs typeface="Times New Roman" pitchFamily="18" charset="0"/>
              </a:rPr>
              <a:t> и/или </a:t>
            </a:r>
            <a:r>
              <a:rPr lang="ru-RU" dirty="0" err="1" smtClean="0">
                <a:latin typeface="Times New Roman" pitchFamily="18" charset="0"/>
                <a:cs typeface="Times New Roman" pitchFamily="18" charset="0"/>
              </a:rPr>
              <a:t>пребиотики</a:t>
            </a:r>
            <a:r>
              <a:rPr lang="ru-RU" dirty="0" smtClean="0">
                <a:latin typeface="Times New Roman" pitchFamily="18" charset="0"/>
                <a:cs typeface="Times New Roman" pitchFamily="18" charset="0"/>
              </a:rPr>
              <a:t>, объяснив рациональность их приобретения нарушением баланса кишечной микрофлоры.</a:t>
            </a:r>
          </a:p>
          <a:p>
            <a:endParaRPr lang="ru-RU" dirty="0"/>
          </a:p>
        </p:txBody>
      </p:sp>
      <p:pic>
        <p:nvPicPr>
          <p:cNvPr id="22530" name="Picture 2" descr="Аптеки нарастили продажи благодаря холодному лету - New Retail"/>
          <p:cNvPicPr>
            <a:picLocks noChangeAspect="1" noChangeArrowheads="1"/>
          </p:cNvPicPr>
          <p:nvPr/>
        </p:nvPicPr>
        <p:blipFill>
          <a:blip r:embed="rId2" cstate="print"/>
          <a:srcRect l="30066"/>
          <a:stretch>
            <a:fillRect/>
          </a:stretch>
        </p:blipFill>
        <p:spPr bwMode="auto">
          <a:xfrm>
            <a:off x="5000628" y="1857364"/>
            <a:ext cx="3893329" cy="371143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357166"/>
            <a:ext cx="8229600" cy="4525963"/>
          </a:xfrm>
        </p:spPr>
        <p:txBody>
          <a:bodyPr/>
          <a:lstStyle/>
          <a:p>
            <a:r>
              <a:rPr lang="ru-RU" b="1" dirty="0" smtClean="0">
                <a:latin typeface="Times New Roman" pitchFamily="18" charset="0"/>
                <a:cs typeface="Times New Roman" pitchFamily="18" charset="0"/>
              </a:rPr>
              <a:t>Вывод:</a:t>
            </a:r>
            <a:r>
              <a:rPr lang="ru-RU" dirty="0" smtClean="0">
                <a:latin typeface="Times New Roman" pitchFamily="18" charset="0"/>
                <a:cs typeface="Times New Roman" pitchFamily="18" charset="0"/>
              </a:rPr>
              <a:t> Люди любят совершать покупки, но не любят, когда им продают. Именно любовь к своим клиентам, искреннее желание помочь им являются фундаментом успеха в продажах</a:t>
            </a:r>
            <a:r>
              <a:rPr lang="ru-RU" dirty="0" smtClean="0"/>
              <a:t>.</a:t>
            </a:r>
            <a:endParaRPr lang="ru-RU" dirty="0"/>
          </a:p>
        </p:txBody>
      </p:sp>
      <p:pic>
        <p:nvPicPr>
          <p:cNvPr id="23554" name="Picture 2" descr="Продажа спиртосодержащих препаратов в аптеках – приказы и законы 2017"/>
          <p:cNvPicPr>
            <a:picLocks noChangeAspect="1" noChangeArrowheads="1"/>
          </p:cNvPicPr>
          <p:nvPr/>
        </p:nvPicPr>
        <p:blipFill>
          <a:blip r:embed="rId2" cstate="print"/>
          <a:srcRect/>
          <a:stretch>
            <a:fillRect/>
          </a:stretch>
        </p:blipFill>
        <p:spPr bwMode="auto">
          <a:xfrm>
            <a:off x="1857356" y="3000372"/>
            <a:ext cx="5762625" cy="32385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357422" y="2571744"/>
            <a:ext cx="4400552" cy="1328734"/>
          </a:xfrm>
        </p:spPr>
        <p:txBody>
          <a:bodyPr/>
          <a:lstStyle/>
          <a:p>
            <a:pP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pic>
        <p:nvPicPr>
          <p:cNvPr id="24578" name="Picture 2" descr="Минздрав допустил возможность онлайн-продажи рецептурных лекарств"/>
          <p:cNvPicPr>
            <a:picLocks noChangeAspect="1" noChangeArrowheads="1"/>
          </p:cNvPicPr>
          <p:nvPr/>
        </p:nvPicPr>
        <p:blipFill>
          <a:blip r:embed="rId2" cstate="print"/>
          <a:srcRect/>
          <a:stretch>
            <a:fillRect/>
          </a:stretch>
        </p:blipFill>
        <p:spPr bwMode="auto">
          <a:xfrm>
            <a:off x="2643174" y="3786190"/>
            <a:ext cx="3647628" cy="24288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143000"/>
          </a:xfrm>
        </p:spPr>
        <p:txBody>
          <a:bodyPr>
            <a:noAutofit/>
          </a:bodyPr>
          <a:lstStyle/>
          <a:p>
            <a:r>
              <a:rPr lang="ru-RU" sz="3200" dirty="0" smtClean="0">
                <a:latin typeface="Times New Roman" pitchFamily="18" charset="0"/>
                <a:cs typeface="Times New Roman" pitchFamily="18" charset="0"/>
              </a:rPr>
              <a:t>Для начала мы разберем 5 основных и эффективных этапов продажи:</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643050"/>
            <a:ext cx="8329642" cy="3429024"/>
          </a:xfrm>
        </p:spPr>
        <p:txBody>
          <a:bodyPr>
            <a:normAutofit fontScale="70000" lnSpcReduction="20000"/>
          </a:bodyPr>
          <a:lstStyle/>
          <a:p>
            <a:r>
              <a:rPr lang="ru-RU" b="1" dirty="0" smtClean="0">
                <a:latin typeface="Times New Roman" pitchFamily="18" charset="0"/>
                <a:cs typeface="Times New Roman" pitchFamily="18" charset="0"/>
              </a:rPr>
              <a:t>Этап № 1. Приветствие клиента: покажите заинтересованность</a:t>
            </a:r>
          </a:p>
          <a:p>
            <a:r>
              <a:rPr lang="ru-RU" b="1" dirty="0" smtClean="0">
                <a:latin typeface="Times New Roman" pitchFamily="18" charset="0"/>
                <a:cs typeface="Times New Roman" pitchFamily="18" charset="0"/>
              </a:rPr>
              <a:t>Ваша цель:</a:t>
            </a:r>
            <a:r>
              <a:rPr lang="ru-RU" dirty="0" smtClean="0">
                <a:latin typeface="Times New Roman" pitchFamily="18" charset="0"/>
                <a:cs typeface="Times New Roman" pitchFamily="18" charset="0"/>
              </a:rPr>
              <a:t> создать благоприятное впечатление о себе и аптеке.</a:t>
            </a:r>
          </a:p>
          <a:p>
            <a:r>
              <a:rPr lang="ru-RU" dirty="0" smtClean="0">
                <a:latin typeface="Times New Roman" pitchFamily="18" charset="0"/>
                <a:cs typeface="Times New Roman" pitchFamily="18" charset="0"/>
              </a:rPr>
              <a:t>Любого пришедшего в аптеку покупателя нужно поприветствовать. Это можно сделать любыми способами и словами, но лучше использовать для приветствия фразы «Доброе утро/день/вечер». Если вы заняты обслуживанием клиента, то вновь вошедшего покупателя можно поприветствовать кивком головы и доброжелательным взглядом. Так вы показываете, что вы видите его, рады и готовы уделить время, как только освободитесь.</a:t>
            </a:r>
          </a:p>
          <a:p>
            <a:endParaRPr lang="ru-RU" dirty="0"/>
          </a:p>
        </p:txBody>
      </p:sp>
      <p:sp>
        <p:nvSpPr>
          <p:cNvPr id="3074" name="AutoShape 2" descr="Пятый этап продаж в аптеке: завершение продажи | Первостольник.рф"/>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Пятый этап продаж в аптеке: завершение продажи | Первостольник.рф"/>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8" name="Picture 6" descr="В аптеках падают продажи лекарств – Новости ритейла и розничной ..."/>
          <p:cNvPicPr>
            <a:picLocks noChangeAspect="1" noChangeArrowheads="1"/>
          </p:cNvPicPr>
          <p:nvPr/>
        </p:nvPicPr>
        <p:blipFill>
          <a:blip r:embed="rId2" cstate="print"/>
          <a:srcRect/>
          <a:stretch>
            <a:fillRect/>
          </a:stretch>
        </p:blipFill>
        <p:spPr bwMode="auto">
          <a:xfrm>
            <a:off x="2928926" y="4786298"/>
            <a:ext cx="2963124" cy="197640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latin typeface="Times New Roman" pitchFamily="18" charset="0"/>
                <a:cs typeface="Times New Roman" pitchFamily="18" charset="0"/>
              </a:rPr>
              <a:t>Этап № 2. Выявление потребностей клиента: не пропустите главное</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latin typeface="Times New Roman" pitchFamily="18" charset="0"/>
                <a:cs typeface="Times New Roman" pitchFamily="18" charset="0"/>
              </a:rPr>
              <a:t>Ваша цель:</a:t>
            </a:r>
            <a:r>
              <a:rPr lang="ru-RU" dirty="0" smtClean="0">
                <a:latin typeface="Times New Roman" pitchFamily="18" charset="0"/>
                <a:cs typeface="Times New Roman" pitchFamily="18" charset="0"/>
              </a:rPr>
              <a:t> максимально подробно узнать, в чем нуждается клиент.</a:t>
            </a:r>
          </a:p>
          <a:p>
            <a:r>
              <a:rPr lang="ru-RU" dirty="0" smtClean="0">
                <a:latin typeface="Times New Roman" pitchFamily="18" charset="0"/>
                <a:cs typeface="Times New Roman" pitchFamily="18" charset="0"/>
              </a:rPr>
              <a:t>Это один из самых важных и основных этапов продаж в аптеке. Именно от того, насколько качественно будут выявлены потребности покупателя, зависит продажа. Поэтому потребности нужно выявлять качественно. Как? Задавать вопросы покупателю. Например, какие симптомы его беспокоят, чем уже лечился, помогло ли предыдущее лечение и т. д. Это поможет вам увидеть целостную картину проблем вашего покупателя и предложить ему наиболее подходящий набор средств, которые принесут ему пользу, а вам – прибыль.</a:t>
            </a:r>
          </a:p>
          <a:p>
            <a:r>
              <a:rPr lang="ru-RU" b="1" dirty="0" smtClean="0">
                <a:latin typeface="Times New Roman" pitchFamily="18" charset="0"/>
                <a:cs typeface="Times New Roman" pitchFamily="18" charset="0"/>
              </a:rPr>
              <a:t>Важные вопросы:</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Какие симптомы вас беспокоят: температура, боль в горле, кашель?</a:t>
            </a:r>
          </a:p>
          <a:p>
            <a:r>
              <a:rPr lang="ru-RU" dirty="0" smtClean="0">
                <a:latin typeface="Times New Roman" pitchFamily="18" charset="0"/>
                <a:cs typeface="Times New Roman" pitchFamily="18" charset="0"/>
              </a:rPr>
              <a:t>Как давно у вас кашель/насморк/головная боль?</a:t>
            </a:r>
          </a:p>
          <a:p>
            <a:r>
              <a:rPr lang="ru-RU" dirty="0" smtClean="0">
                <a:latin typeface="Times New Roman" pitchFamily="18" charset="0"/>
                <a:cs typeface="Times New Roman" pitchFamily="18" charset="0"/>
              </a:rPr>
              <a:t>Вы покупаете препарат взрослому или ребенку?</a:t>
            </a:r>
          </a:p>
          <a:p>
            <a:r>
              <a:rPr lang="ru-RU" dirty="0" smtClean="0">
                <a:latin typeface="Times New Roman" pitchFamily="18" charset="0"/>
                <a:cs typeface="Times New Roman" pitchFamily="18" charset="0"/>
              </a:rPr>
              <a:t>Какого эффекта вы ждете от этого препарата?</a:t>
            </a:r>
          </a:p>
          <a:p>
            <a:r>
              <a:rPr lang="ru-RU" dirty="0" smtClean="0">
                <a:latin typeface="Times New Roman" pitchFamily="18" charset="0"/>
                <a:cs typeface="Times New Roman" pitchFamily="18" charset="0"/>
              </a:rPr>
              <a:t>Какие препараты вы уже принимаете при ... ?</a:t>
            </a:r>
          </a:p>
          <a:p>
            <a:pPr>
              <a:buNone/>
            </a:pPr>
            <a:r>
              <a:rPr lang="ru-RU" dirty="0" smtClean="0">
                <a:latin typeface="Times New Roman" pitchFamily="18" charset="0"/>
                <a:cs typeface="Times New Roman" pitchFamily="18" charset="0"/>
              </a:rPr>
              <a:t>       От того, насколько качественно будут выявлены потребности покупателя, зависит продажа!</a:t>
            </a:r>
          </a:p>
          <a:p>
            <a:pPr>
              <a:buNone/>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fontScale="90000"/>
          </a:bodyPr>
          <a:lstStyle/>
          <a:p>
            <a:r>
              <a:rPr lang="ru-RU" sz="3100" b="1" dirty="0" smtClean="0">
                <a:latin typeface="Times New Roman" pitchFamily="18" charset="0"/>
                <a:cs typeface="Times New Roman" pitchFamily="18" charset="0"/>
              </a:rPr>
              <a:t>Этап № 3. Правила успешной презентации товара в аптеке: будьте проще</a:t>
            </a:r>
            <a:r>
              <a:rPr lang="ru-RU" b="1" dirty="0" smtClean="0"/>
              <a:t>!</a:t>
            </a:r>
            <a:br>
              <a:rPr lang="ru-RU" b="1" dirty="0" smtClean="0"/>
            </a:br>
            <a:endParaRPr lang="ru-RU" dirty="0"/>
          </a:p>
        </p:txBody>
      </p:sp>
      <p:sp>
        <p:nvSpPr>
          <p:cNvPr id="3" name="Содержимое 2"/>
          <p:cNvSpPr>
            <a:spLocks noGrp="1"/>
          </p:cNvSpPr>
          <p:nvPr>
            <p:ph idx="1"/>
          </p:nvPr>
        </p:nvSpPr>
        <p:spPr>
          <a:xfrm>
            <a:off x="142844" y="1214422"/>
            <a:ext cx="4929222" cy="5500726"/>
          </a:xfrm>
        </p:spPr>
        <p:txBody>
          <a:bodyPr>
            <a:normAutofit fontScale="62500" lnSpcReduction="20000"/>
          </a:bodyPr>
          <a:lstStyle/>
          <a:p>
            <a:r>
              <a:rPr lang="ru-RU" b="1" i="1" dirty="0" smtClean="0">
                <a:latin typeface="Times New Roman" pitchFamily="18" charset="0"/>
                <a:cs typeface="Times New Roman" pitchFamily="18" charset="0"/>
              </a:rPr>
              <a:t>Ваша цель:</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рассказать о препарате так, чтобы клиент захотел его купить</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После выявления потребностей важно подобрать необходимый клиенту препарат. Чтобы клиент совершил покупку, товар нужно грамотно презентовать, то есть рассказать о нем просто и доступно, учитывая потребности покупателя. Например, если покупатель хочет быстрого эффекта от препарата, то при презентации рассказывайте только ту информацию, которая свидетельствует о скорости наступления эффекта, так как именно это важно покупателю. Если покупатель в первую очередь заинтересован в безопасности препарата, расскажите о том, что компания-производитель уже много лет работает на рынке, приведите данные исследований.</a:t>
            </a:r>
            <a:endParaRPr lang="ru-RU" dirty="0">
              <a:latin typeface="Times New Roman" pitchFamily="18" charset="0"/>
              <a:cs typeface="Times New Roman" pitchFamily="18" charset="0"/>
            </a:endParaRPr>
          </a:p>
        </p:txBody>
      </p:sp>
      <p:pic>
        <p:nvPicPr>
          <p:cNvPr id="1026" name="Picture 2" descr="Скидки, акции и бонусы в аптеках, маркетинг для повышения продаж в ..."/>
          <p:cNvPicPr>
            <a:picLocks noChangeAspect="1" noChangeArrowheads="1"/>
          </p:cNvPicPr>
          <p:nvPr/>
        </p:nvPicPr>
        <p:blipFill>
          <a:blip r:embed="rId2" cstate="print"/>
          <a:srcRect/>
          <a:stretch>
            <a:fillRect/>
          </a:stretch>
        </p:blipFill>
        <p:spPr bwMode="auto">
          <a:xfrm>
            <a:off x="5429256" y="2571744"/>
            <a:ext cx="3559291" cy="20002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Этап № 4. Ответы на вопросы, или Работа с возражениями</a:t>
            </a:r>
            <a:r>
              <a:rPr lang="ru-RU" b="1" dirty="0" smtClean="0"/>
              <a:t/>
            </a:r>
            <a:br>
              <a:rPr lang="ru-RU" b="1" dirty="0" smtClean="0"/>
            </a:br>
            <a:r>
              <a:rPr lang="ru-RU" b="1" i="1" dirty="0" smtClean="0"/>
              <a:t/>
            </a:r>
            <a:br>
              <a:rPr lang="ru-RU" b="1" i="1" dirty="0" smtClean="0"/>
            </a:b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500034" y="1357298"/>
            <a:ext cx="8229600" cy="3614750"/>
          </a:xfrm>
        </p:spPr>
        <p:txBody>
          <a:bodyPr>
            <a:normAutofit fontScale="70000" lnSpcReduction="20000"/>
          </a:bodyPr>
          <a:lstStyle/>
          <a:p>
            <a:r>
              <a:rPr lang="ru-RU" b="1" i="1" dirty="0" smtClean="0"/>
              <a:t/>
            </a:r>
            <a:br>
              <a:rPr lang="ru-RU" b="1" i="1" dirty="0" smtClean="0"/>
            </a:br>
            <a:r>
              <a:rPr lang="ru-RU" b="1" i="1" dirty="0" smtClean="0">
                <a:latin typeface="Times New Roman" pitchFamily="18" charset="0"/>
                <a:cs typeface="Times New Roman" pitchFamily="18" charset="0"/>
              </a:rPr>
              <a:t>Ваша цель: </a:t>
            </a:r>
            <a:r>
              <a:rPr lang="ru-RU" i="1" dirty="0" smtClean="0">
                <a:latin typeface="Times New Roman" pitchFamily="18" charset="0"/>
                <a:cs typeface="Times New Roman" pitchFamily="18" charset="0"/>
              </a:rPr>
              <a:t>ответить на вопрос «зачем?» и дать больше информации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Если после вашей презентации клиент начинает задавать вам уточняющие вопросы и интересоваться препаратом, то вы всё сделали правильно. Если же вы слышите возражения типа «что вы мне предлагаете, это очень дорого!» или «мне это не нужно», то, скорее всего, вашему покупателю не хватило информации, и он не понимает, зачем ему этот препарат. Возможно, на этапе выявления потребностей вы что-то упустили. Исправить эту ситуацию можно, вернувшись на этап выявления потребностей и задав дополнительные вопросы.</a:t>
            </a:r>
          </a:p>
          <a:p>
            <a:endParaRPr lang="ru-RU" dirty="0" smtClean="0"/>
          </a:p>
          <a:p>
            <a:endParaRPr lang="ru-RU" dirty="0"/>
          </a:p>
        </p:txBody>
      </p:sp>
      <p:pic>
        <p:nvPicPr>
          <p:cNvPr id="17410" name="Picture 2" descr="Продажи дешёвых БАДов в аптеке падают"/>
          <p:cNvPicPr>
            <a:picLocks noChangeAspect="1" noChangeArrowheads="1"/>
          </p:cNvPicPr>
          <p:nvPr/>
        </p:nvPicPr>
        <p:blipFill>
          <a:blip r:embed="rId2" cstate="print"/>
          <a:srcRect/>
          <a:stretch>
            <a:fillRect/>
          </a:stretch>
        </p:blipFill>
        <p:spPr bwMode="auto">
          <a:xfrm>
            <a:off x="2857488" y="4714884"/>
            <a:ext cx="2893239" cy="1928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latin typeface="Times New Roman" pitchFamily="18" charset="0"/>
                <a:cs typeface="Times New Roman" pitchFamily="18" charset="0"/>
              </a:rPr>
              <a:t>Этап № 5. Завершение продажи</a:t>
            </a:r>
            <a:r>
              <a:rPr lang="ru-RU" b="1" dirty="0" smtClean="0"/>
              <a:t/>
            </a:r>
            <a:br>
              <a:rPr lang="ru-RU" b="1" dirty="0" smtClean="0"/>
            </a:br>
            <a:endParaRPr lang="ru-RU" dirty="0"/>
          </a:p>
        </p:txBody>
      </p:sp>
      <p:sp>
        <p:nvSpPr>
          <p:cNvPr id="3" name="Содержимое 2"/>
          <p:cNvSpPr>
            <a:spLocks noGrp="1"/>
          </p:cNvSpPr>
          <p:nvPr>
            <p:ph idx="1"/>
          </p:nvPr>
        </p:nvSpPr>
        <p:spPr>
          <a:xfrm>
            <a:off x="357158" y="857233"/>
            <a:ext cx="8786842" cy="4500594"/>
          </a:xfrm>
        </p:spPr>
        <p:txBody>
          <a:bodyPr>
            <a:normAutofit fontScale="70000" lnSpcReduction="20000"/>
          </a:bodyPr>
          <a:lstStyle/>
          <a:p>
            <a:r>
              <a:rPr lang="ru-RU" b="1" dirty="0" smtClean="0">
                <a:latin typeface="Times New Roman" pitchFamily="18" charset="0"/>
                <a:cs typeface="Times New Roman" pitchFamily="18" charset="0"/>
              </a:rPr>
              <a:t>Ваша цель:</a:t>
            </a:r>
            <a:r>
              <a:rPr lang="ru-RU" dirty="0" smtClean="0">
                <a:latin typeface="Times New Roman" pitchFamily="18" charset="0"/>
                <a:cs typeface="Times New Roman" pitchFamily="18" charset="0"/>
              </a:rPr>
              <a:t> мотивировать клиента вернуться.</a:t>
            </a:r>
          </a:p>
          <a:p>
            <a:r>
              <a:rPr lang="ru-RU" dirty="0" smtClean="0">
                <a:latin typeface="Times New Roman" pitchFamily="18" charset="0"/>
                <a:cs typeface="Times New Roman" pitchFamily="18" charset="0"/>
              </a:rPr>
              <a:t>После того как клиент согласился на покупку, вам остается пробить чек, выдать сдачу и сложить покупки в пакет. Прекрасным дополнением будет, если вы при прощании с клиентом скажете фразу, мотивирующую его вернуться в вашу аптеку.</a:t>
            </a:r>
          </a:p>
          <a:p>
            <a:r>
              <a:rPr lang="ru-RU" b="1" dirty="0" smtClean="0">
                <a:latin typeface="Times New Roman" pitchFamily="18" charset="0"/>
                <a:cs typeface="Times New Roman" pitchFamily="18" charset="0"/>
              </a:rPr>
              <a:t>Примеры фраз для завершения продажи в аптеке:</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Всего вам доброго, приходите еще.</a:t>
            </a:r>
          </a:p>
          <a:p>
            <a:r>
              <a:rPr lang="ru-RU" dirty="0" smtClean="0">
                <a:latin typeface="Times New Roman" pitchFamily="18" charset="0"/>
                <a:cs typeface="Times New Roman" pitchFamily="18" charset="0"/>
              </a:rPr>
              <a:t>Приходите к нам еще, мне будет приятно пообщаться с вами снова.</a:t>
            </a:r>
          </a:p>
          <a:p>
            <a:r>
              <a:rPr lang="ru-RU" dirty="0" smtClean="0">
                <a:latin typeface="Times New Roman" pitchFamily="18" charset="0"/>
                <a:cs typeface="Times New Roman" pitchFamily="18" charset="0"/>
              </a:rPr>
              <a:t>Заходите к нам во вторник, у нас каждый вторник в аптеке акция – день здорового человека и скидка на все витамины 10 %, а вы как раз хотели купить витамины.</a:t>
            </a:r>
          </a:p>
          <a:p>
            <a:r>
              <a:rPr lang="ru-RU" dirty="0" smtClean="0">
                <a:latin typeface="Times New Roman" pitchFamily="18" charset="0"/>
                <a:cs typeface="Times New Roman" pitchFamily="18" charset="0"/>
              </a:rPr>
              <a:t>Зайдите к нам в обед, у нас с 12:00 до 13:00 «счастливый час» – скидки на все препараты 10 %.</a:t>
            </a:r>
          </a:p>
          <a:p>
            <a:endParaRPr lang="ru-RU" dirty="0"/>
          </a:p>
        </p:txBody>
      </p:sp>
      <p:pic>
        <p:nvPicPr>
          <p:cNvPr id="18434" name="Picture 2" descr="Продажи в российских аптеках выросли на 50% - Adindex.ru"/>
          <p:cNvPicPr>
            <a:picLocks noChangeAspect="1" noChangeArrowheads="1"/>
          </p:cNvPicPr>
          <p:nvPr/>
        </p:nvPicPr>
        <p:blipFill>
          <a:blip r:embed="rId2" cstate="print"/>
          <a:srcRect/>
          <a:stretch>
            <a:fillRect/>
          </a:stretch>
        </p:blipFill>
        <p:spPr bwMode="auto">
          <a:xfrm>
            <a:off x="5214942" y="4572008"/>
            <a:ext cx="3173542" cy="213987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Times New Roman" pitchFamily="18" charset="0"/>
                <a:cs typeface="Times New Roman" pitchFamily="18" charset="0"/>
              </a:rPr>
              <a:t>Допродажи</a:t>
            </a:r>
            <a:r>
              <a:rPr lang="ru-RU" dirty="0" smtClean="0">
                <a:latin typeface="Times New Roman" pitchFamily="18" charset="0"/>
                <a:cs typeface="Times New Roman" pitchFamily="18" charset="0"/>
              </a:rPr>
              <a:t> в аптеке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кросс-продажи</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cross-sell</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r>
              <a:rPr lang="ru-RU" dirty="0" smtClean="0">
                <a:latin typeface="Times New Roman" pitchFamily="18" charset="0"/>
                <a:cs typeface="Times New Roman" pitchFamily="18" charset="0"/>
              </a:rPr>
              <a:t>Необходимы:</a:t>
            </a:r>
          </a:p>
          <a:p>
            <a:r>
              <a:rPr lang="ru-RU" dirty="0" smtClean="0">
                <a:latin typeface="Times New Roman" pitchFamily="18" charset="0"/>
                <a:cs typeface="Times New Roman" pitchFamily="18" charset="0"/>
              </a:rPr>
              <a:t>развитие инициативности и профессионализма работников, их обучение техникам продаж;</a:t>
            </a:r>
          </a:p>
          <a:p>
            <a:r>
              <a:rPr lang="ru-RU" dirty="0" smtClean="0">
                <a:latin typeface="Times New Roman" pitchFamily="18" charset="0"/>
                <a:cs typeface="Times New Roman" pitchFamily="18" charset="0"/>
              </a:rPr>
              <a:t>мотивация персонала при помощи систем оплаты, стимулирующих к дополнительным продажам;</a:t>
            </a:r>
          </a:p>
          <a:p>
            <a:r>
              <a:rPr lang="ru-RU" dirty="0" smtClean="0">
                <a:latin typeface="Times New Roman" pitchFamily="18" charset="0"/>
                <a:cs typeface="Times New Roman" pitchFamily="18" charset="0"/>
              </a:rPr>
              <a:t>установка программного обеспечения, которое подсказывает фармацевту, какие товары следует дополнительно порекомендовать покупателю в зависимости от его запроса (при считывании штрих-кода, к примеру, на монитор выводятся возможные дополнительные препараты и товары) или подготовка иных инструментов (карточки, схемы на бумаге);</a:t>
            </a:r>
          </a:p>
          <a:p>
            <a:r>
              <a:rPr lang="ru-RU" dirty="0" smtClean="0">
                <a:latin typeface="Times New Roman" pitchFamily="18" charset="0"/>
                <a:cs typeface="Times New Roman" pitchFamily="18" charset="0"/>
              </a:rPr>
              <a:t>унификация рекомендаций.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29600" cy="4525963"/>
          </a:xfrm>
        </p:spPr>
        <p:txBody>
          <a:bodyPr>
            <a:normAutofit fontScale="62500" lnSpcReduction="20000"/>
          </a:bodyPr>
          <a:lstStyle/>
          <a:p>
            <a:r>
              <a:rPr lang="ru-RU" dirty="0" smtClean="0">
                <a:latin typeface="Times New Roman" pitchFamily="18" charset="0"/>
                <a:cs typeface="Times New Roman" pitchFamily="18" charset="0"/>
              </a:rPr>
              <a:t>Вместо компьютерной программы или обстоятельного </a:t>
            </a:r>
            <a:r>
              <a:rPr lang="ru-RU" dirty="0" err="1" smtClean="0">
                <a:latin typeface="Times New Roman" pitchFamily="18" charset="0"/>
                <a:cs typeface="Times New Roman" pitchFamily="18" charset="0"/>
              </a:rPr>
              <a:t>скрипта</a:t>
            </a:r>
            <a:r>
              <a:rPr lang="ru-RU" dirty="0" smtClean="0">
                <a:latin typeface="Times New Roman" pitchFamily="18" charset="0"/>
                <a:cs typeface="Times New Roman" pitchFamily="18" charset="0"/>
              </a:rPr>
              <a:t> можно создать скромные карточки-схемы с минимально необходимой информацией. При этом формировать цепочки продуктов для </a:t>
            </a:r>
            <a:r>
              <a:rPr lang="ru-RU" dirty="0" err="1" smtClean="0">
                <a:latin typeface="Times New Roman" pitchFamily="18" charset="0"/>
                <a:cs typeface="Times New Roman" pitchFamily="18" charset="0"/>
              </a:rPr>
              <a:t>допродажи</a:t>
            </a:r>
            <a:r>
              <a:rPr lang="ru-RU" dirty="0" smtClean="0">
                <a:latin typeface="Times New Roman" pitchFamily="18" charset="0"/>
                <a:cs typeface="Times New Roman" pitchFamily="18" charset="0"/>
              </a:rPr>
              <a:t> и их возможные варианты следует, руководствуясь логикой и интересами покупателя. Например, так:</a:t>
            </a:r>
          </a:p>
          <a:p>
            <a:r>
              <a:rPr lang="ru-RU" dirty="0" smtClean="0">
                <a:latin typeface="Times New Roman" pitchFamily="18" charset="0"/>
                <a:cs typeface="Times New Roman" pitchFamily="18" charset="0"/>
              </a:rPr>
              <a:t>мазь/крем/гель после укусов насекомых → антигистаминный препарат → </a:t>
            </a:r>
            <a:r>
              <a:rPr lang="ru-RU" dirty="0" err="1" smtClean="0">
                <a:latin typeface="Times New Roman" pitchFamily="18" charset="0"/>
                <a:cs typeface="Times New Roman" pitchFamily="18" charset="0"/>
              </a:rPr>
              <a:t>спрей</a:t>
            </a:r>
            <a:r>
              <a:rPr lang="ru-RU" dirty="0" smtClean="0">
                <a:latin typeface="Times New Roman" pitchFamily="18" charset="0"/>
                <a:cs typeface="Times New Roman" pitchFamily="18" charset="0"/>
              </a:rPr>
              <a:t> от комаров → браслет от комаров для ребенка → средство от клещей;</a:t>
            </a:r>
          </a:p>
          <a:p>
            <a:r>
              <a:rPr lang="ru-RU" dirty="0" smtClean="0">
                <a:latin typeface="Times New Roman" pitchFamily="18" charset="0"/>
                <a:cs typeface="Times New Roman" pitchFamily="18" charset="0"/>
              </a:rPr>
              <a:t>сироп от кашля → травяной чай → комплекс витаминов;</a:t>
            </a:r>
          </a:p>
          <a:p>
            <a:r>
              <a:rPr lang="ru-RU" dirty="0" smtClean="0">
                <a:latin typeface="Times New Roman" pitchFamily="18" charset="0"/>
                <a:cs typeface="Times New Roman" pitchFamily="18" charset="0"/>
              </a:rPr>
              <a:t>презервативы → антисептический раствор и гель-смазка;</a:t>
            </a:r>
          </a:p>
          <a:p>
            <a:r>
              <a:rPr lang="ru-RU" dirty="0" smtClean="0">
                <a:latin typeface="Times New Roman" pitchFamily="18" charset="0"/>
                <a:cs typeface="Times New Roman" pitchFamily="18" charset="0"/>
              </a:rPr>
              <a:t>препарат для лечения молочницы → средство для укрепления иммунитета → гель для интимной гигиены → специальные салфетки для интимной гигиены;</a:t>
            </a:r>
          </a:p>
          <a:p>
            <a:r>
              <a:rPr lang="ru-RU" dirty="0" smtClean="0">
                <a:latin typeface="Times New Roman" pitchFamily="18" charset="0"/>
                <a:cs typeface="Times New Roman" pitchFamily="18" charset="0"/>
              </a:rPr>
              <a:t>гель для прорезывания зубов у малышей → кольцо для прорезывания зубов → пустышки для формирования правильного прикуса и бутылочки для питания.</a:t>
            </a:r>
          </a:p>
          <a:p>
            <a:endParaRPr lang="ru-RU" dirty="0"/>
          </a:p>
        </p:txBody>
      </p:sp>
      <p:pic>
        <p:nvPicPr>
          <p:cNvPr id="19458" name="Picture 2" descr="Как увеличить продажи в аптеке?. Люди PRO — за первым столом ..."/>
          <p:cNvPicPr>
            <a:picLocks noChangeAspect="1" noChangeArrowheads="1"/>
          </p:cNvPicPr>
          <p:nvPr/>
        </p:nvPicPr>
        <p:blipFill>
          <a:blip r:embed="rId2" cstate="print"/>
          <a:srcRect/>
          <a:stretch>
            <a:fillRect/>
          </a:stretch>
        </p:blipFill>
        <p:spPr bwMode="auto">
          <a:xfrm>
            <a:off x="3428992" y="4286256"/>
            <a:ext cx="3540345" cy="235745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42852"/>
            <a:ext cx="8229600" cy="4525963"/>
          </a:xfrm>
        </p:spPr>
        <p:txBody>
          <a:bodyPr/>
          <a:lstStyle/>
          <a:p>
            <a:pPr>
              <a:buNone/>
            </a:pPr>
            <a:r>
              <a:rPr lang="ru-RU" dirty="0" smtClean="0">
                <a:latin typeface="Times New Roman" pitchFamily="18" charset="0"/>
                <a:cs typeface="Times New Roman" pitchFamily="18" charset="0"/>
              </a:rPr>
              <a:t>    Здесь уместно напомнить, что покупатель ждет от </a:t>
            </a:r>
            <a:r>
              <a:rPr lang="ru-RU" dirty="0" err="1" smtClean="0">
                <a:latin typeface="Times New Roman" pitchFamily="18" charset="0"/>
                <a:cs typeface="Times New Roman" pitchFamily="18" charset="0"/>
              </a:rPr>
              <a:t>первостольника</a:t>
            </a:r>
            <a:r>
              <a:rPr lang="ru-RU" dirty="0" smtClean="0">
                <a:latin typeface="Times New Roman" pitchFamily="18" charset="0"/>
                <a:cs typeface="Times New Roman" pitchFamily="18" charset="0"/>
              </a:rPr>
              <a:t> убедительного объяснения, почему ему следует сделать еще одну покупку. Очевидно, что успешность, </a:t>
            </a:r>
            <a:r>
              <a:rPr lang="ru-RU" dirty="0" err="1" smtClean="0">
                <a:latin typeface="Times New Roman" pitchFamily="18" charset="0"/>
                <a:cs typeface="Times New Roman" pitchFamily="18" charset="0"/>
              </a:rPr>
              <a:t>допродаж</a:t>
            </a:r>
            <a:r>
              <a:rPr lang="ru-RU" dirty="0" smtClean="0">
                <a:latin typeface="Times New Roman" pitchFamily="18" charset="0"/>
                <a:cs typeface="Times New Roman" pitchFamily="18" charset="0"/>
              </a:rPr>
              <a:t> напрямую зависит от уровня компетентности и желания работать сотрудников аптеки</a:t>
            </a:r>
            <a:r>
              <a:rPr lang="ru-RU" dirty="0" smtClean="0"/>
              <a:t>.</a:t>
            </a:r>
            <a:endParaRPr lang="ru-RU" dirty="0"/>
          </a:p>
        </p:txBody>
      </p:sp>
      <p:pic>
        <p:nvPicPr>
          <p:cNvPr id="21506" name="Picture 2" descr="Как увеличить розничные продажи в аптеке с помощью мерчендайзинга?"/>
          <p:cNvPicPr>
            <a:picLocks noChangeAspect="1" noChangeArrowheads="1"/>
          </p:cNvPicPr>
          <p:nvPr/>
        </p:nvPicPr>
        <p:blipFill>
          <a:blip r:embed="rId2" cstate="print"/>
          <a:srcRect/>
          <a:stretch>
            <a:fillRect/>
          </a:stretch>
        </p:blipFill>
        <p:spPr bwMode="auto">
          <a:xfrm>
            <a:off x="2071670" y="3643314"/>
            <a:ext cx="4519610" cy="301013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344</Words>
  <Application>Microsoft Office PowerPoint</Application>
  <PresentationFormat>Экран (4:3)</PresentationFormat>
  <Paragraphs>48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vt:lpstr>
      <vt:lpstr>Для начала мы разберем 5 основных и эффективных этапов продажи:</vt:lpstr>
      <vt:lpstr>Этап № 2. Выявление потребностей клиента: не пропустите главное </vt:lpstr>
      <vt:lpstr>Этап № 3. Правила успешной презентации товара в аптеке: будьте проще! </vt:lpstr>
      <vt:lpstr>     Этап № 4. Ответы на вопросы, или Работа с возражениями     </vt:lpstr>
      <vt:lpstr>Этап № 5. Завершение продажи </vt:lpstr>
      <vt:lpstr>Допродажи в аптеке (кросс-продажи, cross-sell)</vt:lpstr>
      <vt:lpstr>Слайд 8</vt:lpstr>
      <vt:lpstr>Слайд 9</vt:lpstr>
      <vt:lpstr>Комплексная продажа</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dc:title>
  <dc:creator>Lenovo</dc:creator>
  <cp:lastModifiedBy>Windows User</cp:lastModifiedBy>
  <cp:revision>5</cp:revision>
  <dcterms:created xsi:type="dcterms:W3CDTF">2020-06-16T07:56:47Z</dcterms:created>
  <dcterms:modified xsi:type="dcterms:W3CDTF">2020-06-16T09:02:59Z</dcterms:modified>
</cp:coreProperties>
</file>