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4" r:id="rId7"/>
    <p:sldId id="277" r:id="rId8"/>
    <p:sldId id="278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6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 «Талассемия»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6478" y="4700036"/>
            <a:ext cx="3777522" cy="1178305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5000" dirty="0" smtClean="0">
                <a:solidFill>
                  <a:schemeClr val="tx1"/>
                </a:solidFill>
              </a:rPr>
              <a:t>Выполнила:</a:t>
            </a:r>
            <a:endParaRPr lang="ru-RU" sz="5000" dirty="0" smtClean="0">
              <a:solidFill>
                <a:schemeClr val="tx1"/>
              </a:solidFill>
            </a:endParaRPr>
          </a:p>
          <a:p>
            <a:pPr algn="l"/>
            <a:r>
              <a:rPr lang="ru-RU" sz="5000" dirty="0" smtClean="0">
                <a:solidFill>
                  <a:schemeClr val="tx1"/>
                </a:solidFill>
              </a:rPr>
              <a:t>Матвеева К.В. группа: 308-1</a:t>
            </a:r>
          </a:p>
          <a:p>
            <a:pPr algn="l"/>
            <a:r>
              <a:rPr lang="ru-RU" sz="5000" dirty="0" smtClean="0">
                <a:solidFill>
                  <a:schemeClr val="tx1"/>
                </a:solidFill>
              </a:rPr>
              <a:t>Руководитель: Бодров Ю.И.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03"/>
            <a:ext cx="9206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Федерации. </a:t>
            </a:r>
          </a:p>
          <a:p>
            <a:pPr lvl="0" algn="ctr"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5199" y="6281886"/>
            <a:ext cx="214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Красноярск, 2022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2901"/>
            <a:ext cx="3649558" cy="273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Диагностика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r>
              <a:rPr lang="ru-RU" dirty="0" smtClean="0"/>
              <a:t>Общий анализ крови</a:t>
            </a:r>
          </a:p>
          <a:p>
            <a:r>
              <a:rPr lang="ru-RU" dirty="0" smtClean="0"/>
              <a:t>Биохимический анализ крови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139" y="3060482"/>
            <a:ext cx="5194548" cy="346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4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Исследование фракций гемоглобина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95" t="24256" r="6786" b="36458"/>
          <a:stretch/>
        </p:blipFill>
        <p:spPr bwMode="auto">
          <a:xfrm>
            <a:off x="15271" y="2060848"/>
            <a:ext cx="912202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6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Диагностика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ДНК – исследование </a:t>
            </a:r>
            <a:r>
              <a:rPr lang="ru-RU" dirty="0" err="1" smtClean="0"/>
              <a:t>глобиновых</a:t>
            </a:r>
            <a:r>
              <a:rPr lang="ru-RU" dirty="0" smtClean="0"/>
              <a:t> генов</a:t>
            </a:r>
            <a:endParaRPr lang="ru-RU" dirty="0"/>
          </a:p>
        </p:txBody>
      </p:sp>
      <p:pic>
        <p:nvPicPr>
          <p:cNvPr id="9218" name="Picture 2" descr="https://lifelib.info/biochemistry/biochemistry_4/biochemistry_4.files/image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1629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56991"/>
            <a:ext cx="3956173" cy="39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5400000">
            <a:off x="5805754" y="3509882"/>
            <a:ext cx="1620180" cy="5076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>
              <a:lnSpc>
                <a:spcPct val="300000"/>
              </a:lnSpc>
            </a:pPr>
            <a:r>
              <a:rPr lang="ru-RU" sz="2300" b="1" dirty="0" smtClean="0"/>
              <a:t>Перечень информации из ДНК-теста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6321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Диагностика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Ультразвуковое исследование (УЗИ)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6120680" cy="396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422422" cy="2124236"/>
          </a:xfrm>
          <a:prstGeom prst="rect">
            <a:avLst/>
          </a:prstGeom>
        </p:spPr>
      </p:pic>
      <p:pic>
        <p:nvPicPr>
          <p:cNvPr id="11269" name="Picture 5" descr="https://clinica-opora.ru/wp-content/uploads/2020/06/d187d182d0be-d0bfd0bed0bad0b0d0b7d18bd0b2d0b0d0b5d182-d183d0b7d0b8-d0b4d0b8d0b0d0b3d0bdd0bed181d182d0b8d0bad0b0-d0bed180d0b3d0b0d0bd_5eeb721ea9d2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817" y="4653136"/>
            <a:ext cx="2483829" cy="17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Лечение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52" y="1556792"/>
            <a:ext cx="4213392" cy="316004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561662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Больные малой формой бета-талассемии и здоровые носители талассемии не </a:t>
            </a:r>
            <a:r>
              <a:rPr lang="ru-RU" dirty="0" smtClean="0"/>
              <a:t>требуют </a:t>
            </a:r>
            <a:r>
              <a:rPr lang="ru-RU" dirty="0"/>
              <a:t>лечения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Соблюдение </a:t>
            </a:r>
            <a:r>
              <a:rPr lang="ru-RU" b="1" dirty="0" smtClean="0"/>
              <a:t>Здорового образа жизни</a:t>
            </a:r>
            <a:r>
              <a:rPr lang="ru-RU" dirty="0" smtClean="0"/>
              <a:t>- Сбалансированный рацион питания, двигательная активность, режим сна, труда и отдыха, отсутствие вредных привычек.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76" y="4365104"/>
            <a:ext cx="29251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6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Трансфузионная</a:t>
            </a:r>
            <a:r>
              <a:rPr lang="ru-RU" dirty="0"/>
              <a:t> терапия (переливания </a:t>
            </a:r>
            <a:r>
              <a:rPr lang="ru-RU" dirty="0" err="1"/>
              <a:t>эритроцитной</a:t>
            </a:r>
            <a:r>
              <a:rPr lang="ru-RU" dirty="0"/>
              <a:t> массы)</a:t>
            </a:r>
            <a:endParaRPr lang="ru-RU" dirty="0" smtClean="0"/>
          </a:p>
          <a:p>
            <a:r>
              <a:rPr lang="ru-RU" dirty="0" smtClean="0"/>
              <a:t>Пациенты </a:t>
            </a:r>
            <a:r>
              <a:rPr lang="ru-RU" dirty="0"/>
              <a:t>с промежуточной формой бета-талассемии </a:t>
            </a:r>
            <a:r>
              <a:rPr lang="ru-RU" dirty="0" smtClean="0"/>
              <a:t>в </a:t>
            </a:r>
            <a:r>
              <a:rPr lang="ru-RU" dirty="0"/>
              <a:t>трансфузиях донорских эритроцитов </a:t>
            </a:r>
            <a:r>
              <a:rPr lang="ru-RU" dirty="0" smtClean="0"/>
              <a:t>нуждаются </a:t>
            </a:r>
            <a:r>
              <a:rPr lang="ru-RU" dirty="0"/>
              <a:t>редко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Пациенты </a:t>
            </a:r>
            <a:r>
              <a:rPr lang="ru-RU" dirty="0">
                <a:solidFill>
                  <a:srgbClr val="FF0000"/>
                </a:solidFill>
              </a:rPr>
              <a:t>с большой формой бета-талассемии </a:t>
            </a:r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регулярно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каждые 3-4 недели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течение </a:t>
            </a:r>
            <a:r>
              <a:rPr lang="ru-RU" b="1" dirty="0">
                <a:solidFill>
                  <a:srgbClr val="FF0000"/>
                </a:solidFill>
              </a:rPr>
              <a:t>всей </a:t>
            </a:r>
            <a:r>
              <a:rPr lang="ru-RU" b="1" dirty="0" smtClean="0">
                <a:solidFill>
                  <a:srgbClr val="FF0000"/>
                </a:solidFill>
              </a:rPr>
              <a:t>жизни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51465"/>
            <a:ext cx="3781037" cy="283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Лечение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Хелаторная</a:t>
            </a:r>
            <a:r>
              <a:rPr lang="ru-RU" dirty="0" smtClean="0"/>
              <a:t> терапия</a:t>
            </a:r>
          </a:p>
          <a:p>
            <a:pPr marL="0" indent="0">
              <a:buNone/>
            </a:pPr>
            <a:r>
              <a:rPr lang="ru-RU" sz="2800" dirty="0"/>
              <a:t>Это лечение, направленное на удаление избытка железа из организма пациента.</a:t>
            </a:r>
          </a:p>
        </p:txBody>
      </p:sp>
      <p:pic>
        <p:nvPicPr>
          <p:cNvPr id="13314" name="Picture 2" descr="https://i.pinimg.com/originals/dc/f3/68/dcf368fca185c6182c56802755730a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"/>
          <a:stretch/>
        </p:blipFill>
        <p:spPr bwMode="auto">
          <a:xfrm>
            <a:off x="6516216" y="3366122"/>
            <a:ext cx="2336431" cy="215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5699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Используются </a:t>
            </a:r>
            <a:r>
              <a:rPr lang="ru-RU" sz="2800" dirty="0" smtClean="0"/>
              <a:t>ЛС, разрешенные </a:t>
            </a:r>
            <a:r>
              <a:rPr lang="ru-RU" sz="2800" dirty="0"/>
              <a:t>к медицинскому </a:t>
            </a:r>
            <a:r>
              <a:rPr lang="ru-RU" sz="2800" dirty="0" smtClean="0"/>
              <a:t>применению в РФ  </a:t>
            </a:r>
            <a:r>
              <a:rPr lang="ru-RU" sz="2800" dirty="0"/>
              <a:t>(</a:t>
            </a:r>
            <a:r>
              <a:rPr lang="ru-RU" sz="2800" dirty="0" err="1"/>
              <a:t>деферазирокс</a:t>
            </a:r>
            <a:r>
              <a:rPr lang="ru-RU" sz="2800" dirty="0" smtClean="0"/>
              <a:t>) в др. странах </a:t>
            </a:r>
            <a:r>
              <a:rPr lang="ru-RU" sz="2800" dirty="0"/>
              <a:t>(</a:t>
            </a:r>
            <a:r>
              <a:rPr lang="ru-RU" sz="2800" dirty="0" err="1"/>
              <a:t>дефероксамин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46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Радикальная терапия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230" y="2060848"/>
            <a:ext cx="568377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 </a:t>
            </a:r>
            <a:r>
              <a:rPr lang="ru-RU" sz="2800" b="1" dirty="0">
                <a:solidFill>
                  <a:srgbClr val="0070C0"/>
                </a:solidFill>
              </a:rPr>
              <a:t>последние годы появилась информация по генной терапии, которая скоро </a:t>
            </a:r>
            <a:r>
              <a:rPr lang="ru-RU" sz="2800" b="1" dirty="0" smtClean="0">
                <a:solidFill>
                  <a:srgbClr val="0070C0"/>
                </a:solidFill>
              </a:rPr>
              <a:t>сможет </a:t>
            </a:r>
            <a:r>
              <a:rPr lang="ru-RU" sz="2800" b="1" dirty="0">
                <a:solidFill>
                  <a:srgbClr val="0070C0"/>
                </a:solidFill>
              </a:rPr>
              <a:t>стать еще одной радикальной опцией лечения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80928"/>
            <a:ext cx="3384376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616" y="1318453"/>
            <a:ext cx="59305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Трансплантация гемопоэтических стволовых клеток (ТГСК)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47" y="1484784"/>
            <a:ext cx="3336032" cy="20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Контроль лечения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Общий анализ крови с подсчетом числа тромбоцитов, лейкоцитарной </a:t>
            </a:r>
            <a:r>
              <a:rPr lang="ru-RU" dirty="0" smtClean="0"/>
              <a:t>формулы, </a:t>
            </a:r>
            <a:r>
              <a:rPr lang="ru-RU" dirty="0" err="1" smtClean="0"/>
              <a:t>ретикулоцитов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нормобластов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Биохимический анализ крови с оценкой функции печени и почек, запасов </a:t>
            </a:r>
            <a:r>
              <a:rPr lang="ru-RU" dirty="0" smtClean="0"/>
              <a:t>железа в организме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УЗИ органов брюшной полости и забрюшинного </a:t>
            </a:r>
            <a:r>
              <a:rPr lang="ru-RU" dirty="0" smtClean="0"/>
              <a:t>пространства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Исследование функции </a:t>
            </a:r>
            <a:r>
              <a:rPr lang="ru-RU" dirty="0" smtClean="0"/>
              <a:t>сердца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Исследование содержание железа в печени, миокарде и гипофизе до начала </a:t>
            </a:r>
            <a:r>
              <a:rPr lang="ru-RU" dirty="0" err="1" smtClean="0"/>
              <a:t>хелаторной</a:t>
            </a:r>
            <a:r>
              <a:rPr lang="ru-RU" dirty="0" smtClean="0"/>
              <a:t> терапии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Скрининг на инфекции, передающиеся с компонентами донорской </a:t>
            </a:r>
            <a:r>
              <a:rPr lang="ru-RU" dirty="0" smtClean="0"/>
              <a:t>крови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Оценка остроты зрения и слуха до начала </a:t>
            </a:r>
            <a:r>
              <a:rPr lang="ru-RU" dirty="0" err="1"/>
              <a:t>хелаторной</a:t>
            </a:r>
            <a:r>
              <a:rPr lang="ru-RU" dirty="0"/>
              <a:t> терапии и далее </a:t>
            </a:r>
            <a:r>
              <a:rPr lang="ru-RU" dirty="0" smtClean="0"/>
              <a:t>ежегодно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Оценка минеральной плотности костей скелета ежегодно начиная с </a:t>
            </a:r>
            <a:r>
              <a:rPr lang="ru-RU" dirty="0" smtClean="0"/>
              <a:t>подросткового </a:t>
            </a:r>
            <a:r>
              <a:rPr lang="ru-RU" dirty="0"/>
              <a:t>возраста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0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8" y="0"/>
            <a:ext cx="8229600" cy="8683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Понятие «Талассемия»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68363"/>
            <a:ext cx="862686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Талассемия</a:t>
            </a:r>
            <a:r>
              <a:rPr lang="ru-RU" dirty="0"/>
              <a:t> </a:t>
            </a:r>
            <a:r>
              <a:rPr lang="ru-RU" dirty="0" smtClean="0"/>
              <a:t>или «морская анемия» - группа </a:t>
            </a:r>
            <a:r>
              <a:rPr lang="ru-RU" dirty="0"/>
              <a:t>наследственных заболеваний кроветворной системы, которые характеризуются нарушением синтеза гемоглобина.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3010" r="1339" b="7357"/>
          <a:stretch/>
        </p:blipFill>
        <p:spPr bwMode="auto">
          <a:xfrm>
            <a:off x="3851920" y="3573016"/>
            <a:ext cx="5098474" cy="31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385192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Сестринский уход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1. </a:t>
            </a:r>
            <a:r>
              <a:rPr lang="ru-RU" dirty="0" smtClean="0"/>
              <a:t>Строжайшее соблюдение асептики и антисептики </a:t>
            </a:r>
          </a:p>
          <a:p>
            <a:pPr marL="0" indent="0" algn="just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Диета легкоусвояемая, калорийная, витаминизированная </a:t>
            </a:r>
          </a:p>
          <a:p>
            <a:pPr marL="0" indent="0" algn="just">
              <a:buNone/>
            </a:pPr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dirty="0" smtClean="0"/>
              <a:t>Контроль пропускного режима в гематологическом отделении </a:t>
            </a:r>
          </a:p>
          <a:p>
            <a:pPr marL="0" indent="0" algn="just">
              <a:buNone/>
            </a:pPr>
            <a:r>
              <a:rPr lang="ru-RU" dirty="0" smtClean="0"/>
              <a:t>4</a:t>
            </a:r>
            <a:r>
              <a:rPr lang="ru-RU" dirty="0"/>
              <a:t>. О</a:t>
            </a:r>
            <a:r>
              <a:rPr lang="ru-RU" dirty="0" smtClean="0"/>
              <a:t>бучение пациента и родственников правилам санитарии и гигиены </a:t>
            </a:r>
          </a:p>
          <a:p>
            <a:pPr marL="0" indent="0" algn="just">
              <a:buNone/>
            </a:pPr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dirty="0" smtClean="0"/>
              <a:t>Профессионализм при выполнении манипуляций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8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699224" cy="494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2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Разновидности талассемии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i="1" dirty="0" smtClean="0"/>
              <a:t>1. </a:t>
            </a:r>
            <a:r>
              <a:rPr lang="el-GR" sz="3000" b="1" dirty="0" smtClean="0"/>
              <a:t>α</a:t>
            </a:r>
            <a:r>
              <a:rPr lang="ru-RU" sz="3000" i="1" dirty="0" smtClean="0"/>
              <a:t>-талассемия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i="1" dirty="0" smtClean="0"/>
              <a:t>2. </a:t>
            </a:r>
            <a:r>
              <a:rPr lang="el-GR" sz="3000" b="1" dirty="0" smtClean="0"/>
              <a:t>β</a:t>
            </a:r>
            <a:r>
              <a:rPr lang="ru-RU" sz="3000" i="1" dirty="0" smtClean="0"/>
              <a:t>-талассемия</a:t>
            </a:r>
          </a:p>
          <a:p>
            <a:pPr marL="0" indent="0">
              <a:buNone/>
            </a:pPr>
            <a:r>
              <a:rPr lang="ru-RU" sz="3000" i="1" dirty="0"/>
              <a:t>а</a:t>
            </a:r>
            <a:r>
              <a:rPr lang="ru-RU" sz="3000" i="1" dirty="0" smtClean="0"/>
              <a:t>) Малая талассемия</a:t>
            </a:r>
          </a:p>
          <a:p>
            <a:pPr marL="0" indent="0">
              <a:buNone/>
            </a:pPr>
            <a:r>
              <a:rPr lang="ru-RU" sz="3000" i="1" dirty="0"/>
              <a:t>б</a:t>
            </a:r>
            <a:r>
              <a:rPr lang="ru-RU" sz="3000" i="1" dirty="0" smtClean="0"/>
              <a:t>) </a:t>
            </a:r>
            <a:r>
              <a:rPr lang="ru-RU" sz="3000" i="1" dirty="0"/>
              <a:t>Большая </a:t>
            </a:r>
            <a:r>
              <a:rPr lang="ru-RU" sz="3000" i="1" dirty="0" smtClean="0"/>
              <a:t>талассемия</a:t>
            </a:r>
          </a:p>
          <a:p>
            <a:pPr marL="0" indent="0" fontAlgn="base">
              <a:buNone/>
            </a:pPr>
            <a:r>
              <a:rPr lang="ru-RU" sz="3000" dirty="0" smtClean="0"/>
              <a:t>3. </a:t>
            </a:r>
            <a:r>
              <a:rPr lang="ru-RU" sz="3000" b="1" dirty="0" smtClean="0"/>
              <a:t>γ</a:t>
            </a:r>
            <a:r>
              <a:rPr lang="ru-RU" sz="3000" dirty="0" smtClean="0"/>
              <a:t>-талассемия </a:t>
            </a:r>
            <a:r>
              <a:rPr lang="ru-RU" sz="3000" dirty="0"/>
              <a:t>(с подавлением синтеза гамма-цепей </a:t>
            </a:r>
            <a:r>
              <a:rPr lang="ru-RU" sz="3000" dirty="0" smtClean="0"/>
              <a:t>гемоглобина)</a:t>
            </a:r>
          </a:p>
          <a:p>
            <a:pPr marL="0" indent="0" fontAlgn="base">
              <a:buNone/>
            </a:pPr>
            <a:r>
              <a:rPr lang="ru-RU" sz="3000" dirty="0" smtClean="0"/>
              <a:t>4. </a:t>
            </a:r>
            <a:r>
              <a:rPr lang="ru-RU" sz="3000" b="1" dirty="0" smtClean="0"/>
              <a:t>δ-</a:t>
            </a:r>
            <a:r>
              <a:rPr lang="ru-RU" sz="3000" dirty="0" smtClean="0"/>
              <a:t>талассемия </a:t>
            </a:r>
            <a:r>
              <a:rPr lang="ru-RU" sz="3000" dirty="0"/>
              <a:t>(с подавлением синтеза дельта-цепей гемоглобина)</a:t>
            </a:r>
          </a:p>
          <a:p>
            <a:pPr marL="0" indent="0" fontAlgn="base">
              <a:buNone/>
            </a:pPr>
            <a:r>
              <a:rPr lang="ru-RU" sz="3000" dirty="0" smtClean="0"/>
              <a:t>5. Талассемия, обусловленная </a:t>
            </a:r>
            <a:r>
              <a:rPr lang="ru-RU" sz="3000" dirty="0"/>
              <a:t>нарушением структуры гемоглобина.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2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4000" dirty="0"/>
              <a:t>Проявления талассемии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390" y="5827139"/>
            <a:ext cx="8229600" cy="82495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Рис. 1:  </a:t>
            </a:r>
            <a:r>
              <a:rPr lang="ru-RU" dirty="0"/>
              <a:t>Дети, страдающие средиземноморской анемией тяжелой степени (</a:t>
            </a:r>
            <a:r>
              <a:rPr lang="ru-RU" dirty="0" smtClean="0"/>
              <a:t>последую- </a:t>
            </a:r>
            <a:r>
              <a:rPr lang="ru-RU" dirty="0" err="1" smtClean="0"/>
              <a:t>щие</a:t>
            </a:r>
            <a:r>
              <a:rPr lang="ru-RU" dirty="0" smtClean="0"/>
              <a:t> </a:t>
            </a:r>
            <a:r>
              <a:rPr lang="ru-RU" dirty="0"/>
              <a:t>названия – анемия Кули, большая форма бета-талассемии) из публикации </a:t>
            </a:r>
            <a:r>
              <a:rPr lang="en-US" dirty="0" smtClean="0"/>
              <a:t>Cooley</a:t>
            </a:r>
            <a:r>
              <a:rPr lang="ru-RU" dirty="0" smtClean="0"/>
              <a:t> </a:t>
            </a:r>
            <a:r>
              <a:rPr lang="en-US" dirty="0" smtClean="0"/>
              <a:t>T.B</a:t>
            </a:r>
            <a:r>
              <a:rPr lang="en-US" dirty="0"/>
              <a:t>. &amp; Lee P. A series of cases of splenomegaly in children with anemia and peculiar bone </a:t>
            </a:r>
            <a:r>
              <a:rPr lang="en-US" dirty="0" err="1" smtClean="0"/>
              <a:t>changes.Trans</a:t>
            </a:r>
            <a:r>
              <a:rPr lang="en-US" dirty="0" smtClean="0"/>
              <a:t> </a:t>
            </a:r>
            <a:r>
              <a:rPr lang="en-US" dirty="0"/>
              <a:t>Am </a:t>
            </a:r>
            <a:r>
              <a:rPr lang="en-US" dirty="0" err="1"/>
              <a:t>Pediatr</a:t>
            </a:r>
            <a:r>
              <a:rPr lang="en-US" dirty="0"/>
              <a:t> </a:t>
            </a:r>
            <a:r>
              <a:rPr lang="en-US" dirty="0" err="1"/>
              <a:t>Soc</a:t>
            </a:r>
            <a:r>
              <a:rPr lang="en-US" dirty="0"/>
              <a:t>, 1925; 37: 29-30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9" t="36945" r="24939" b="28080"/>
          <a:stretch/>
        </p:blipFill>
        <p:spPr bwMode="auto">
          <a:xfrm>
            <a:off x="1907704" y="918164"/>
            <a:ext cx="5472608" cy="48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Проявления талассемии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Анемия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«Перегруз» железом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Увеличение размеров селезенки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Экспансия кроветворения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69"/>
          <a:stretch/>
        </p:blipFill>
        <p:spPr bwMode="auto">
          <a:xfrm>
            <a:off x="5940152" y="3933056"/>
            <a:ext cx="303921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2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53752"/>
            <a:ext cx="8229600" cy="854968"/>
          </a:xfrm>
        </p:spPr>
        <p:txBody>
          <a:bodyPr>
            <a:normAutofit/>
          </a:bodyPr>
          <a:lstStyle/>
          <a:p>
            <a:r>
              <a:rPr lang="ru-RU" sz="4000" dirty="0"/>
              <a:t>Проявления талассемии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9" t="24234" r="24695" b="31277"/>
          <a:stretch/>
        </p:blipFill>
        <p:spPr bwMode="auto">
          <a:xfrm>
            <a:off x="2682424" y="862897"/>
            <a:ext cx="3801272" cy="53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6219235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Рис. 2: Внешний вид больного с большой формой бета-талассемии 12-ти лет, не получавшего лечение (60-е годы СССР)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7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Возможные осложнения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rgbClr val="FF0000"/>
                </a:solidFill>
              </a:rPr>
              <a:t>Г</a:t>
            </a:r>
            <a:r>
              <a:rPr lang="ru-RU" sz="2800" b="1" dirty="0" err="1" smtClean="0">
                <a:solidFill>
                  <a:srgbClr val="FF0000"/>
                </a:solidFill>
              </a:rPr>
              <a:t>емосидероз</a:t>
            </a:r>
            <a:r>
              <a:rPr lang="ru-RU" sz="2800" dirty="0"/>
              <a:t> внутренних органов, приводящий к развитию</a:t>
            </a:r>
            <a:r>
              <a:rPr lang="ru-RU" sz="2800" b="1" dirty="0">
                <a:solidFill>
                  <a:srgbClr val="FF0000"/>
                </a:solidFill>
              </a:rPr>
              <a:t> цирроза печени</a:t>
            </a:r>
            <a:r>
              <a:rPr lang="ru-RU" sz="2800" dirty="0"/>
              <a:t>, </a:t>
            </a:r>
            <a:r>
              <a:rPr lang="ru-RU" sz="2800" b="1" dirty="0" smtClean="0">
                <a:solidFill>
                  <a:srgbClr val="FF0000"/>
                </a:solidFill>
              </a:rPr>
              <a:t>фиброза </a:t>
            </a:r>
            <a:r>
              <a:rPr lang="ru-RU" sz="2800" b="1" dirty="0">
                <a:solidFill>
                  <a:srgbClr val="FF0000"/>
                </a:solidFill>
              </a:rPr>
              <a:t>поджелудочной железы</a:t>
            </a:r>
            <a:r>
              <a:rPr lang="ru-RU" sz="2800" dirty="0"/>
              <a:t> и, как следствие, - </a:t>
            </a:r>
            <a:r>
              <a:rPr lang="ru-RU" sz="2800" b="1" dirty="0" smtClean="0">
                <a:solidFill>
                  <a:srgbClr val="FF0000"/>
                </a:solidFill>
              </a:rPr>
              <a:t>сахарного диабета</a:t>
            </a:r>
            <a:r>
              <a:rPr lang="ru-RU" sz="2800" dirty="0"/>
              <a:t>; </a:t>
            </a:r>
            <a:r>
              <a:rPr lang="ru-RU" sz="2800" b="1" dirty="0">
                <a:solidFill>
                  <a:srgbClr val="FF0000"/>
                </a:solidFill>
              </a:rPr>
              <a:t>кардиосклероза</a:t>
            </a:r>
            <a:r>
              <a:rPr lang="ru-RU" sz="2800" dirty="0"/>
              <a:t> и </a:t>
            </a:r>
            <a:r>
              <a:rPr lang="ru-RU" sz="2800" b="1" dirty="0">
                <a:solidFill>
                  <a:srgbClr val="FF0000"/>
                </a:solidFill>
              </a:rPr>
              <a:t>сердечной недостаточности.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/>
              <a:t>Больные </a:t>
            </a:r>
            <a:r>
              <a:rPr lang="ru-RU" sz="2800" dirty="0"/>
              <a:t>восприимчивы к инфекционным заболеваниям </a:t>
            </a:r>
            <a:r>
              <a:rPr lang="ru-RU" sz="2800" dirty="0" smtClean="0"/>
              <a:t>(</a:t>
            </a:r>
            <a:r>
              <a:rPr lang="ru-RU" sz="2800" dirty="0"/>
              <a:t>кишечным инфекциям, ОРВИ и др.), возможно развитие </a:t>
            </a:r>
            <a:r>
              <a:rPr lang="ru-RU" sz="2800" b="1" dirty="0">
                <a:solidFill>
                  <a:srgbClr val="FF0000"/>
                </a:solidFill>
              </a:rPr>
              <a:t>тяжелых форм пневмонии</a:t>
            </a:r>
            <a:r>
              <a:rPr lang="ru-RU" sz="2800" dirty="0"/>
              <a:t> и </a:t>
            </a:r>
            <a:r>
              <a:rPr lang="ru-RU" sz="2800" b="1" dirty="0">
                <a:solidFill>
                  <a:srgbClr val="FF0000"/>
                </a:solidFill>
              </a:rPr>
              <a:t>сепсиса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78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Проявления талассемии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Талассем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75856" y="1730127"/>
            <a:ext cx="2417812" cy="40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5877272"/>
            <a:ext cx="4461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3. Внешний вид больного талассемией</a:t>
            </a:r>
            <a:endParaRPr lang="ru-RU" dirty="0"/>
          </a:p>
        </p:txBody>
      </p:sp>
      <p:pic>
        <p:nvPicPr>
          <p:cNvPr id="15366" name="Picture 6" descr="https://medok-spb.ru/wp-content/uploads/vneshnie-priznak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30127"/>
            <a:ext cx="3007171" cy="407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30127"/>
            <a:ext cx="3168352" cy="408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Проявления талассемии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6772" y="5326066"/>
            <a:ext cx="4978896" cy="4450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 smtClean="0"/>
              <a:t>Рис.4. Синдром водянки </a:t>
            </a:r>
            <a:endParaRPr lang="ru-RU" sz="1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218296" cy="30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474419" cy="318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7340" y="5363924"/>
            <a:ext cx="284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5. Костные нарушения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8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503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 Office</vt:lpstr>
      <vt:lpstr>Тема: «Талассемия»</vt:lpstr>
      <vt:lpstr>Понятие «Талассемия»</vt:lpstr>
      <vt:lpstr>Разновидности талассемии</vt:lpstr>
      <vt:lpstr>Проявления талассемии</vt:lpstr>
      <vt:lpstr>Проявления талассемии</vt:lpstr>
      <vt:lpstr>Проявления талассемии</vt:lpstr>
      <vt:lpstr>Возможные осложнения</vt:lpstr>
      <vt:lpstr>Проявления талассемии</vt:lpstr>
      <vt:lpstr>Проявления талассемии</vt:lpstr>
      <vt:lpstr>Диагностика</vt:lpstr>
      <vt:lpstr>Диагностика</vt:lpstr>
      <vt:lpstr>Диагностика</vt:lpstr>
      <vt:lpstr>Презентация PowerPoint</vt:lpstr>
      <vt:lpstr>Диагностика</vt:lpstr>
      <vt:lpstr>Лечение</vt:lpstr>
      <vt:lpstr>Лечение</vt:lpstr>
      <vt:lpstr>Лечение</vt:lpstr>
      <vt:lpstr>Радикальная терапия</vt:lpstr>
      <vt:lpstr>Контроль лечения</vt:lpstr>
      <vt:lpstr>Сестринский уход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«Талассемия»</dc:title>
  <dc:creator>PC</dc:creator>
  <cp:lastModifiedBy>Фукалова Наталья Васильевна</cp:lastModifiedBy>
  <cp:revision>27</cp:revision>
  <dcterms:created xsi:type="dcterms:W3CDTF">2022-02-08T20:07:50Z</dcterms:created>
  <dcterms:modified xsi:type="dcterms:W3CDTF">2022-02-22T08:29:01Z</dcterms:modified>
</cp:coreProperties>
</file>