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7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95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49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7675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05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1962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328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08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0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43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49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81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0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7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7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0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9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9B391-7C6F-4C08-B195-6DEAE0604A2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C5026F-11AB-46D8-91C4-2490AC10B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0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0081" y="2190456"/>
            <a:ext cx="10738104" cy="2262781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Характеристика образований надпочечников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часть 1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75704" y="5116143"/>
            <a:ext cx="54162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b="1" dirty="0"/>
              <a:t>Выполнил: </a:t>
            </a:r>
            <a:endParaRPr lang="ru-RU" sz="2000" b="1" dirty="0" smtClean="0"/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dirty="0" smtClean="0"/>
              <a:t>врач-ординатор 2-го </a:t>
            </a:r>
            <a:r>
              <a:rPr lang="ru-RU" sz="2000" b="1" dirty="0" err="1" smtClean="0"/>
              <a:t>го</a:t>
            </a:r>
            <a:r>
              <a:rPr lang="az-Cyrl-AZ" sz="2000" b="1" dirty="0"/>
              <a:t>д</a:t>
            </a:r>
            <a:r>
              <a:rPr lang="ru-RU" sz="2000" b="1" dirty="0"/>
              <a:t>а </a:t>
            </a:r>
            <a:endParaRPr lang="ru-RU" sz="2000" b="1" dirty="0" smtClean="0"/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dirty="0" smtClean="0"/>
              <a:t>       </a:t>
            </a:r>
            <a:r>
              <a:rPr lang="ru-RU" sz="2000" b="1" dirty="0"/>
              <a:t>кафедры </a:t>
            </a:r>
            <a:endParaRPr lang="en-US" sz="2000" b="1" dirty="0" smtClean="0"/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dirty="0" smtClean="0"/>
              <a:t>лучевой </a:t>
            </a:r>
            <a:r>
              <a:rPr lang="ru-RU" sz="2000" b="1" dirty="0"/>
              <a:t>диагностики ИПО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dirty="0"/>
              <a:t>                                   Николаев Н.М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7236" y="72385"/>
            <a:ext cx="10247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dirty="0" smtClean="0"/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altLang="ru-RU" sz="2400" dirty="0" err="1" smtClean="0"/>
              <a:t>Войно-Ясенецкого</a:t>
            </a:r>
            <a:r>
              <a:rPr lang="ru-RU" altLang="ru-RU" sz="2400" dirty="0" smtClean="0"/>
              <a:t>" Министерства здравоохранения Российской Федерации</a:t>
            </a:r>
            <a:br>
              <a:rPr lang="ru-RU" altLang="ru-RU" sz="2400" dirty="0" smtClean="0"/>
            </a:br>
            <a:r>
              <a:rPr lang="ru-RU" altLang="ru-RU" sz="2400" dirty="0" smtClean="0"/>
              <a:t> Кафедра лучевой диагностики ИПО </a:t>
            </a:r>
            <a:endParaRPr lang="ru-RU" alt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125297"/>
            <a:ext cx="50311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1B1B1B"/>
                </a:solidFill>
                <a:latin typeface="Roboto"/>
              </a:rPr>
              <a:t>S</a:t>
            </a:r>
            <a:r>
              <a:rPr lang="en-US" sz="2000" b="1" i="0" dirty="0" smtClean="0">
                <a:solidFill>
                  <a:srgbClr val="1B1B1B"/>
                </a:solidFill>
                <a:effectLst/>
                <a:latin typeface="Roboto"/>
              </a:rPr>
              <a:t>cientific journal</a:t>
            </a:r>
            <a:r>
              <a:rPr lang="ru-RU" sz="2000" b="1" i="0" dirty="0" smtClean="0">
                <a:solidFill>
                  <a:srgbClr val="1B1B1B"/>
                </a:solidFill>
                <a:effectLst/>
                <a:latin typeface="Roboto"/>
              </a:rPr>
              <a:t>: </a:t>
            </a:r>
            <a:r>
              <a:rPr lang="en-US" sz="2000" b="1" i="0" dirty="0" smtClean="0">
                <a:solidFill>
                  <a:srgbClr val="1B1B1B"/>
                </a:solidFill>
                <a:effectLst/>
                <a:latin typeface="Roboto"/>
              </a:rPr>
              <a:t> Radiology</a:t>
            </a:r>
            <a:r>
              <a:rPr lang="ru-RU" sz="2000" b="1" i="0" dirty="0" smtClean="0">
                <a:solidFill>
                  <a:srgbClr val="1B1B1B"/>
                </a:solidFill>
                <a:effectLst/>
                <a:latin typeface="Roboto"/>
              </a:rPr>
              <a:t> </a:t>
            </a:r>
            <a:r>
              <a:rPr lang="en-US" sz="2000" b="1" i="0" dirty="0" smtClean="0">
                <a:solidFill>
                  <a:srgbClr val="1B1B1B"/>
                </a:solidFill>
                <a:effectLst/>
                <a:latin typeface="Roboto"/>
              </a:rPr>
              <a:t>assistant</a:t>
            </a:r>
            <a:r>
              <a:rPr lang="en-US" b="0" i="0" dirty="0" smtClean="0">
                <a:solidFill>
                  <a:srgbClr val="1B1B1B"/>
                </a:solidFill>
                <a:effectLst/>
                <a:latin typeface="Roboto"/>
              </a:rPr>
              <a:t> </a:t>
            </a:r>
            <a:endParaRPr lang="en-US" b="0" i="0" dirty="0">
              <a:solidFill>
                <a:srgbClr val="1B1B1B"/>
              </a:solidFill>
              <a:effectLst/>
              <a:latin typeface="Roboto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643847"/>
            <a:ext cx="7744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Nanda </a:t>
            </a:r>
            <a:r>
              <a:rPr lang="en-US" b="1" dirty="0" err="1"/>
              <a:t>Krak</a:t>
            </a:r>
            <a:r>
              <a:rPr lang="en-US" b="1" dirty="0"/>
              <a:t> and Robin </a:t>
            </a:r>
            <a:r>
              <a:rPr lang="en-US" b="1" dirty="0" err="1"/>
              <a:t>Smithuis</a:t>
            </a:r>
            <a:endParaRPr lang="en-US" b="1" dirty="0"/>
          </a:p>
          <a:p>
            <a:r>
              <a:rPr lang="en-US" b="1" i="1" dirty="0"/>
              <a:t>Radiology Department of Waikato Hospital, Hamilton, New Zealand and </a:t>
            </a:r>
            <a:r>
              <a:rPr lang="en-US" b="1" i="1" dirty="0" err="1"/>
              <a:t>Alrijne</a:t>
            </a:r>
            <a:r>
              <a:rPr lang="en-US" b="1" i="1" dirty="0"/>
              <a:t> hospital in </a:t>
            </a:r>
            <a:r>
              <a:rPr lang="en-US" b="1" i="1" dirty="0" err="1"/>
              <a:t>Leiderdorp</a:t>
            </a:r>
            <a:r>
              <a:rPr lang="en-US" b="1" i="1" dirty="0"/>
              <a:t>, the </a:t>
            </a:r>
            <a:r>
              <a:rPr lang="en-US" b="1" i="1" dirty="0" smtClean="0"/>
              <a:t>Netherlands</a:t>
            </a:r>
            <a:endParaRPr lang="ru-RU" b="1" i="1" dirty="0" smtClean="0"/>
          </a:p>
          <a:p>
            <a:r>
              <a:rPr lang="ru-RU" dirty="0"/>
              <a:t>2019-03-26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9206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030" y="392616"/>
            <a:ext cx="8596668" cy="1320800"/>
          </a:xfrm>
        </p:spPr>
        <p:txBody>
          <a:bodyPr/>
          <a:lstStyle/>
          <a:p>
            <a:r>
              <a:rPr lang="ru-RU" b="1" dirty="0" smtClean="0"/>
              <a:t>Киста надпочечника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854" y="1739965"/>
            <a:ext cx="5948022" cy="3880773"/>
          </a:xfrm>
        </p:spPr>
        <p:txBody>
          <a:bodyPr>
            <a:noAutofit/>
          </a:bodyPr>
          <a:lstStyle/>
          <a:p>
            <a:r>
              <a:rPr lang="ru-RU" sz="2200" dirty="0"/>
              <a:t>Неосложненная киста представляет собой четко очерченное образование водянистой плотности, которое </a:t>
            </a:r>
            <a:r>
              <a:rPr lang="ru-RU" sz="2200" dirty="0" smtClean="0"/>
              <a:t>повышает плотность после введения контраста.</a:t>
            </a:r>
          </a:p>
          <a:p>
            <a:r>
              <a:rPr lang="ru-RU" sz="2200" dirty="0" smtClean="0"/>
              <a:t>Киста </a:t>
            </a:r>
            <a:r>
              <a:rPr lang="ru-RU" sz="2200" dirty="0"/>
              <a:t>имеет тонкую стенку и может иметь тонкие </a:t>
            </a:r>
            <a:r>
              <a:rPr lang="ru-RU" sz="2200" dirty="0" smtClean="0"/>
              <a:t>перегородки</a:t>
            </a:r>
            <a:endParaRPr lang="ru-RU" sz="2200" dirty="0"/>
          </a:p>
          <a:p>
            <a:r>
              <a:rPr lang="ru-RU" sz="2200" dirty="0"/>
              <a:t>Э</a:t>
            </a:r>
            <a:r>
              <a:rPr lang="ru-RU" sz="2200" dirty="0" smtClean="0"/>
              <a:t>ндотелиальная </a:t>
            </a:r>
            <a:r>
              <a:rPr lang="ru-RU" sz="2200" dirty="0"/>
              <a:t>киста </a:t>
            </a:r>
            <a:r>
              <a:rPr lang="ru-RU" sz="2200" dirty="0" smtClean="0"/>
              <a:t>и </a:t>
            </a:r>
            <a:r>
              <a:rPr lang="ru-RU" sz="2200" dirty="0" err="1" smtClean="0"/>
              <a:t>псевдокиста</a:t>
            </a:r>
            <a:r>
              <a:rPr lang="ru-RU" sz="2200" dirty="0" smtClean="0"/>
              <a:t> встречаются </a:t>
            </a:r>
            <a:r>
              <a:rPr lang="ru-RU" sz="2200" dirty="0"/>
              <a:t>чаще </a:t>
            </a:r>
            <a:r>
              <a:rPr lang="ru-RU" sz="2200" dirty="0" smtClean="0"/>
              <a:t>всего </a:t>
            </a:r>
          </a:p>
          <a:p>
            <a:r>
              <a:rPr lang="ru-RU" sz="2200" dirty="0"/>
              <a:t>И</a:t>
            </a:r>
            <a:r>
              <a:rPr lang="ru-RU" sz="2200" dirty="0" smtClean="0"/>
              <a:t>стинная </a:t>
            </a:r>
            <a:r>
              <a:rPr lang="ru-RU" sz="2200" dirty="0"/>
              <a:t>эпителиальная или паразитарная киста </a:t>
            </a:r>
            <a:r>
              <a:rPr lang="ru-RU" sz="2200" dirty="0" smtClean="0"/>
              <a:t>встречаются редко</a:t>
            </a:r>
            <a:endParaRPr lang="ru-RU" sz="2200" dirty="0"/>
          </a:p>
          <a:p>
            <a:r>
              <a:rPr lang="ru-RU" sz="2200" dirty="0" err="1"/>
              <a:t>Псевдокисты</a:t>
            </a:r>
            <a:r>
              <a:rPr lang="ru-RU" sz="2200" dirty="0"/>
              <a:t> могут иметь более толстые стенки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886" y="1199319"/>
            <a:ext cx="6434114" cy="423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147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бразования с </a:t>
            </a:r>
            <a:r>
              <a:rPr lang="ru-RU" dirty="0" err="1" smtClean="0"/>
              <a:t>кальцификатами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726" y="2342166"/>
            <a:ext cx="5805762" cy="4267426"/>
          </a:xfrm>
        </p:spPr>
        <p:txBody>
          <a:bodyPr>
            <a:normAutofit/>
          </a:bodyPr>
          <a:lstStyle/>
          <a:p>
            <a:r>
              <a:rPr lang="ru-RU" sz="2200" dirty="0"/>
              <a:t>Грубые округлые, периферические </a:t>
            </a:r>
            <a:r>
              <a:rPr lang="ru-RU" sz="2200" dirty="0" err="1" smtClean="0"/>
              <a:t>кальцификации</a:t>
            </a:r>
            <a:r>
              <a:rPr lang="ru-RU" sz="2200" dirty="0" smtClean="0"/>
              <a:t> – признак доброкачественного образования </a:t>
            </a:r>
            <a:r>
              <a:rPr lang="ru-RU" sz="2200" dirty="0"/>
              <a:t>и могут наблюдаться при</a:t>
            </a:r>
            <a:r>
              <a:rPr lang="ru-RU" sz="2200" dirty="0" smtClean="0"/>
              <a:t>:</a:t>
            </a:r>
          </a:p>
          <a:p>
            <a:endParaRPr lang="ru-RU" sz="2200" dirty="0"/>
          </a:p>
          <a:p>
            <a:r>
              <a:rPr lang="ru-RU" sz="2200" dirty="0"/>
              <a:t>Аденома</a:t>
            </a:r>
          </a:p>
          <a:p>
            <a:r>
              <a:rPr lang="ru-RU" sz="2200" dirty="0" err="1"/>
              <a:t>Миелолипома</a:t>
            </a:r>
            <a:endParaRPr lang="ru-RU" sz="2200" dirty="0"/>
          </a:p>
          <a:p>
            <a:r>
              <a:rPr lang="ru-RU" sz="2200" dirty="0"/>
              <a:t>Травма</a:t>
            </a:r>
          </a:p>
          <a:p>
            <a:r>
              <a:rPr lang="ru-RU" sz="2200" dirty="0"/>
              <a:t>Гранулематозная инфекция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491" y="2267603"/>
            <a:ext cx="6390509" cy="441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46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08" y="609600"/>
            <a:ext cx="8596668" cy="1320800"/>
          </a:xfrm>
        </p:spPr>
        <p:txBody>
          <a:bodyPr/>
          <a:lstStyle/>
          <a:p>
            <a:r>
              <a:rPr lang="ru-RU" dirty="0"/>
              <a:t>Образования с </a:t>
            </a:r>
            <a:r>
              <a:rPr lang="ru-RU" dirty="0" err="1"/>
              <a:t>кальцификатами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41" y="2977545"/>
            <a:ext cx="4534746" cy="3880773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Точечные</a:t>
            </a:r>
            <a:r>
              <a:rPr lang="ru-RU" sz="2200" dirty="0"/>
              <a:t>, дистрофические и неравномерные </a:t>
            </a:r>
            <a:r>
              <a:rPr lang="ru-RU" sz="2200" dirty="0" err="1"/>
              <a:t>кальцификаты</a:t>
            </a:r>
            <a:r>
              <a:rPr lang="ru-RU" sz="2200" dirty="0"/>
              <a:t> обычно не являются доброкачественными и могут наблюдаться при</a:t>
            </a:r>
            <a:r>
              <a:rPr lang="ru-RU" sz="2200" dirty="0" smtClean="0"/>
              <a:t>:</a:t>
            </a:r>
          </a:p>
          <a:p>
            <a:endParaRPr lang="ru-RU" sz="2200" dirty="0"/>
          </a:p>
          <a:p>
            <a:pPr marL="0" indent="0">
              <a:buNone/>
            </a:pPr>
            <a:r>
              <a:rPr lang="ru-RU" sz="2200" b="1" dirty="0"/>
              <a:t>     </a:t>
            </a:r>
            <a:r>
              <a:rPr lang="ru-RU" sz="2200" b="1" dirty="0" err="1"/>
              <a:t>Адренокортикальный</a:t>
            </a:r>
            <a:r>
              <a:rPr lang="ru-RU" sz="2200" b="1" dirty="0"/>
              <a:t> </a:t>
            </a:r>
            <a:r>
              <a:rPr lang="ru-RU" sz="2200" b="1" dirty="0" smtClean="0"/>
              <a:t>рак</a:t>
            </a:r>
          </a:p>
          <a:p>
            <a:pPr marL="0" indent="0">
              <a:buNone/>
            </a:pPr>
            <a:r>
              <a:rPr lang="ru-RU" sz="2200" b="1" dirty="0" smtClean="0"/>
              <a:t>     Метастазы </a:t>
            </a:r>
            <a:r>
              <a:rPr lang="ru-RU" sz="2200" b="1" dirty="0"/>
              <a:t>в надпочечники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888" y="2880360"/>
            <a:ext cx="7373112" cy="3883172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190541" y="1930400"/>
            <a:ext cx="7029072" cy="1193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/>
              <a:t>Двусторонние </a:t>
            </a:r>
            <a:r>
              <a:rPr lang="ru-RU" sz="2200" dirty="0" err="1" smtClean="0"/>
              <a:t>кальцификации</a:t>
            </a:r>
            <a:r>
              <a:rPr lang="ru-RU" sz="2200" dirty="0" smtClean="0"/>
              <a:t> также указывают на доброкачественное происхождение.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991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886" y="5983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Миелолипома</a:t>
            </a:r>
            <a:r>
              <a:rPr lang="ru-RU" b="1" dirty="0" smtClean="0"/>
              <a:t> надпочечника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1886" y="772097"/>
            <a:ext cx="9362778" cy="3880773"/>
          </a:xfrm>
        </p:spPr>
        <p:txBody>
          <a:bodyPr/>
          <a:lstStyle/>
          <a:p>
            <a:r>
              <a:rPr lang="ru-RU" dirty="0" err="1"/>
              <a:t>Миелолипомы</a:t>
            </a:r>
            <a:r>
              <a:rPr lang="ru-RU" dirty="0"/>
              <a:t> — доброкачественные опухоли, состоящие из элементов костного мозга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Обычно </a:t>
            </a:r>
            <a:r>
              <a:rPr lang="ru-RU" dirty="0"/>
              <a:t>их легко распознать на КТ или МРТ, поскольку они содержат участки макроскопического </a:t>
            </a:r>
            <a:r>
              <a:rPr lang="ru-RU" dirty="0" smtClean="0"/>
              <a:t>жира</a:t>
            </a:r>
          </a:p>
          <a:p>
            <a:r>
              <a:rPr lang="ru-RU" dirty="0" err="1" smtClean="0"/>
              <a:t>Кальцинаты</a:t>
            </a:r>
            <a:r>
              <a:rPr lang="ru-RU" dirty="0" smtClean="0"/>
              <a:t> </a:t>
            </a:r>
            <a:r>
              <a:rPr lang="ru-RU" dirty="0"/>
              <a:t>наблюдаются в 24% случаев.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000" y="2581965"/>
            <a:ext cx="7408441" cy="278317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07338" y="5596233"/>
            <a:ext cx="91576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 КТ в надпочечнике обнаружен макроскопический жир, что является специфичным для диагноза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миелолипомы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Справа другой случай с высоким уровнем SI на T1ВИ, указывающим на макроскопический жир в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миелолипоме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616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3554"/>
            <a:ext cx="8596668" cy="1320800"/>
          </a:xfrm>
        </p:spPr>
        <p:txBody>
          <a:bodyPr/>
          <a:lstStyle/>
          <a:p>
            <a:r>
              <a:rPr lang="ru-RU" b="1" dirty="0" err="1"/>
              <a:t>Миелолипома</a:t>
            </a:r>
            <a:r>
              <a:rPr lang="ru-RU" b="1" dirty="0"/>
              <a:t> надпочечника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5646"/>
            <a:ext cx="8596668" cy="825326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КТ-изображение новообразования надпочечника, в основном состоящего из макроскопического жира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327" y="2642616"/>
            <a:ext cx="7105732" cy="3360819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677334" y="5852160"/>
            <a:ext cx="8596668" cy="829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r>
              <a:rPr lang="ru-RU" sz="2200" dirty="0" smtClean="0"/>
              <a:t>Диагноз: </a:t>
            </a:r>
            <a:r>
              <a:rPr lang="ru-RU" sz="2200" dirty="0" err="1" smtClean="0"/>
              <a:t>миелолипома</a:t>
            </a:r>
            <a:endParaRPr lang="ru-RU" sz="2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070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Неидентифицированные</a:t>
            </a:r>
            <a:r>
              <a:rPr lang="ru-RU" b="1" dirty="0" smtClean="0"/>
              <a:t> образования </a:t>
            </a:r>
            <a:br>
              <a:rPr lang="ru-RU" b="1" dirty="0" smtClean="0"/>
            </a:br>
            <a:r>
              <a:rPr lang="ru-RU" b="1" dirty="0" smtClean="0"/>
              <a:t>1-4 </a:t>
            </a:r>
            <a:r>
              <a:rPr lang="ru-RU" b="1" dirty="0"/>
              <a:t>см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42" y="1930400"/>
            <a:ext cx="5942922" cy="3880773"/>
          </a:xfrm>
        </p:spPr>
        <p:txBody>
          <a:bodyPr>
            <a:noAutofit/>
          </a:bodyPr>
          <a:lstStyle/>
          <a:p>
            <a:r>
              <a:rPr lang="ru-RU" sz="2200" dirty="0"/>
              <a:t>Многие </a:t>
            </a:r>
            <a:r>
              <a:rPr lang="ru-RU" sz="2200" dirty="0" smtClean="0"/>
              <a:t>образования </a:t>
            </a:r>
            <a:r>
              <a:rPr lang="ru-RU" sz="2200" dirty="0"/>
              <a:t>надпочечников не могут быть с уверенностью диагностированы </a:t>
            </a:r>
            <a:r>
              <a:rPr lang="ru-RU" sz="2200" dirty="0" smtClean="0"/>
              <a:t>как </a:t>
            </a:r>
            <a:r>
              <a:rPr lang="ru-RU" sz="2200" dirty="0"/>
              <a:t>аденомы с высоким содержанием липидов, либо как другие доброкачественные новообразования, потому </a:t>
            </a:r>
            <a:r>
              <a:rPr lang="ru-RU" sz="2200" dirty="0" smtClean="0"/>
              <a:t>что</a:t>
            </a:r>
            <a:r>
              <a:rPr lang="en-US" sz="2200" dirty="0" smtClean="0"/>
              <a:t> </a:t>
            </a:r>
            <a:r>
              <a:rPr lang="ru-RU" sz="2200" dirty="0" smtClean="0"/>
              <a:t>их </a:t>
            </a:r>
            <a:r>
              <a:rPr lang="ru-RU" sz="2200" dirty="0"/>
              <a:t>плотность </a:t>
            </a:r>
            <a:r>
              <a:rPr lang="ru-RU" sz="2200" dirty="0" smtClean="0"/>
              <a:t>более 10 </a:t>
            </a:r>
            <a:r>
              <a:rPr lang="en-US" sz="2200" dirty="0" smtClean="0"/>
              <a:t>HU</a:t>
            </a:r>
            <a:r>
              <a:rPr lang="ru-RU" sz="2200" dirty="0" smtClean="0"/>
              <a:t> на </a:t>
            </a:r>
            <a:r>
              <a:rPr lang="ru-RU" sz="2200" dirty="0" err="1" smtClean="0"/>
              <a:t>нативной</a:t>
            </a:r>
            <a:r>
              <a:rPr lang="ru-RU" sz="2200" dirty="0" smtClean="0"/>
              <a:t> </a:t>
            </a:r>
            <a:r>
              <a:rPr lang="ru-RU" sz="2200" dirty="0"/>
              <a:t>КТ</a:t>
            </a:r>
            <a:r>
              <a:rPr lang="ru-RU" sz="2200" dirty="0" smtClean="0"/>
              <a:t>.</a:t>
            </a:r>
          </a:p>
          <a:p>
            <a:r>
              <a:rPr lang="ru-RU" sz="2200" dirty="0"/>
              <a:t>К ним относятся </a:t>
            </a:r>
            <a:r>
              <a:rPr lang="ru-RU" sz="2200" dirty="0" smtClean="0"/>
              <a:t>аденом </a:t>
            </a:r>
            <a:r>
              <a:rPr lang="ru-RU" sz="2200" dirty="0"/>
              <a:t>с низким содержанием </a:t>
            </a:r>
            <a:r>
              <a:rPr lang="ru-RU" sz="2200" dirty="0" smtClean="0"/>
              <a:t>липидов</a:t>
            </a:r>
          </a:p>
          <a:p>
            <a:r>
              <a:rPr lang="ru-RU" sz="2200" dirty="0" smtClean="0"/>
              <a:t>Для их диагностики необходимо выполнить КТА для визуализации </a:t>
            </a:r>
            <a:r>
              <a:rPr lang="ru-RU" sz="2200" b="1" dirty="0" smtClean="0"/>
              <a:t>снижения плотности после введения контраста (вымывание)</a:t>
            </a:r>
            <a:r>
              <a:rPr lang="ru-RU" sz="2200" dirty="0" smtClean="0"/>
              <a:t>, </a:t>
            </a:r>
            <a:r>
              <a:rPr lang="ru-RU" sz="2200" dirty="0"/>
              <a:t>или </a:t>
            </a:r>
            <a:r>
              <a:rPr lang="ru-RU" sz="2200" dirty="0" smtClean="0"/>
              <a:t>МРТ</a:t>
            </a:r>
            <a:endParaRPr lang="ru-RU" sz="2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700" y="2091612"/>
            <a:ext cx="5682300" cy="413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35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15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Снижения плотности образования </a:t>
            </a:r>
            <a:r>
              <a:rPr lang="ru-RU" b="1" dirty="0"/>
              <a:t>после введения контраста (</a:t>
            </a:r>
            <a:r>
              <a:rPr lang="ru-RU" b="1" dirty="0" smtClean="0"/>
              <a:t>вымывание)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43951"/>
            <a:ext cx="8596668" cy="5514049"/>
          </a:xfrm>
        </p:spPr>
        <p:txBody>
          <a:bodyPr>
            <a:normAutofit/>
          </a:bodyPr>
          <a:lstStyle/>
          <a:p>
            <a:r>
              <a:rPr lang="ru-RU" sz="2200" dirty="0"/>
              <a:t>Аденомы, как богатые, так и обедненные липидами, быстро вымывают контраст.</a:t>
            </a:r>
            <a:br>
              <a:rPr lang="ru-RU" sz="2200" dirty="0"/>
            </a:br>
            <a:r>
              <a:rPr lang="ru-RU" sz="2200" dirty="0" smtClean="0"/>
              <a:t>Другие образования, </a:t>
            </a:r>
            <a:r>
              <a:rPr lang="ru-RU" sz="2200" dirty="0"/>
              <a:t>например метастазы, обычно быстро увеличиваются, но для вымывания требуется больше времени</a:t>
            </a:r>
            <a:r>
              <a:rPr lang="ru-RU" sz="2200" dirty="0" smtClean="0"/>
              <a:t>.</a:t>
            </a:r>
            <a:endParaRPr lang="en-US" sz="2200" dirty="0" smtClean="0"/>
          </a:p>
          <a:p>
            <a:r>
              <a:rPr lang="ru-RU" sz="2200" dirty="0" smtClean="0"/>
              <a:t>Существует две формулы вымывания для диагностики образований надпочечников:</a:t>
            </a:r>
            <a:br>
              <a:rPr lang="ru-RU" sz="2200" dirty="0" smtClean="0"/>
            </a:br>
            <a:endParaRPr lang="ru-RU" sz="2200" dirty="0" smtClean="0"/>
          </a:p>
          <a:p>
            <a:endParaRPr lang="ru-RU" sz="2200" dirty="0" smtClean="0"/>
          </a:p>
          <a:p>
            <a:r>
              <a:rPr lang="ru-RU" sz="2200" b="1" dirty="0" smtClean="0"/>
              <a:t>Абсолютная</a:t>
            </a:r>
          </a:p>
          <a:p>
            <a:pPr marL="0" indent="0">
              <a:buNone/>
            </a:pPr>
            <a:endParaRPr lang="ru-RU" sz="2200" dirty="0" smtClean="0"/>
          </a:p>
          <a:p>
            <a:r>
              <a:rPr lang="ru-RU" sz="2200" b="1" dirty="0" smtClean="0"/>
              <a:t>Относительная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656" y="3664063"/>
            <a:ext cx="6943344" cy="319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3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1582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Снижения </a:t>
            </a:r>
            <a:r>
              <a:rPr lang="ru-RU" b="1" dirty="0" smtClean="0"/>
              <a:t>плотности образования </a:t>
            </a:r>
            <a:r>
              <a:rPr lang="ru-RU" b="1" dirty="0"/>
              <a:t>после введения контраста (вымывание)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158" y="1436624"/>
            <a:ext cx="9390210" cy="4697411"/>
          </a:xfrm>
        </p:spPr>
        <p:txBody>
          <a:bodyPr>
            <a:noAutofit/>
          </a:bodyPr>
          <a:lstStyle/>
          <a:p>
            <a:r>
              <a:rPr lang="ru-RU" sz="2200" dirty="0"/>
              <a:t>П</a:t>
            </a:r>
            <a:r>
              <a:rPr lang="ru-RU" sz="2200" dirty="0" smtClean="0"/>
              <a:t>ротокол КТА для подсчета абсолютного значения вымывания состоит </a:t>
            </a:r>
            <a:r>
              <a:rPr lang="ru-RU" sz="2200" dirty="0"/>
              <a:t>из сканирования без контраста (</a:t>
            </a:r>
            <a:r>
              <a:rPr lang="ru-RU" sz="2200" dirty="0" err="1"/>
              <a:t>нативное</a:t>
            </a:r>
            <a:r>
              <a:rPr lang="ru-RU" sz="2200" dirty="0"/>
              <a:t>), сканирования с </a:t>
            </a:r>
            <a:r>
              <a:rPr lang="ru-RU" sz="2200" dirty="0" smtClean="0"/>
              <a:t>контрастным усилением с </a:t>
            </a:r>
            <a:r>
              <a:rPr lang="ru-RU" sz="2200" dirty="0"/>
              <a:t>отсрочкой 60-90 секунд и сканирования с отсрочкой в ​​15 минут</a:t>
            </a:r>
            <a:r>
              <a:rPr lang="ru-RU" sz="2200" dirty="0" smtClean="0"/>
              <a:t>.</a:t>
            </a:r>
            <a:endParaRPr lang="ru-RU" sz="2200" dirty="0"/>
          </a:p>
          <a:p>
            <a:r>
              <a:rPr lang="ru-RU" sz="2200" dirty="0"/>
              <a:t>Абсолютное размытие усиления ⩾ 60% свидетельствует об аденоме</a:t>
            </a:r>
          </a:p>
          <a:p>
            <a:endParaRPr lang="ru-RU" sz="2200" dirty="0" smtClean="0"/>
          </a:p>
          <a:p>
            <a:r>
              <a:rPr lang="ru-RU" sz="2200" dirty="0" smtClean="0"/>
              <a:t>Относительная формула применяется при проведение КТА по поводу другой патологии и случайной находке образования надпочечника , когда </a:t>
            </a:r>
            <a:r>
              <a:rPr lang="ru-RU" sz="2200" dirty="0"/>
              <a:t>пациент все еще находится на столе, </a:t>
            </a:r>
            <a:r>
              <a:rPr lang="ru-RU" sz="2200" dirty="0" smtClean="0"/>
              <a:t>проводится второе </a:t>
            </a:r>
            <a:r>
              <a:rPr lang="ru-RU" sz="2200" dirty="0"/>
              <a:t>сканирование надпочечников через 15 минут после инъекции контраста и рассчитать относительное вымывание</a:t>
            </a:r>
            <a:r>
              <a:rPr lang="ru-RU" sz="2200" dirty="0" smtClean="0"/>
              <a:t>.</a:t>
            </a:r>
          </a:p>
          <a:p>
            <a:r>
              <a:rPr lang="ru-RU" sz="2200" dirty="0" smtClean="0"/>
              <a:t>Относительное </a:t>
            </a:r>
            <a:r>
              <a:rPr lang="ru-RU" sz="2200" dirty="0"/>
              <a:t>вымывание усиления ⩾ 40% свидетельствует об аденоме</a:t>
            </a:r>
          </a:p>
        </p:txBody>
      </p:sp>
    </p:spTree>
    <p:extLst>
      <p:ext uri="{BB962C8B-B14F-4D97-AF65-F5344CB8AC3E}">
        <p14:creationId xmlns:p14="http://schemas.microsoft.com/office/powerpoint/2010/main" val="97400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Исключения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Опухоли надпочечников показывающие соизмеримые значения вымывания контраста по сравнению с аденомами :</a:t>
            </a:r>
          </a:p>
          <a:p>
            <a:endParaRPr lang="ru-RU" sz="2200" dirty="0" smtClean="0"/>
          </a:p>
          <a:p>
            <a:r>
              <a:rPr lang="ru-RU" sz="2200" b="1" dirty="0"/>
              <a:t>Метастазы </a:t>
            </a:r>
            <a:r>
              <a:rPr lang="ru-RU" sz="2200" dirty="0"/>
              <a:t>в надпочечники </a:t>
            </a:r>
            <a:r>
              <a:rPr lang="ru-RU" sz="2200" dirty="0" err="1"/>
              <a:t>гиперваскулярных</a:t>
            </a:r>
            <a:r>
              <a:rPr lang="ru-RU" sz="2200" dirty="0"/>
              <a:t> первичных опухолей, таких </a:t>
            </a:r>
            <a:r>
              <a:rPr lang="ru-RU" sz="2200" dirty="0" smtClean="0"/>
              <a:t>как </a:t>
            </a:r>
            <a:r>
              <a:rPr lang="ru-RU" sz="2400" dirty="0"/>
              <a:t>почечно-клеточный рак</a:t>
            </a:r>
            <a:r>
              <a:rPr lang="ru-RU" sz="2200" dirty="0" smtClean="0"/>
              <a:t> (ПКР) </a:t>
            </a:r>
            <a:r>
              <a:rPr lang="ru-RU" sz="2200" dirty="0"/>
              <a:t>и </a:t>
            </a:r>
            <a:r>
              <a:rPr lang="ru-RU" sz="2200" dirty="0" smtClean="0"/>
              <a:t>гепатоцеллюлярные карциномы</a:t>
            </a:r>
            <a:r>
              <a:rPr lang="en-US" sz="2200" dirty="0" smtClean="0"/>
              <a:t> </a:t>
            </a:r>
            <a:r>
              <a:rPr lang="ru-RU" sz="2200" dirty="0" smtClean="0"/>
              <a:t>(ГЦК)</a:t>
            </a:r>
          </a:p>
          <a:p>
            <a:r>
              <a:rPr lang="ru-RU" sz="2200" b="1" dirty="0" err="1" smtClean="0"/>
              <a:t>Феохромоцитомы</a:t>
            </a:r>
            <a:endParaRPr lang="ru-RU" sz="2200" b="1" dirty="0"/>
          </a:p>
          <a:p>
            <a:r>
              <a:rPr lang="ru-RU" sz="2200" b="1" dirty="0" err="1"/>
              <a:t>Адренокортикальные</a:t>
            </a:r>
            <a:r>
              <a:rPr lang="ru-RU" sz="2200" b="1" dirty="0"/>
              <a:t> </a:t>
            </a:r>
            <a:r>
              <a:rPr lang="ru-RU" sz="2200" b="1" dirty="0" smtClean="0"/>
              <a:t>карциномы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49863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302" y="161544"/>
            <a:ext cx="9326202" cy="1320800"/>
          </a:xfrm>
        </p:spPr>
        <p:txBody>
          <a:bodyPr/>
          <a:lstStyle/>
          <a:p>
            <a:r>
              <a:rPr lang="ru-RU" dirty="0" smtClean="0"/>
              <a:t>КТА образования правого надпочечника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572" y="2018966"/>
            <a:ext cx="5083386" cy="388077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200" dirty="0" err="1" smtClean="0"/>
              <a:t>Нативное</a:t>
            </a:r>
            <a:r>
              <a:rPr lang="ru-RU" sz="2200" dirty="0" smtClean="0"/>
              <a:t> КТ – плотность 24</a:t>
            </a:r>
            <a:r>
              <a:rPr lang="en-US" sz="2200" dirty="0" smtClean="0"/>
              <a:t>HU</a:t>
            </a:r>
          </a:p>
          <a:p>
            <a:r>
              <a:rPr lang="ru-RU" sz="2200" dirty="0" smtClean="0"/>
              <a:t>Венозная фаза – плотность 88</a:t>
            </a:r>
            <a:r>
              <a:rPr lang="en-US" sz="2200" dirty="0" smtClean="0"/>
              <a:t>HU</a:t>
            </a:r>
          </a:p>
          <a:p>
            <a:r>
              <a:rPr lang="ru-RU" sz="2200" dirty="0" err="1" smtClean="0"/>
              <a:t>Отсроченая</a:t>
            </a:r>
            <a:r>
              <a:rPr lang="ru-RU" sz="2200" dirty="0" smtClean="0"/>
              <a:t> фаза – плотность 49</a:t>
            </a:r>
            <a:r>
              <a:rPr lang="en-US" sz="2200" dirty="0" smtClean="0"/>
              <a:t>HU</a:t>
            </a:r>
          </a:p>
          <a:p>
            <a:r>
              <a:rPr lang="ru-RU" sz="2200" dirty="0" smtClean="0"/>
              <a:t>Абсолютное значение </a:t>
            </a:r>
            <a:r>
              <a:rPr lang="ru-RU" sz="2200" dirty="0"/>
              <a:t>вымывание </a:t>
            </a:r>
            <a:r>
              <a:rPr lang="ru-RU" sz="2200" dirty="0" smtClean="0"/>
              <a:t>- 62%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814" y="1298448"/>
            <a:ext cx="7121186" cy="428853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630935" y="5731053"/>
            <a:ext cx="6455325" cy="1410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r>
              <a:rPr lang="ru-RU" sz="2200" dirty="0" smtClean="0"/>
              <a:t>Заключение: бедная липидами аденома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08198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14314"/>
          </a:xfrm>
        </p:spPr>
        <p:txBody>
          <a:bodyPr>
            <a:normAutofit/>
          </a:bodyPr>
          <a:lstStyle/>
          <a:p>
            <a:r>
              <a:rPr lang="ru-RU" sz="2400" dirty="0"/>
              <a:t>Образования надпочечников встречается часто.</a:t>
            </a:r>
            <a:br>
              <a:rPr lang="ru-RU" sz="2400" dirty="0"/>
            </a:br>
            <a:r>
              <a:rPr lang="ru-RU" sz="2400" dirty="0" smtClean="0"/>
              <a:t>Большинство </a:t>
            </a:r>
            <a:r>
              <a:rPr lang="ru-RU" sz="2400" dirty="0"/>
              <a:t>этих образований являются случайными находками и называются </a:t>
            </a:r>
            <a:r>
              <a:rPr lang="ru-RU" sz="2400" dirty="0" err="1"/>
              <a:t>инциденталомами</a:t>
            </a:r>
            <a:endParaRPr lang="ru-RU" sz="2400" dirty="0"/>
          </a:p>
          <a:p>
            <a:r>
              <a:rPr lang="ru-RU" sz="2400" dirty="0" err="1"/>
              <a:t>Инциденталома</a:t>
            </a:r>
            <a:r>
              <a:rPr lang="ru-RU" sz="2400" dirty="0"/>
              <a:t> —случайно выявленное образование надпочечника более 1 см в диаметре, которое может оказаться как гормонально-неактивным, так и производящим различные гормоны, быть как злокачественным, так и доброкачественным. </a:t>
            </a:r>
          </a:p>
          <a:p>
            <a:r>
              <a:rPr lang="ru-RU" sz="2400" dirty="0"/>
              <a:t>Большинство </a:t>
            </a:r>
            <a:r>
              <a:rPr lang="ru-RU" sz="2400" dirty="0" err="1"/>
              <a:t>инциденталом</a:t>
            </a:r>
            <a:r>
              <a:rPr lang="ru-RU" sz="2400" dirty="0"/>
              <a:t> - доброкачественные нефункционирующие аденомы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9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ru-RU" dirty="0" smtClean="0"/>
              <a:t>МРТ 65-летнего пациента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632" y="946618"/>
            <a:ext cx="8458200" cy="935784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/>
              <a:t>С</a:t>
            </a:r>
            <a:r>
              <a:rPr lang="ru-RU" sz="2200" dirty="0" smtClean="0"/>
              <a:t>лучайно обнаруженное </a:t>
            </a:r>
            <a:r>
              <a:rPr lang="ru-RU" sz="2200" dirty="0"/>
              <a:t>новообразования правого надпочечника на УЗИ брюшной полости, проведенном по поводу камней в </a:t>
            </a:r>
            <a:r>
              <a:rPr lang="ru-RU" sz="2200" dirty="0" smtClean="0"/>
              <a:t>почках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191" y="1865376"/>
            <a:ext cx="6512396" cy="4073865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84633" y="1882401"/>
            <a:ext cx="5028765" cy="4203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Выполнена МРТ, протокол (</a:t>
            </a:r>
            <a:r>
              <a:rPr lang="en-US" sz="2000" dirty="0" smtClean="0"/>
              <a:t>GRE)</a:t>
            </a:r>
          </a:p>
          <a:p>
            <a:endParaRPr lang="ru-RU" sz="2000" dirty="0" smtClean="0"/>
          </a:p>
          <a:p>
            <a:r>
              <a:rPr lang="ru-RU" sz="2000" dirty="0" smtClean="0"/>
              <a:t>Падение сигнала на противофазном изображении, свидетельствующее о наличии микроскопического жира </a:t>
            </a:r>
            <a:endParaRPr lang="en-US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Больной наблюдался в течение 2 лет, так как образование неоднородно и имеет размеры 5,2 см.</a:t>
            </a:r>
            <a:br>
              <a:rPr lang="ru-RU" sz="2000" dirty="0" smtClean="0"/>
            </a:br>
            <a:r>
              <a:rPr lang="ru-RU" sz="2000" dirty="0" smtClean="0"/>
              <a:t>Очаг не изменился в размерах и не был гормонально активен.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84633" y="5939241"/>
            <a:ext cx="7461504" cy="918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>Д</a:t>
            </a:r>
            <a:r>
              <a:rPr lang="ru-RU" sz="2200" dirty="0" smtClean="0"/>
              <a:t>иагноз: аденома с низким содержанием липидов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8359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8622" y="3060192"/>
            <a:ext cx="8596668" cy="13208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Спасибо за внимание 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53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8704"/>
            <a:ext cx="8596668" cy="1320800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91909"/>
            <a:ext cx="8596668" cy="3880773"/>
          </a:xfrm>
        </p:spPr>
        <p:txBody>
          <a:bodyPr>
            <a:noAutofit/>
          </a:bodyPr>
          <a:lstStyle/>
          <a:p>
            <a:r>
              <a:rPr lang="ru-RU" sz="2200" dirty="0" smtClean="0"/>
              <a:t>Частота обнаружения </a:t>
            </a:r>
            <a:r>
              <a:rPr lang="ru-RU" sz="2200" dirty="0" err="1" smtClean="0"/>
              <a:t>Инциденталомы</a:t>
            </a:r>
            <a:r>
              <a:rPr lang="ru-RU" sz="2200" dirty="0" smtClean="0"/>
              <a:t> надпочечников при проведение КТ забрюшинного пространства (ЗП) - 3%, </a:t>
            </a:r>
            <a:r>
              <a:rPr lang="ru-RU" sz="2200" dirty="0" smtClean="0"/>
              <a:t> </a:t>
            </a:r>
          </a:p>
          <a:p>
            <a:pPr marL="0" indent="0">
              <a:buNone/>
            </a:pPr>
            <a:r>
              <a:rPr lang="ru-RU" sz="2200" dirty="0"/>
              <a:t> </a:t>
            </a:r>
            <a:r>
              <a:rPr lang="ru-RU" sz="2200" dirty="0" smtClean="0"/>
              <a:t>   </a:t>
            </a:r>
            <a:r>
              <a:rPr lang="ru-RU" sz="2200" dirty="0" smtClean="0"/>
              <a:t>10</a:t>
            </a:r>
            <a:r>
              <a:rPr lang="ru-RU" sz="2200" dirty="0" smtClean="0"/>
              <a:t>% у пожилых пациентов</a:t>
            </a:r>
          </a:p>
          <a:p>
            <a:r>
              <a:rPr lang="ru-RU" sz="2200" dirty="0" smtClean="0"/>
              <a:t>Главная сложность лучевой диагностики </a:t>
            </a:r>
            <a:r>
              <a:rPr lang="ru-RU" sz="2200" dirty="0"/>
              <a:t>-</a:t>
            </a:r>
            <a:r>
              <a:rPr lang="ru-RU" sz="2200" dirty="0" smtClean="0"/>
              <a:t> дифференцировать </a:t>
            </a:r>
            <a:r>
              <a:rPr lang="ru-RU" sz="2200" dirty="0"/>
              <a:t>доброкачественные опухоли надпочечников от метастазов или первичных злокачественных </a:t>
            </a:r>
            <a:r>
              <a:rPr lang="ru-RU" sz="2200" dirty="0" smtClean="0"/>
              <a:t>образований</a:t>
            </a:r>
            <a:endParaRPr lang="ru-RU" sz="2200" dirty="0"/>
          </a:p>
          <a:p>
            <a:r>
              <a:rPr lang="ru-RU" sz="2200" dirty="0" smtClean="0"/>
              <a:t>Первостепенно - определить, </a:t>
            </a:r>
            <a:r>
              <a:rPr lang="ru-RU" sz="2200" dirty="0"/>
              <a:t>имеет ли поражение типичные доброкачественные </a:t>
            </a:r>
            <a:r>
              <a:rPr lang="ru-RU" sz="2200" dirty="0" smtClean="0"/>
              <a:t>признаки.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Если нет – КТ ангиография (КТА) или </a:t>
            </a:r>
            <a:r>
              <a:rPr lang="ru-RU" sz="2200" dirty="0"/>
              <a:t>МРТ, </a:t>
            </a:r>
            <a:r>
              <a:rPr lang="ru-RU" sz="2200" dirty="0" smtClean="0"/>
              <a:t>для верификации, </a:t>
            </a:r>
            <a:r>
              <a:rPr lang="ru-RU" sz="2200" dirty="0"/>
              <a:t>является ли </a:t>
            </a:r>
            <a:r>
              <a:rPr lang="ru-RU" sz="2200" dirty="0" smtClean="0"/>
              <a:t>образование </a:t>
            </a:r>
            <a:r>
              <a:rPr lang="ru-RU" sz="2200" dirty="0"/>
              <a:t>аденомой с низким содержанием липидов</a:t>
            </a:r>
            <a:r>
              <a:rPr lang="ru-RU" sz="2200" dirty="0" smtClean="0"/>
              <a:t>.</a:t>
            </a:r>
          </a:p>
          <a:p>
            <a:r>
              <a:rPr lang="ru-RU" sz="2200" dirty="0" smtClean="0"/>
              <a:t>Если </a:t>
            </a:r>
            <a:r>
              <a:rPr lang="ru-RU" sz="2200" dirty="0"/>
              <a:t>это не </a:t>
            </a:r>
            <a:r>
              <a:rPr lang="ru-RU" sz="2200" dirty="0" smtClean="0"/>
              <a:t>аденома, выбор метода диагностики между </a:t>
            </a:r>
            <a:r>
              <a:rPr lang="ru-RU" sz="2200" dirty="0"/>
              <a:t>последующим наблюдением, ПЭТ-КТ, биопсией или </a:t>
            </a:r>
            <a:r>
              <a:rPr lang="ru-RU" sz="2200" dirty="0" smtClean="0"/>
              <a:t>резекцией образования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06769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337" y="0"/>
            <a:ext cx="8596668" cy="1320800"/>
          </a:xfrm>
        </p:spPr>
        <p:txBody>
          <a:bodyPr/>
          <a:lstStyle/>
          <a:p>
            <a:r>
              <a:rPr lang="ru-RU" dirty="0"/>
              <a:t>Алгоритм </a:t>
            </a:r>
            <a:r>
              <a:rPr lang="ru-RU" dirty="0" smtClean="0"/>
              <a:t>при </a:t>
            </a:r>
            <a:r>
              <a:rPr lang="ru-RU" dirty="0"/>
              <a:t>обнаружении </a:t>
            </a:r>
            <a:r>
              <a:rPr lang="ru-RU" dirty="0" err="1"/>
              <a:t>инциденталомы</a:t>
            </a:r>
            <a:r>
              <a:rPr lang="ru-RU" dirty="0"/>
              <a:t> надпочечника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578" y="1398016"/>
            <a:ext cx="8997018" cy="564692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Если </a:t>
            </a:r>
            <a:r>
              <a:rPr lang="ru-RU" sz="2400" dirty="0" smtClean="0"/>
              <a:t>образование </a:t>
            </a:r>
            <a:r>
              <a:rPr lang="ru-RU" sz="2400" dirty="0"/>
              <a:t>имеет типично </a:t>
            </a:r>
            <a:r>
              <a:rPr lang="ru-RU" sz="2400" dirty="0" smtClean="0"/>
              <a:t>доброкачественные, </a:t>
            </a:r>
            <a:r>
              <a:rPr lang="ru-RU" sz="2400" dirty="0"/>
              <a:t>то последующее наблюдение не </a:t>
            </a:r>
            <a:r>
              <a:rPr lang="ru-RU" sz="2400" dirty="0" smtClean="0"/>
              <a:t>требуется, так же как и образования </a:t>
            </a:r>
            <a:r>
              <a:rPr lang="ru-RU" sz="2400" dirty="0" smtClean="0"/>
              <a:t>с отсутствием динамки роста.</a:t>
            </a:r>
            <a:endParaRPr lang="ru-RU" sz="2400" dirty="0" smtClean="0"/>
          </a:p>
          <a:p>
            <a:r>
              <a:rPr lang="ru-RU" sz="2400" dirty="0" smtClean="0"/>
              <a:t>Если образование </a:t>
            </a:r>
            <a:r>
              <a:rPr lang="ru-RU" sz="2400" dirty="0" err="1" smtClean="0"/>
              <a:t>неидентифицированно</a:t>
            </a:r>
            <a:r>
              <a:rPr lang="ru-RU" sz="2400" dirty="0"/>
              <a:t> </a:t>
            </a:r>
            <a:r>
              <a:rPr lang="ru-RU" sz="2400" dirty="0" smtClean="0"/>
              <a:t>и </a:t>
            </a:r>
            <a:r>
              <a:rPr lang="ru-RU" sz="2400" dirty="0"/>
              <a:t>имеет диаметр 1-4 </a:t>
            </a:r>
            <a:r>
              <a:rPr lang="ru-RU" sz="2400" dirty="0" smtClean="0"/>
              <a:t>см: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Опухоли </a:t>
            </a:r>
            <a:r>
              <a:rPr lang="ru-RU" sz="2400" dirty="0"/>
              <a:t>1-2 см у пациентов без онкологического анамнеза, вероятно, являются </a:t>
            </a:r>
            <a:r>
              <a:rPr lang="ru-RU" sz="2400" dirty="0" smtClean="0"/>
              <a:t>доброкачественными.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При </a:t>
            </a:r>
            <a:r>
              <a:rPr lang="ru-RU" sz="2400" dirty="0"/>
              <a:t>всех других </a:t>
            </a:r>
            <a:r>
              <a:rPr lang="ru-RU" sz="2400" dirty="0" err="1" smtClean="0"/>
              <a:t>неидентифицированныз</a:t>
            </a:r>
            <a:r>
              <a:rPr lang="ru-RU" sz="2400" dirty="0" smtClean="0"/>
              <a:t> образованиях проводится КТА </a:t>
            </a:r>
            <a:r>
              <a:rPr lang="ru-RU" sz="2400" dirty="0"/>
              <a:t>или МРТ надпочечников для диагностики аденом, бедных </a:t>
            </a:r>
            <a:r>
              <a:rPr lang="ru-RU" sz="2400" dirty="0" smtClean="0"/>
              <a:t>липидами.                                                                                          Они </a:t>
            </a:r>
            <a:r>
              <a:rPr lang="ru-RU" sz="2400" dirty="0"/>
              <a:t>не требуют </a:t>
            </a:r>
            <a:r>
              <a:rPr lang="ru-RU" sz="2400" dirty="0" smtClean="0"/>
              <a:t>дальнейшего </a:t>
            </a:r>
            <a:r>
              <a:rPr lang="ru-RU" sz="2400" dirty="0"/>
              <a:t>наблюдения</a:t>
            </a:r>
            <a:r>
              <a:rPr lang="ru-RU" sz="24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Если </a:t>
            </a:r>
            <a:r>
              <a:rPr lang="ru-RU" sz="2400" dirty="0"/>
              <a:t>поражение не является липид-бедной аденомой, следующий шаг зависит от клинического </a:t>
            </a:r>
            <a:r>
              <a:rPr lang="ru-RU" sz="2400" dirty="0" smtClean="0"/>
              <a:t>сценария: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    Если </a:t>
            </a:r>
            <a:r>
              <a:rPr lang="ru-RU" sz="2400" dirty="0"/>
              <a:t>у пациента в анамнезе есть рак, следует провести ПЭТ или </a:t>
            </a:r>
            <a:r>
              <a:rPr lang="ru-RU" sz="2400" dirty="0" smtClean="0"/>
              <a:t>биопсию.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    В </a:t>
            </a:r>
            <a:r>
              <a:rPr lang="ru-RU" sz="2400" dirty="0"/>
              <a:t>противном случае необходимо наблюдение или резекция.</a:t>
            </a:r>
            <a:endParaRPr lang="ru-RU" sz="2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245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при обнаружении </a:t>
            </a:r>
            <a:r>
              <a:rPr lang="ru-RU" dirty="0" err="1"/>
              <a:t>инциденталомы</a:t>
            </a:r>
            <a:r>
              <a:rPr lang="ru-RU" dirty="0"/>
              <a:t> надпочечника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16621"/>
            <a:ext cx="6189810" cy="3880773"/>
          </a:xfrm>
        </p:spPr>
        <p:txBody>
          <a:bodyPr>
            <a:normAutofit lnSpcReduction="10000"/>
          </a:bodyPr>
          <a:lstStyle/>
          <a:p>
            <a:r>
              <a:rPr lang="ru-RU" sz="2200" dirty="0"/>
              <a:t>Если образование </a:t>
            </a:r>
            <a:r>
              <a:rPr lang="ru-RU" sz="2200" dirty="0" err="1"/>
              <a:t>неидентифицированно</a:t>
            </a:r>
            <a:r>
              <a:rPr lang="ru-RU" sz="2200" dirty="0"/>
              <a:t>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/>
              <a:t> </a:t>
            </a:r>
            <a:r>
              <a:rPr lang="ru-RU" sz="2200" dirty="0" smtClean="0"/>
              <a:t>   и </a:t>
            </a:r>
            <a:r>
              <a:rPr lang="ru-RU" sz="2200" dirty="0"/>
              <a:t>≥ 4 см в диаметре</a:t>
            </a:r>
            <a:r>
              <a:rPr lang="ru-RU" sz="2200" dirty="0" smtClean="0"/>
              <a:t>: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dirty="0" smtClean="0"/>
              <a:t>При отсутствие онкологического анамнеза, </a:t>
            </a:r>
            <a:r>
              <a:rPr lang="ru-RU" sz="2200" dirty="0"/>
              <a:t>резекции из-за возможности </a:t>
            </a:r>
            <a:r>
              <a:rPr lang="ru-RU" sz="2200" dirty="0" err="1"/>
              <a:t>адренокортикальной</a:t>
            </a:r>
            <a:r>
              <a:rPr lang="ru-RU" sz="2200" dirty="0"/>
              <a:t> </a:t>
            </a:r>
            <a:r>
              <a:rPr lang="ru-RU" sz="2200" dirty="0" smtClean="0"/>
              <a:t>карциномы</a:t>
            </a:r>
          </a:p>
          <a:p>
            <a:r>
              <a:rPr lang="ru-RU" sz="2200" dirty="0" smtClean="0"/>
              <a:t>Биопсия </a:t>
            </a:r>
            <a:r>
              <a:rPr lang="ru-RU" sz="2200" dirty="0"/>
              <a:t>не </a:t>
            </a:r>
            <a:r>
              <a:rPr lang="ru-RU" sz="2200" dirty="0" smtClean="0"/>
              <a:t>проводится</a:t>
            </a:r>
          </a:p>
          <a:p>
            <a:r>
              <a:rPr lang="ru-RU" sz="2200" dirty="0" smtClean="0"/>
              <a:t>При </a:t>
            </a:r>
            <a:r>
              <a:rPr lang="ru-RU" sz="2200" dirty="0"/>
              <a:t>наличии онкологического анамнеза рассмотреть возможность проведения ПЭТ или </a:t>
            </a:r>
            <a:r>
              <a:rPr lang="ru-RU" sz="2200" dirty="0" smtClean="0"/>
              <a:t>биопсии</a:t>
            </a:r>
            <a:endParaRPr lang="ru-RU" sz="2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274" y="1997855"/>
            <a:ext cx="5354726" cy="446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4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46" y="161731"/>
            <a:ext cx="8596668" cy="1320800"/>
          </a:xfrm>
        </p:spPr>
        <p:txBody>
          <a:bodyPr/>
          <a:lstStyle/>
          <a:p>
            <a:r>
              <a:rPr lang="ru-RU" dirty="0" smtClean="0"/>
              <a:t>Образования надпочечников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910" y="1644262"/>
            <a:ext cx="7305870" cy="5122299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/>
              <a:t>Многие </a:t>
            </a:r>
            <a:r>
              <a:rPr lang="ru-RU" sz="2600" dirty="0" smtClean="0"/>
              <a:t>образования </a:t>
            </a:r>
            <a:r>
              <a:rPr lang="ru-RU" sz="2600" dirty="0"/>
              <a:t>надпочечников можно классифицировать как </a:t>
            </a:r>
            <a:r>
              <a:rPr lang="ru-RU" sz="2600" dirty="0" smtClean="0"/>
              <a:t>доброкачественные </a:t>
            </a:r>
            <a:r>
              <a:rPr lang="ru-RU" sz="2600" dirty="0"/>
              <a:t>и не требующие наблюдения (таблица):</a:t>
            </a:r>
          </a:p>
          <a:p>
            <a:r>
              <a:rPr lang="ru-RU" sz="2600" dirty="0" smtClean="0"/>
              <a:t>    Аденома с высоким содержанием липидов </a:t>
            </a:r>
            <a:endParaRPr lang="ru-RU" sz="2600" dirty="0"/>
          </a:p>
          <a:p>
            <a:r>
              <a:rPr lang="ru-RU" sz="2600" dirty="0" smtClean="0"/>
              <a:t>    </a:t>
            </a:r>
            <a:r>
              <a:rPr lang="ru-RU" sz="2600" dirty="0" err="1" smtClean="0"/>
              <a:t>Миелолипома</a:t>
            </a:r>
            <a:endParaRPr lang="ru-RU" sz="2600" dirty="0"/>
          </a:p>
          <a:p>
            <a:r>
              <a:rPr lang="ru-RU" sz="2600" dirty="0" smtClean="0"/>
              <a:t>    Киста</a:t>
            </a:r>
            <a:endParaRPr lang="ru-RU" sz="2600" dirty="0"/>
          </a:p>
          <a:p>
            <a:r>
              <a:rPr lang="ru-RU" sz="2600" dirty="0" smtClean="0"/>
              <a:t>    Кровотечение </a:t>
            </a:r>
            <a:r>
              <a:rPr lang="ru-RU" sz="2600" dirty="0"/>
              <a:t>(соответствующий анамнез, например, травма или </a:t>
            </a:r>
            <a:r>
              <a:rPr lang="ru-RU" sz="2600" dirty="0" smtClean="0"/>
              <a:t>другое заболевание</a:t>
            </a:r>
            <a:r>
              <a:rPr lang="ru-RU" sz="2600" dirty="0"/>
              <a:t>)</a:t>
            </a:r>
          </a:p>
          <a:p>
            <a:r>
              <a:rPr lang="ru-RU" sz="2600" dirty="0" smtClean="0"/>
              <a:t>    Поражения </a:t>
            </a:r>
            <a:r>
              <a:rPr lang="ru-RU" sz="2600" dirty="0"/>
              <a:t>с доброкачественными </a:t>
            </a:r>
            <a:r>
              <a:rPr lang="ru-RU" sz="2600" dirty="0" err="1"/>
              <a:t>кальцификациями</a:t>
            </a:r>
            <a:endParaRPr lang="ru-RU" sz="2600" dirty="0"/>
          </a:p>
          <a:p>
            <a:r>
              <a:rPr lang="ru-RU" sz="2600" dirty="0" smtClean="0"/>
              <a:t>    Долгосрочные </a:t>
            </a:r>
            <a:r>
              <a:rPr lang="ru-RU" sz="2600" dirty="0"/>
              <a:t>(&gt; 6-12 месяцев) неизмененные поражения (+ отсутствие рака в анамнезе)</a:t>
            </a:r>
          </a:p>
          <a:p>
            <a:r>
              <a:rPr lang="ru-RU" sz="2600" dirty="0" smtClean="0"/>
              <a:t>   Образования , у которых разница плотности до введения контраста и после, менее 10 </a:t>
            </a:r>
            <a:r>
              <a:rPr lang="en-US" sz="2600" dirty="0" smtClean="0"/>
              <a:t>HU</a:t>
            </a:r>
            <a:endParaRPr lang="ru-RU" sz="2600" dirty="0"/>
          </a:p>
          <a:p>
            <a:pPr marL="0" indent="0"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547" y="1282028"/>
            <a:ext cx="4923453" cy="548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26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718" y="41532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Т</a:t>
            </a:r>
            <a:r>
              <a:rPr lang="ru-RU" dirty="0" smtClean="0"/>
              <a:t>ипичные </a:t>
            </a:r>
            <a:r>
              <a:rPr lang="ru-RU" dirty="0"/>
              <a:t>доброкачественных </a:t>
            </a:r>
            <a:r>
              <a:rPr lang="ru-RU" dirty="0" smtClean="0"/>
              <a:t>образования надпочечников на КТ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370" y="1736126"/>
            <a:ext cx="6349813" cy="4543644"/>
          </a:xfrm>
        </p:spPr>
      </p:pic>
    </p:spTree>
    <p:extLst>
      <p:ext uri="{BB962C8B-B14F-4D97-AF65-F5344CB8AC3E}">
        <p14:creationId xmlns:p14="http://schemas.microsoft.com/office/powerpoint/2010/main" val="73834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318" y="152400"/>
            <a:ext cx="9134178" cy="1320800"/>
          </a:xfrm>
        </p:spPr>
        <p:txBody>
          <a:bodyPr>
            <a:normAutofit/>
          </a:bodyPr>
          <a:lstStyle/>
          <a:p>
            <a:r>
              <a:rPr lang="ru-RU" dirty="0"/>
              <a:t>Аденома с </a:t>
            </a:r>
            <a:r>
              <a:rPr lang="ru-RU" dirty="0" smtClean="0"/>
              <a:t>высоким и низким  </a:t>
            </a:r>
            <a:r>
              <a:rPr lang="ru-RU" dirty="0"/>
              <a:t>содержанием липидов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9318" y="1557085"/>
            <a:ext cx="8914722" cy="5108891"/>
          </a:xfrm>
        </p:spPr>
        <p:txBody>
          <a:bodyPr>
            <a:normAutofit/>
          </a:bodyPr>
          <a:lstStyle/>
          <a:p>
            <a:r>
              <a:rPr lang="ru-RU" sz="2200" dirty="0"/>
              <a:t>70% аденом содержат большое количество внутриклеточного жира и будут иметь низкую плотность </a:t>
            </a:r>
            <a:r>
              <a:rPr lang="ru-RU" sz="2200" dirty="0" smtClean="0"/>
              <a:t>при </a:t>
            </a:r>
            <a:r>
              <a:rPr lang="ru-RU" sz="2200" dirty="0" err="1" smtClean="0"/>
              <a:t>нативной</a:t>
            </a:r>
            <a:r>
              <a:rPr lang="ru-RU" sz="2200" dirty="0" smtClean="0"/>
              <a:t> КТ </a:t>
            </a:r>
          </a:p>
          <a:p>
            <a:r>
              <a:rPr lang="ru-RU" sz="2200" dirty="0" smtClean="0"/>
              <a:t>Плотность</a:t>
            </a:r>
            <a:r>
              <a:rPr lang="ru-RU" sz="2200" dirty="0"/>
              <a:t>, равная или ниже 10 HU, считается диагностическим признаком аденомы, богатой липидами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Нативная</a:t>
            </a:r>
            <a:r>
              <a:rPr lang="ru-RU" sz="2200" dirty="0" smtClean="0"/>
              <a:t> </a:t>
            </a:r>
            <a:r>
              <a:rPr lang="ru-RU" sz="2200" dirty="0"/>
              <a:t>КТ </a:t>
            </a:r>
            <a:r>
              <a:rPr lang="ru-RU" sz="2200" dirty="0" smtClean="0"/>
              <a:t>имеет чувствительность </a:t>
            </a:r>
            <a:r>
              <a:rPr lang="ru-RU" sz="2200" dirty="0"/>
              <a:t>70-79% и </a:t>
            </a:r>
            <a:r>
              <a:rPr lang="ru-RU" sz="2200" dirty="0" smtClean="0"/>
              <a:t>специфичность </a:t>
            </a:r>
            <a:r>
              <a:rPr lang="ru-RU" sz="2200" dirty="0"/>
              <a:t>96-98% для диагностики </a:t>
            </a:r>
            <a:r>
              <a:rPr lang="ru-RU" sz="2200" dirty="0" smtClean="0"/>
              <a:t>аденомы</a:t>
            </a:r>
          </a:p>
          <a:p>
            <a:endParaRPr lang="ru-RU" sz="2200" dirty="0"/>
          </a:p>
          <a:p>
            <a:r>
              <a:rPr lang="ru-RU" sz="2400" dirty="0"/>
              <a:t>30% аденом надпочечников не содержат достаточного количества внутриклеточных липидов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Имеют </a:t>
            </a:r>
            <a:r>
              <a:rPr lang="ru-RU" sz="2400" dirty="0"/>
              <a:t>плотность </a:t>
            </a:r>
            <a:r>
              <a:rPr lang="ru-RU" sz="2400" dirty="0" smtClean="0"/>
              <a:t>более </a:t>
            </a:r>
            <a:r>
              <a:rPr lang="ru-RU" sz="2400" dirty="0"/>
              <a:t>10 </a:t>
            </a:r>
            <a:r>
              <a:rPr lang="ru-RU" sz="2400" dirty="0" smtClean="0"/>
              <a:t>HU, </a:t>
            </a:r>
            <a:r>
              <a:rPr lang="ru-RU" sz="2400" dirty="0"/>
              <a:t>и не могут быть дифференцированы на КТ без усиления.</a:t>
            </a:r>
            <a:br>
              <a:rPr lang="ru-RU" sz="2400" dirty="0"/>
            </a:br>
            <a:r>
              <a:rPr lang="ru-RU" sz="2400" dirty="0"/>
              <a:t>Эти аденомы с низким содержанием липидов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0020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310" y="289560"/>
            <a:ext cx="4617042" cy="1320800"/>
          </a:xfrm>
        </p:spPr>
        <p:txBody>
          <a:bodyPr>
            <a:normAutofit/>
          </a:bodyPr>
          <a:lstStyle/>
          <a:p>
            <a:r>
              <a:rPr lang="ru-RU" dirty="0" smtClean="0"/>
              <a:t>КТ надпочечников 64-летнего пациента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248" y="1365296"/>
            <a:ext cx="4974336" cy="5289378"/>
          </a:xfrm>
        </p:spPr>
      </p:pic>
      <p:sp>
        <p:nvSpPr>
          <p:cNvPr id="5" name="Прямоугольник 4"/>
          <p:cNvSpPr/>
          <p:nvPr/>
        </p:nvSpPr>
        <p:spPr>
          <a:xfrm>
            <a:off x="485310" y="2674495"/>
            <a:ext cx="580576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000000"/>
                </a:solidFill>
              </a:rPr>
              <a:t>Д</a:t>
            </a:r>
            <a:r>
              <a:rPr lang="ru-RU" sz="2200" b="0" i="0" dirty="0" smtClean="0">
                <a:solidFill>
                  <a:srgbClr val="000000"/>
                </a:solidFill>
                <a:effectLst/>
              </a:rPr>
              <a:t>вусторонние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</a:rPr>
              <a:t>инциденталомы</a:t>
            </a:r>
            <a:r>
              <a:rPr lang="ru-RU" sz="2200" b="0" i="0" dirty="0" smtClean="0">
                <a:solidFill>
                  <a:srgbClr val="000000"/>
                </a:solidFill>
                <a:effectLst/>
              </a:rPr>
              <a:t> надпочечников</a:t>
            </a:r>
          </a:p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>
                <a:solidFill>
                  <a:srgbClr val="000000"/>
                </a:solidFill>
              </a:rPr>
              <a:t>В</a:t>
            </a:r>
            <a:r>
              <a:rPr lang="ru-RU" sz="2200" b="0" i="0" dirty="0" smtClean="0">
                <a:solidFill>
                  <a:srgbClr val="000000"/>
                </a:solidFill>
                <a:effectLst/>
              </a:rPr>
              <a:t> артериальную фазу сканирования образование имеют плотностью 50 HU.</a:t>
            </a:r>
          </a:p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0" i="0" dirty="0" smtClean="0">
                <a:solidFill>
                  <a:srgbClr val="000000"/>
                </a:solidFill>
                <a:effectLst/>
              </a:rPr>
              <a:t>На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</a:rPr>
              <a:t>нативной</a:t>
            </a:r>
            <a:r>
              <a:rPr lang="ru-RU" sz="2200" b="0" i="0" dirty="0" smtClean="0">
                <a:solidFill>
                  <a:srgbClr val="000000"/>
                </a:solidFill>
                <a:effectLst/>
              </a:rPr>
              <a:t> КТ, проведенной через несколько дней, плотность образований обоих надпочечниках была менее 10 HU, что доказывает, что это </a:t>
            </a:r>
            <a:r>
              <a:rPr lang="ru-RU" sz="2200" b="1" i="0" dirty="0" smtClean="0">
                <a:solidFill>
                  <a:srgbClr val="000000"/>
                </a:solidFill>
                <a:effectLst/>
              </a:rPr>
              <a:t>аденомы, богатые липидами.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12061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4818</TotalTime>
  <Words>911</Words>
  <Application>Microsoft Office PowerPoint</Application>
  <PresentationFormat>Широкоэкранный</PresentationFormat>
  <Paragraphs>126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Roboto</vt:lpstr>
      <vt:lpstr>Trebuchet MS</vt:lpstr>
      <vt:lpstr>Wingdings 3</vt:lpstr>
      <vt:lpstr>Грань</vt:lpstr>
      <vt:lpstr>Характеристика образований надпочечников часть 1</vt:lpstr>
      <vt:lpstr>Введение</vt:lpstr>
      <vt:lpstr>Введение</vt:lpstr>
      <vt:lpstr>Алгоритм при обнаружении инциденталомы надпочечника</vt:lpstr>
      <vt:lpstr>Алгоритм при обнаружении инциденталомы надпочечника</vt:lpstr>
      <vt:lpstr>Образования надпочечников</vt:lpstr>
      <vt:lpstr>Типичные доброкачественных образования надпочечников на КТ </vt:lpstr>
      <vt:lpstr>Аденома с высоким и низким  содержанием липидов</vt:lpstr>
      <vt:lpstr>КТ надпочечников 64-летнего пациента</vt:lpstr>
      <vt:lpstr>Киста надпочечника</vt:lpstr>
      <vt:lpstr>Образования с кальцификатами </vt:lpstr>
      <vt:lpstr>Образования с кальцификатами </vt:lpstr>
      <vt:lpstr>Миелолипома надпочечника  </vt:lpstr>
      <vt:lpstr>Миелолипома надпочечника</vt:lpstr>
      <vt:lpstr>Неидентифицированные образования  1-4 см </vt:lpstr>
      <vt:lpstr>Снижения плотности образования после введения контраста (вымывание)</vt:lpstr>
      <vt:lpstr>Снижения плотности образования после введения контраста (вымывание)</vt:lpstr>
      <vt:lpstr>Исключения</vt:lpstr>
      <vt:lpstr>КТА образования правого надпочечника </vt:lpstr>
      <vt:lpstr>МРТ 65-летнего пациента </vt:lpstr>
      <vt:lpstr>Спасибо за внимание 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образований надпочечников</dc:title>
  <dc:creator>User</dc:creator>
  <cp:lastModifiedBy>User</cp:lastModifiedBy>
  <cp:revision>26</cp:revision>
  <dcterms:created xsi:type="dcterms:W3CDTF">2023-05-18T09:22:34Z</dcterms:created>
  <dcterms:modified xsi:type="dcterms:W3CDTF">2023-05-24T11:13:39Z</dcterms:modified>
</cp:coreProperties>
</file>