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16"/>
  </p:notesMasterIdLst>
  <p:sldIdLst>
    <p:sldId id="256" r:id="rId2"/>
    <p:sldId id="257" r:id="rId3"/>
    <p:sldId id="276" r:id="rId4"/>
    <p:sldId id="318" r:id="rId5"/>
    <p:sldId id="319" r:id="rId6"/>
    <p:sldId id="292" r:id="rId7"/>
    <p:sldId id="314" r:id="rId8"/>
    <p:sldId id="294" r:id="rId9"/>
    <p:sldId id="315" r:id="rId10"/>
    <p:sldId id="298" r:id="rId11"/>
    <p:sldId id="297" r:id="rId12"/>
    <p:sldId id="281" r:id="rId13"/>
    <p:sldId id="312" r:id="rId14"/>
    <p:sldId id="2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64" autoAdjust="0"/>
  </p:normalViewPr>
  <p:slideViewPr>
    <p:cSldViewPr snapToGrid="0">
      <p:cViewPr varScale="1">
        <p:scale>
          <a:sx n="73" d="100"/>
          <a:sy n="73" d="100"/>
        </p:scale>
        <p:origin x="618"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449BD-2120-4E95-B5A1-FB0974289C56}" type="datetimeFigureOut">
              <a:rPr lang="ru-RU" smtClean="0"/>
              <a:t>21.03.2023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50DEB4-F123-4BDE-8AB9-A75F80B2A8B5}" type="slidenum">
              <a:rPr lang="ru-RU" smtClean="0"/>
              <a:t>‹#›</a:t>
            </a:fld>
            <a:endParaRPr lang="ru-RU"/>
          </a:p>
        </p:txBody>
      </p:sp>
    </p:spTree>
    <p:extLst>
      <p:ext uri="{BB962C8B-B14F-4D97-AF65-F5344CB8AC3E}">
        <p14:creationId xmlns:p14="http://schemas.microsoft.com/office/powerpoint/2010/main" val="1895047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650DEB4-F123-4BDE-8AB9-A75F80B2A8B5}" type="slidenum">
              <a:rPr lang="ru-RU" smtClean="0"/>
              <a:t>11</a:t>
            </a:fld>
            <a:endParaRPr lang="ru-RU"/>
          </a:p>
        </p:txBody>
      </p:sp>
    </p:spTree>
    <p:extLst>
      <p:ext uri="{BB962C8B-B14F-4D97-AF65-F5344CB8AC3E}">
        <p14:creationId xmlns:p14="http://schemas.microsoft.com/office/powerpoint/2010/main" val="2453632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19" name="Нижний колонтитул 18"/>
          <p:cNvSpPr>
            <a:spLocks noGrp="1"/>
          </p:cNvSpPr>
          <p:nvPr>
            <p:ph type="ftr" sz="quarter" idx="11"/>
          </p:nvPr>
        </p:nvSpPr>
        <p:spPr/>
        <p:txBody>
          <a:bodyPr/>
          <a:lstStyle/>
          <a:p>
            <a:endParaRPr lang="en-US" dirty="0"/>
          </a:p>
        </p:txBody>
      </p:sp>
      <p:sp>
        <p:nvSpPr>
          <p:cNvPr id="27" name="Номер слайда 2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83337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13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914402"/>
            <a:ext cx="27432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609600" y="914402"/>
            <a:ext cx="80264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447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810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9729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6555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244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397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847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748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Прямоугольный треугольник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Заголовок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B61BEF0D-F0BB-DE4B-95CE-6DB70DBA9567}" type="datetimeFigureOut">
              <a:rPr lang="en-US" smtClean="0"/>
              <a:pPr/>
              <a:t>3/21/2023</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a:xfrm>
            <a:off x="10769600" y="6356351"/>
            <a:ext cx="812800" cy="365125"/>
          </a:xfrm>
        </p:spPr>
        <p:txBody>
          <a:bodyPr/>
          <a:lstStyle/>
          <a:p>
            <a:fld id="{D57F1E4F-1CFF-5643-939E-217C01CDF565}" type="slidenum">
              <a:rPr lang="en-US" smtClean="0"/>
              <a:pPr/>
              <a:t>‹#›</a:t>
            </a:fld>
            <a:endParaRPr lang="en-US" dirty="0"/>
          </a:p>
        </p:txBody>
      </p:sp>
      <p:sp>
        <p:nvSpPr>
          <p:cNvPr id="3" name="Рисунок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a:t>Вставка рисунка</a:t>
            </a:r>
            <a:endParaRPr kumimoji="0" lang="en-US" dirty="0"/>
          </a:p>
        </p:txBody>
      </p:sp>
      <p:sp>
        <p:nvSpPr>
          <p:cNvPr id="10" name="Полилиния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Полилиния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3686682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Полилиния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Заголовок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1BEF0D-F0BB-DE4B-95CE-6DB70DBA9567}" type="datetimeFigureOut">
              <a:rPr lang="en-US" smtClean="0"/>
              <a:pPr/>
              <a:t>3/21/2023</a:t>
            </a:fld>
            <a:endParaRPr lang="en-US" dirty="0"/>
          </a:p>
        </p:txBody>
      </p:sp>
      <p:sp>
        <p:nvSpPr>
          <p:cNvPr id="22" name="Нижний колонтитул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Номер слайда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F1E4F-1CFF-5643-939E-217C01CDF565}" type="slidenum">
              <a:rPr lang="en-US" smtClean="0"/>
              <a:pPr/>
              <a:t>‹#›</a:t>
            </a:fld>
            <a:endParaRPr lang="en-US" dirty="0"/>
          </a:p>
        </p:txBody>
      </p:sp>
      <p:grpSp>
        <p:nvGrpSpPr>
          <p:cNvPr id="2" name="Группа 1"/>
          <p:cNvGrpSpPr/>
          <p:nvPr/>
        </p:nvGrpSpPr>
        <p:grpSpPr>
          <a:xfrm>
            <a:off x="-25356" y="202408"/>
            <a:ext cx="12240731"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36394666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5244" y="1187115"/>
            <a:ext cx="8010609" cy="3416968"/>
          </a:xfrm>
        </p:spPr>
        <p:txBody>
          <a:bodyPr>
            <a:normAutofit/>
          </a:bodyPr>
          <a:lstStyle/>
          <a:p>
            <a:pPr algn="l"/>
            <a:r>
              <a:rPr lang="ru-RU" dirty="0">
                <a:effectLst/>
              </a:rPr>
              <a:t>Постановка знаков препинания в различных случаях</a:t>
            </a:r>
          </a:p>
        </p:txBody>
      </p:sp>
      <p:sp>
        <p:nvSpPr>
          <p:cNvPr id="3" name="Подзаголовок 2"/>
          <p:cNvSpPr>
            <a:spLocks noGrp="1"/>
          </p:cNvSpPr>
          <p:nvPr>
            <p:ph type="subTitle" idx="1"/>
          </p:nvPr>
        </p:nvSpPr>
        <p:spPr>
          <a:xfrm>
            <a:off x="684212" y="4284617"/>
            <a:ext cx="6400800" cy="1506583"/>
          </a:xfrm>
        </p:spPr>
        <p:txBody>
          <a:bodyPr/>
          <a:lstStyle/>
          <a:p>
            <a:r>
              <a:rPr lang="ru-RU" dirty="0"/>
              <a:t/>
            </a:r>
            <a:br>
              <a:rPr lang="ru-RU" dirty="0"/>
            </a:br>
            <a:endParaRPr lang="ru-RU" dirty="0"/>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883158" y="705394"/>
            <a:ext cx="10545262" cy="762378"/>
          </a:xfrm>
        </p:spPr>
        <p:txBody>
          <a:bodyPr>
            <a:normAutofit fontScale="90000"/>
          </a:bodyPr>
          <a:lstStyle/>
          <a:p>
            <a:r>
              <a:rPr lang="ru-RU" dirty="0"/>
              <a:t>Задание 3</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411315" y="1672046"/>
            <a:ext cx="11488948" cy="5734594"/>
          </a:xfrm>
        </p:spPr>
        <p:txBody>
          <a:bodyPr>
            <a:normAutofit/>
          </a:bodyPr>
          <a:lstStyle/>
          <a:p>
            <a:pPr algn="just"/>
            <a:r>
              <a:rPr lang="ru-RU" sz="2800" b="1" dirty="0"/>
              <a:t>Спишите предложения, ставя, где это необходимо, тире. Подчеркните в предложениях подлежащее и сказуемое, определите, чем они выражены. Сформулируйте правила постановки тире между главными членами предложения.</a:t>
            </a:r>
            <a:endParaRPr lang="ru-RU" sz="2800" dirty="0"/>
          </a:p>
          <a:p>
            <a:pPr algn="just"/>
            <a:r>
              <a:rPr lang="ru-RU" sz="2800" dirty="0"/>
              <a:t>1. Писать о лесах любимое моё занятие, в некотором смысле даже гражданская обязанность. 2. Поэзия Пушкина как пенье птицы в роще, как песня ветра, как шум волн. 3. Молчанье золото, когда заходят в храм. 4. И белый свет не свет... 5. Я северный ваш друг и брат! 6. Невежда без души зверь. 7. Казаться улыбчивым и простым самое высшее в мире счастье. 8. Жизнь не шутка и не забава, жизнь даже не наслаждение... жизнь тяжёлый труд.</a:t>
            </a:r>
            <a:endParaRPr lang="ru-RU" sz="4000" dirty="0"/>
          </a:p>
        </p:txBody>
      </p:sp>
    </p:spTree>
    <p:extLst>
      <p:ext uri="{BB962C8B-B14F-4D97-AF65-F5344CB8AC3E}">
        <p14:creationId xmlns:p14="http://schemas.microsoft.com/office/powerpoint/2010/main" val="1925126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339634" y="1254034"/>
            <a:ext cx="11357811" cy="4757299"/>
          </a:xfrm>
        </p:spPr>
        <p:txBody>
          <a:bodyPr>
            <a:normAutofit/>
          </a:bodyPr>
          <a:lstStyle/>
          <a:p>
            <a:pPr algn="just"/>
            <a:r>
              <a:rPr lang="ru-RU" sz="3200" dirty="0"/>
              <a:t>9. Нигилист это человек, который не склоняется ни перед какими авторитетами, который не принимает ни одного принципа на веру, каким бы уважением ни был окружён этот принцип. 10. Сие намерение есть изобразить преемственно градоначальников, в город </a:t>
            </a:r>
            <a:r>
              <a:rPr lang="ru-RU" sz="3200" dirty="0" err="1"/>
              <a:t>Глупов</a:t>
            </a:r>
            <a:r>
              <a:rPr lang="ru-RU" sz="3200" dirty="0"/>
              <a:t> от российского правительства в разное время поставленных. 11. Доброта она превыше всех благ. 12. Быть с Россией это вечный праздник для её отважных сыновей! </a:t>
            </a:r>
          </a:p>
        </p:txBody>
      </p:sp>
    </p:spTree>
    <p:extLst>
      <p:ext uri="{BB962C8B-B14F-4D97-AF65-F5344CB8AC3E}">
        <p14:creationId xmlns:p14="http://schemas.microsoft.com/office/powerpoint/2010/main" val="604808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0" y="493065"/>
            <a:ext cx="10876417" cy="1061415"/>
          </a:xfrm>
        </p:spPr>
        <p:txBody>
          <a:bodyPr>
            <a:normAutofit/>
          </a:bodyPr>
          <a:lstStyle/>
          <a:p>
            <a:r>
              <a:rPr lang="ru-RU" dirty="0"/>
              <a:t>Задание 4</a:t>
            </a:r>
          </a:p>
        </p:txBody>
      </p:sp>
      <p:sp>
        <p:nvSpPr>
          <p:cNvPr id="3" name="Объект 2"/>
          <p:cNvSpPr>
            <a:spLocks noGrp="1"/>
          </p:cNvSpPr>
          <p:nvPr>
            <p:ph idx="1"/>
          </p:nvPr>
        </p:nvSpPr>
        <p:spPr>
          <a:xfrm>
            <a:off x="342105" y="1554480"/>
            <a:ext cx="11560628" cy="5133703"/>
          </a:xfrm>
        </p:spPr>
        <p:txBody>
          <a:bodyPr>
            <a:normAutofit/>
          </a:bodyPr>
          <a:lstStyle/>
          <a:p>
            <a:pPr algn="just"/>
            <a:r>
              <a:rPr lang="ru-RU" sz="3200" b="1" dirty="0"/>
              <a:t>Поставьте, где нужно, тире между подлежащим и сказуемым.</a:t>
            </a:r>
            <a:endParaRPr lang="ru-RU" sz="3200" dirty="0"/>
          </a:p>
          <a:p>
            <a:pPr algn="just"/>
            <a:r>
              <a:rPr lang="ru-RU" sz="3200" dirty="0"/>
              <a:t>1. Услуга в дружбе вещь святая. 2. Долг наш защищать крепость до последнего нашего издыхания. 3. Я не то, что вы предполагаете. 4. Спина у акулы темно-синего цвета, а брюхо ослепительно белое. 5. Аврал это значит общая работа, когда одной вахты мало и нужны все руки. 6. Полог единственное спасение от вечерних и ночных нападений комаров. 7. Тамань самый скверный городишко из всех приморских городов России. </a:t>
            </a:r>
          </a:p>
        </p:txBody>
      </p:sp>
    </p:spTree>
    <p:extLst>
      <p:ext uri="{BB962C8B-B14F-4D97-AF65-F5344CB8AC3E}">
        <p14:creationId xmlns:p14="http://schemas.microsoft.com/office/powerpoint/2010/main" val="458510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753" y="1711234"/>
            <a:ext cx="11599817" cy="4988980"/>
          </a:xfrm>
        </p:spPr>
        <p:txBody>
          <a:bodyPr>
            <a:normAutofit/>
          </a:bodyPr>
          <a:lstStyle/>
          <a:p>
            <a:pPr algn="just"/>
            <a:r>
              <a:rPr lang="ru-RU" sz="3200" dirty="0"/>
              <a:t>8. Воздух чист и свеж как поцелуй ребенка. Солнце ярко, небо сине. 9. Поэзия это огненный взор юноши, кипящего избытком сил. 10. Романтизм вот первое слово, огласившее пушкинский период. 11. Назначение каждого человека развить в себе все человеческое, общее. 12. Говорить с вами только слова тратить. 13. Обман всегда обман. 14. Значит, девятью сорок триста шестьдесят, так?</a:t>
            </a:r>
          </a:p>
          <a:p>
            <a:pPr algn="just"/>
            <a:endParaRPr lang="ru-RU" sz="3200" dirty="0"/>
          </a:p>
        </p:txBody>
      </p:sp>
    </p:spTree>
    <p:extLst>
      <p:ext uri="{BB962C8B-B14F-4D97-AF65-F5344CB8AC3E}">
        <p14:creationId xmlns:p14="http://schemas.microsoft.com/office/powerpoint/2010/main" val="3197345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710336" y="374240"/>
            <a:ext cx="8534400" cy="796834"/>
          </a:xfrm>
        </p:spPr>
        <p:txBody>
          <a:bodyPr>
            <a:normAutofit fontScale="90000"/>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1" y="1171074"/>
            <a:ext cx="11507788" cy="5686926"/>
          </a:xfrm>
        </p:spPr>
        <p:txBody>
          <a:bodyPr>
            <a:normAutofit/>
          </a:bodyPr>
          <a:lstStyle/>
          <a:p>
            <a:pPr algn="just"/>
            <a:r>
              <a:rPr lang="ru-RU" b="1" dirty="0"/>
              <a:t>Найдите подлежащее и сказуемое. Объясните, почему между ними не поставлено тире.</a:t>
            </a:r>
            <a:endParaRPr lang="ru-RU" dirty="0"/>
          </a:p>
          <a:p>
            <a:pPr algn="just"/>
            <a:r>
              <a:rPr lang="ru-RU" dirty="0"/>
              <a:t>1</a:t>
            </a:r>
            <a:r>
              <a:rPr lang="ru-RU" dirty="0" smtClean="0"/>
              <a:t>. </a:t>
            </a:r>
            <a:r>
              <a:rPr lang="ru-RU" dirty="0"/>
              <a:t>Вы, сударь, камень, сударь, лёд. </a:t>
            </a:r>
            <a:r>
              <a:rPr lang="ru-RU" dirty="0" smtClean="0"/>
              <a:t>2. </a:t>
            </a:r>
            <a:r>
              <a:rPr lang="ru-RU" dirty="0"/>
              <a:t>Обитатели </a:t>
            </a:r>
            <a:r>
              <a:rPr lang="ru-RU" dirty="0" err="1"/>
              <a:t>Горюхина</a:t>
            </a:r>
            <a:r>
              <a:rPr lang="ru-RU" dirty="0"/>
              <a:t> большею частью роста среднего. </a:t>
            </a:r>
            <a:r>
              <a:rPr lang="ru-RU" dirty="0" smtClean="0"/>
              <a:t>3. </a:t>
            </a:r>
            <a:r>
              <a:rPr lang="ru-RU" dirty="0"/>
              <a:t>У нее сердце очень доброе, но голова бедовая. </a:t>
            </a:r>
            <a:r>
              <a:rPr lang="ru-RU" dirty="0" smtClean="0"/>
              <a:t>4. </a:t>
            </a:r>
            <a:r>
              <a:rPr lang="ru-RU" dirty="0"/>
              <a:t>Рука просто как каменная, не ворочается. </a:t>
            </a:r>
            <a:r>
              <a:rPr lang="ru-RU" dirty="0" smtClean="0"/>
              <a:t>5. </a:t>
            </a:r>
            <a:r>
              <a:rPr lang="ru-RU" dirty="0"/>
              <a:t>Красивые, ровные зубы что крупные перлы у ней. </a:t>
            </a:r>
            <a:r>
              <a:rPr lang="ru-RU" dirty="0" smtClean="0"/>
              <a:t>6. </a:t>
            </a:r>
            <a:r>
              <a:rPr lang="ru-RU" dirty="0"/>
              <a:t>Ты меж сестер словно горлинка белая промежду сизых простых голубей. </a:t>
            </a:r>
            <a:r>
              <a:rPr lang="ru-RU" dirty="0" smtClean="0"/>
              <a:t>7. </a:t>
            </a:r>
            <a:r>
              <a:rPr lang="ru-RU" dirty="0"/>
              <a:t>Разве я своему детищу враг? </a:t>
            </a:r>
            <a:r>
              <a:rPr lang="ru-RU" dirty="0" smtClean="0"/>
              <a:t>8. </a:t>
            </a:r>
            <a:r>
              <a:rPr lang="ru-RU" dirty="0"/>
              <a:t>Так вот я какой человек. Я охотник. 9</a:t>
            </a:r>
            <a:r>
              <a:rPr lang="ru-RU" dirty="0" smtClean="0"/>
              <a:t>. </a:t>
            </a:r>
            <a:r>
              <a:rPr lang="ru-RU" dirty="0"/>
              <a:t>Горы как пышные складки на богатой одежде земли. </a:t>
            </a:r>
            <a:r>
              <a:rPr lang="ru-RU" dirty="0" smtClean="0"/>
              <a:t>10. </a:t>
            </a:r>
            <a:r>
              <a:rPr lang="ru-RU" dirty="0"/>
              <a:t>Жизнь прекрасна и удивительна! </a:t>
            </a:r>
            <a:r>
              <a:rPr lang="ru-RU" dirty="0" smtClean="0"/>
              <a:t>11. </a:t>
            </a:r>
            <a:r>
              <a:rPr lang="ru-RU" dirty="0"/>
              <a:t>После школы печать, несомненно, первый учитель языка. </a:t>
            </a:r>
            <a:r>
              <a:rPr lang="ru-RU" dirty="0" smtClean="0"/>
              <a:t>12. </a:t>
            </a:r>
            <a:r>
              <a:rPr lang="ru-RU" dirty="0"/>
              <a:t>Ты полевая ромашка, никем не любимый цветок. </a:t>
            </a:r>
            <a:r>
              <a:rPr lang="ru-RU" dirty="0" smtClean="0"/>
              <a:t>13. </a:t>
            </a:r>
            <a:r>
              <a:rPr lang="ru-RU" dirty="0"/>
              <a:t>Севастополь, очевидно, город чудес. </a:t>
            </a:r>
            <a:r>
              <a:rPr lang="ru-RU" smtClean="0"/>
              <a:t>14. </a:t>
            </a:r>
            <a:r>
              <a:rPr lang="ru-RU" dirty="0"/>
              <a:t>Бедность не порок.</a:t>
            </a:r>
          </a:p>
          <a:p>
            <a:endParaRPr lang="ru-RU" dirty="0"/>
          </a:p>
        </p:txBody>
      </p:sp>
    </p:spTree>
    <p:extLst>
      <p:ext uri="{BB962C8B-B14F-4D97-AF65-F5344CB8AC3E}">
        <p14:creationId xmlns:p14="http://schemas.microsoft.com/office/powerpoint/2010/main" val="2983876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smtClean="0"/>
              <a:t>Тире ставится</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sz="2800" dirty="0"/>
              <a:t>1 Между подлежащим и сказуемым, если они выражены именами существительными в именительном падеже и между ними нулевая связка: </a:t>
            </a:r>
            <a:r>
              <a:rPr lang="ru-RU" sz="2800" i="1" dirty="0"/>
              <a:t>Великая радость – работа</a:t>
            </a:r>
            <a:r>
              <a:rPr lang="ru-RU" sz="2800" dirty="0"/>
              <a:t>…</a:t>
            </a:r>
          </a:p>
          <a:p>
            <a:pPr algn="just"/>
            <a:r>
              <a:rPr lang="ru-RU" sz="2800" dirty="0"/>
              <a:t>2 Перед словами </a:t>
            </a:r>
            <a:r>
              <a:rPr lang="ru-RU" sz="2800" b="1" dirty="0"/>
              <a:t>это, это есть, вот, значит, это значит</a:t>
            </a:r>
            <a:r>
              <a:rPr lang="ru-RU" sz="2800" dirty="0"/>
              <a:t>. </a:t>
            </a:r>
            <a:r>
              <a:rPr lang="ru-RU" sz="2800" i="1" dirty="0"/>
              <a:t>Судьба изобретателя – это судьба его изобретений</a:t>
            </a:r>
            <a:r>
              <a:rPr lang="ru-RU" sz="2800" dirty="0"/>
              <a:t>.</a:t>
            </a:r>
          </a:p>
          <a:p>
            <a:pPr algn="just"/>
            <a:r>
              <a:rPr lang="ru-RU" sz="2800" dirty="0"/>
              <a:t>3 Между подлежащим и сказуемым, выраженными инфинитивом. </a:t>
            </a:r>
            <a:r>
              <a:rPr lang="ru-RU" sz="2800" i="1" dirty="0"/>
              <a:t>Жизнь прожить – не поле перейти</a:t>
            </a:r>
            <a:r>
              <a:rPr lang="ru-RU" sz="2800" dirty="0"/>
              <a:t>.</a:t>
            </a:r>
          </a:p>
          <a:p>
            <a:pPr algn="just"/>
            <a:r>
              <a:rPr lang="ru-RU" sz="2800" dirty="0"/>
              <a:t>4 Между подлежащим и сказуемым, если один из главных членов выражен инфинитивом, а другой – именем существительным в именительном падеже. </a:t>
            </a:r>
            <a:r>
              <a:rPr lang="ru-RU" sz="2800" i="1" dirty="0"/>
              <a:t>Находить приметы или самим создавать их – очень увлекательное занятие.</a:t>
            </a:r>
            <a:endParaRPr lang="ru-RU" sz="2800" dirty="0"/>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276" y="1449977"/>
            <a:ext cx="11394932" cy="4962854"/>
          </a:xfrm>
        </p:spPr>
        <p:txBody>
          <a:bodyPr>
            <a:normAutofit/>
          </a:bodyPr>
          <a:lstStyle/>
          <a:p>
            <a:pPr algn="just"/>
            <a:r>
              <a:rPr lang="ru-RU" sz="2800" dirty="0"/>
              <a:t>5 Между подлежащим и сказуемым, выраженными количественными числительными в именительном падеже. </a:t>
            </a:r>
            <a:r>
              <a:rPr lang="ru-RU" sz="2800" i="1" dirty="0"/>
              <a:t>Семью восемь – пятьдесят шесть.</a:t>
            </a:r>
            <a:endParaRPr lang="ru-RU" sz="2800" dirty="0"/>
          </a:p>
          <a:p>
            <a:pPr algn="just"/>
            <a:r>
              <a:rPr lang="ru-RU" sz="2800" dirty="0"/>
              <a:t>6 Между подлежащим и сказуемым, когда один из главных членов выражен количественным числительным, а другой – именем существительным в именительном падеже. </a:t>
            </a:r>
            <a:r>
              <a:rPr lang="ru-RU" sz="2800" i="1" dirty="0"/>
              <a:t>Мощность двигателя мотоблока – пять лошадиных сил.</a:t>
            </a:r>
            <a:endParaRPr lang="ru-RU" sz="2800" dirty="0"/>
          </a:p>
          <a:p>
            <a:pPr algn="just"/>
            <a:r>
              <a:rPr lang="ru-RU" sz="2800" dirty="0"/>
              <a:t>7 Для внесения ясности в смысл предложения. </a:t>
            </a:r>
            <a:r>
              <a:rPr lang="ru-RU" sz="2800" i="1" dirty="0"/>
              <a:t>Отец – мой учитель</a:t>
            </a:r>
            <a:r>
              <a:rPr lang="ru-RU" sz="2800" dirty="0"/>
              <a:t>.</a:t>
            </a:r>
          </a:p>
          <a:p>
            <a:pPr algn="just"/>
            <a:endParaRPr lang="ru-RU" dirty="0"/>
          </a:p>
        </p:txBody>
      </p:sp>
    </p:spTree>
    <p:extLst>
      <p:ext uri="{BB962C8B-B14F-4D97-AF65-F5344CB8AC3E}">
        <p14:creationId xmlns:p14="http://schemas.microsoft.com/office/powerpoint/2010/main" val="380167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i="1" dirty="0" smtClean="0"/>
              <a:t>Тире не ставится</a:t>
            </a:r>
            <a:endParaRPr lang="ru-RU" dirty="0"/>
          </a:p>
        </p:txBody>
      </p:sp>
      <p:sp>
        <p:nvSpPr>
          <p:cNvPr id="3" name="Объект 2"/>
          <p:cNvSpPr>
            <a:spLocks noGrp="1"/>
          </p:cNvSpPr>
          <p:nvPr>
            <p:ph idx="1"/>
          </p:nvPr>
        </p:nvSpPr>
        <p:spPr>
          <a:xfrm>
            <a:off x="1" y="1345474"/>
            <a:ext cx="11991702" cy="5354740"/>
          </a:xfrm>
        </p:spPr>
        <p:txBody>
          <a:bodyPr>
            <a:noAutofit/>
          </a:bodyPr>
          <a:lstStyle/>
          <a:p>
            <a:pPr algn="just"/>
            <a:r>
              <a:rPr lang="ru-RU" sz="2800" dirty="0"/>
              <a:t>1 В простых предложениях разговорного стиля. </a:t>
            </a:r>
            <a:r>
              <a:rPr lang="ru-RU" sz="2800" i="1" dirty="0"/>
              <a:t>Моя мать учительница</a:t>
            </a:r>
            <a:r>
              <a:rPr lang="ru-RU" sz="2800" dirty="0"/>
              <a:t>.</a:t>
            </a:r>
          </a:p>
          <a:p>
            <a:pPr algn="just"/>
            <a:r>
              <a:rPr lang="ru-RU" sz="2800" dirty="0"/>
              <a:t>2 Если перед сказуемым стоят сравнительные союзы </a:t>
            </a:r>
            <a:r>
              <a:rPr lang="ru-RU" sz="2800" b="1" dirty="0"/>
              <a:t>как, словно, будто, точно, вроде как, все равно что</a:t>
            </a:r>
            <a:r>
              <a:rPr lang="ru-RU" sz="2800" dirty="0"/>
              <a:t> и др. </a:t>
            </a:r>
            <a:r>
              <a:rPr lang="ru-RU" sz="2800" i="1" dirty="0"/>
              <a:t>Каждый кленовый лист как дождевая тучка!</a:t>
            </a:r>
            <a:endParaRPr lang="ru-RU" sz="2800" dirty="0"/>
          </a:p>
          <a:p>
            <a:pPr algn="just"/>
            <a:r>
              <a:rPr lang="ru-RU" sz="2800" dirty="0"/>
              <a:t>3 Если перед сказуемым стоит отрицательная частица </a:t>
            </a:r>
            <a:r>
              <a:rPr lang="ru-RU" sz="2800" b="1" dirty="0"/>
              <a:t>не</a:t>
            </a:r>
            <a:r>
              <a:rPr lang="ru-RU" sz="2800" dirty="0"/>
              <a:t>. </a:t>
            </a:r>
            <a:r>
              <a:rPr lang="ru-RU" sz="2800" i="1" dirty="0"/>
              <a:t>Душа Печорина не каменистая почва.</a:t>
            </a:r>
            <a:endParaRPr lang="ru-RU" sz="2800" dirty="0"/>
          </a:p>
          <a:p>
            <a:pPr algn="just"/>
            <a:r>
              <a:rPr lang="ru-RU" sz="2800" dirty="0"/>
              <a:t>4 Если между подлежащим и сказуемым стоит вводное слово, союз, частица, наречие, несогласованный второстепенный член, относящийся к сказуемому. </a:t>
            </a:r>
            <a:r>
              <a:rPr lang="ru-RU" sz="2800" i="1" dirty="0"/>
              <a:t>После школы печать, несомненно, первый учитель языка.</a:t>
            </a:r>
            <a:endParaRPr lang="ru-RU" sz="2800" dirty="0"/>
          </a:p>
        </p:txBody>
      </p:sp>
    </p:spTree>
    <p:extLst>
      <p:ext uri="{BB962C8B-B14F-4D97-AF65-F5344CB8AC3E}">
        <p14:creationId xmlns:p14="http://schemas.microsoft.com/office/powerpoint/2010/main" val="1314776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276" y="1449977"/>
            <a:ext cx="11394932" cy="4962854"/>
          </a:xfrm>
        </p:spPr>
        <p:txBody>
          <a:bodyPr>
            <a:normAutofit/>
          </a:bodyPr>
          <a:lstStyle/>
          <a:p>
            <a:pPr algn="just"/>
            <a:r>
              <a:rPr lang="ru-RU" sz="2800" dirty="0"/>
              <a:t>5 Если сказуемое предшествует подлежащему. </a:t>
            </a:r>
            <a:r>
              <a:rPr lang="ru-RU" sz="2800" i="1" dirty="0"/>
              <a:t>Какое большое удовольствие бродить в лесу.</a:t>
            </a:r>
            <a:endParaRPr lang="ru-RU" sz="2800" dirty="0"/>
          </a:p>
          <a:p>
            <a:pPr algn="just"/>
            <a:r>
              <a:rPr lang="ru-RU" sz="2800" dirty="0"/>
              <a:t>6 Если подлежащее выражено личным местоимением, а сказуемое – именем существительным в именительном падеже. </a:t>
            </a:r>
            <a:r>
              <a:rPr lang="ru-RU" sz="2800" i="1" dirty="0"/>
              <a:t>Он поэт, поэт народный, но поэт родной земли!</a:t>
            </a:r>
            <a:endParaRPr lang="ru-RU" sz="2800" dirty="0"/>
          </a:p>
          <a:p>
            <a:pPr algn="just"/>
            <a:r>
              <a:rPr lang="ru-RU" sz="2800" dirty="0"/>
              <a:t>7 Если сказуемое выражено именем прилагательным, местоименным прилагательным, предложно-именным сочетанием. </a:t>
            </a:r>
            <a:r>
              <a:rPr lang="ru-RU" sz="2800" i="1" dirty="0"/>
              <a:t>Я златострунный и пригожий</a:t>
            </a:r>
            <a:r>
              <a:rPr lang="ru-RU" sz="2800" dirty="0"/>
              <a:t>.</a:t>
            </a:r>
          </a:p>
          <a:p>
            <a:pPr algn="just"/>
            <a:endParaRPr lang="ru-RU" dirty="0"/>
          </a:p>
        </p:txBody>
      </p:sp>
    </p:spTree>
    <p:extLst>
      <p:ext uri="{BB962C8B-B14F-4D97-AF65-F5344CB8AC3E}">
        <p14:creationId xmlns:p14="http://schemas.microsoft.com/office/powerpoint/2010/main" val="1327073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684212" y="276059"/>
            <a:ext cx="8534400" cy="1507067"/>
          </a:xfrm>
        </p:spPr>
        <p:txBody>
          <a:bodyPr/>
          <a:lstStyle/>
          <a:p>
            <a:r>
              <a:rPr lang="ru-RU" dirty="0"/>
              <a:t>Задание 1</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173483" y="1783126"/>
            <a:ext cx="11752906" cy="5122109"/>
          </a:xfrm>
        </p:spPr>
        <p:txBody>
          <a:bodyPr>
            <a:noAutofit/>
          </a:bodyPr>
          <a:lstStyle/>
          <a:p>
            <a:pPr algn="just"/>
            <a:r>
              <a:rPr lang="ru-RU" sz="2800" b="1" dirty="0"/>
              <a:t>Объясните расстановку знаков препинания. </a:t>
            </a:r>
            <a:endParaRPr lang="ru-RU" sz="2800" dirty="0"/>
          </a:p>
          <a:p>
            <a:pPr algn="just"/>
            <a:r>
              <a:rPr lang="ru-RU" sz="2800" dirty="0"/>
              <a:t>1. Природа не храм, а мастерская, и человек в ней — работник. 2. Теперь вся задача гиганта как бы умереть прилично, хотя никому до этого дела нет. 3. В лоб целовать — заботу стереть. В лоб целую. В глаза целовать — бессонницу снять. В глаза целую. В губы целовать — водой напоить. В губы целую. В лоб целовать — память стереть. В лоб целую. 4. Налево от нашего пути — залив Баренцева моря, называемый Белым морем, в его глубине — устье Северной Двины с городом Архангельском. Далее на запад — путь к Мурманску. </a:t>
            </a:r>
            <a:endParaRPr lang="ru-RU" sz="3200" dirty="0"/>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 y="881743"/>
            <a:ext cx="11639006" cy="5832566"/>
          </a:xfrm>
        </p:spPr>
        <p:txBody>
          <a:bodyPr>
            <a:normAutofit/>
          </a:bodyPr>
          <a:lstStyle/>
          <a:p>
            <a:pPr algn="just"/>
            <a:r>
              <a:rPr lang="ru-RU" sz="2800" dirty="0"/>
              <a:t>5. Три года я, </a:t>
            </a:r>
            <a:r>
              <a:rPr lang="ru-RU" sz="2800" dirty="0" err="1"/>
              <a:t>робятушки</a:t>
            </a:r>
            <a:r>
              <a:rPr lang="ru-RU" sz="2800" dirty="0"/>
              <a:t>, жил у попа в работниках, малина — не житьё! Попова каша — с маслицем, попов пирог — с </a:t>
            </a:r>
            <a:r>
              <a:rPr lang="ru-RU" sz="2800" dirty="0" err="1"/>
              <a:t>начинкою</a:t>
            </a:r>
            <a:r>
              <a:rPr lang="ru-RU" sz="2800" dirty="0"/>
              <a:t>, поповы щи — с снетком! Жена попова — толстая, попова дочка — белая, попова лошадь — жирная, пчела попова — сытая, как колокол гудёт</a:t>
            </a:r>
            <a:r>
              <a:rPr lang="ru-RU" sz="2800" dirty="0" smtClean="0"/>
              <a:t>! </a:t>
            </a:r>
            <a:r>
              <a:rPr lang="ru-RU" sz="2800" dirty="0"/>
              <a:t>6. Он порча, он чума, он язва здешних мест. 7. Под гигантским обрывом блестело Азовское море. Вода в нём как желтоватая листва акаций. 8. Летний вечер тих и ясен; посмотри, как дремлют ивы; запад неба бледно-красен, и реки блестят извивы. 9. Производить эффект — их наслаждение; они нравятся романтическим провинциалкам до безумия. 10. Вдохновение — это строгое рабочее состояние человека. 11. Вдохновение как первая любовь, когда сердце громко стучит в предчувствии удивительных встреч... </a:t>
            </a:r>
          </a:p>
          <a:p>
            <a:pPr algn="just"/>
            <a:r>
              <a:rPr lang="ru-RU" sz="2800" dirty="0"/>
              <a:t> </a:t>
            </a:r>
          </a:p>
          <a:p>
            <a:endParaRPr lang="ru-RU" sz="3200" dirty="0"/>
          </a:p>
        </p:txBody>
      </p:sp>
    </p:spTree>
    <p:extLst>
      <p:ext uri="{BB962C8B-B14F-4D97-AF65-F5344CB8AC3E}">
        <p14:creationId xmlns:p14="http://schemas.microsoft.com/office/powerpoint/2010/main" val="1336165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0"/>
            <a:ext cx="10080041" cy="1507067"/>
          </a:xfrm>
        </p:spPr>
        <p:txBody>
          <a:bodyPr/>
          <a:lstStyle/>
          <a:p>
            <a:r>
              <a:rPr lang="ru-RU" dirty="0"/>
              <a:t>Задание 2</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169817" y="1507067"/>
            <a:ext cx="11874137" cy="5733655"/>
          </a:xfrm>
        </p:spPr>
        <p:txBody>
          <a:bodyPr>
            <a:noAutofit/>
          </a:bodyPr>
          <a:lstStyle/>
          <a:p>
            <a:pPr algn="just"/>
            <a:r>
              <a:rPr lang="ru-RU" sz="3200" b="1" dirty="0"/>
              <a:t>Спишите, подчёркивая в предложениях с именным составным сказуемым подлежащее одной чертой, а сказуемое двумя и ставя, где это необходимо, тире.</a:t>
            </a:r>
            <a:endParaRPr lang="ru-RU" sz="3200" dirty="0"/>
          </a:p>
          <a:p>
            <a:pPr algn="just"/>
            <a:r>
              <a:rPr lang="ru-RU" sz="3200" dirty="0"/>
              <a:t>I. 1) Грушницкий юнкер. 2) </a:t>
            </a:r>
            <a:r>
              <a:rPr lang="ru-RU" sz="3200" dirty="0" smtClean="0"/>
              <a:t>Его </a:t>
            </a:r>
            <a:r>
              <a:rPr lang="ru-RU" sz="3200" dirty="0"/>
              <a:t>цель сделаться героем романа. </a:t>
            </a:r>
            <a:r>
              <a:rPr lang="ru-RU" sz="3200" dirty="0" smtClean="0"/>
              <a:t>3) </a:t>
            </a:r>
            <a:r>
              <a:rPr lang="ru-RU" sz="3200" dirty="0"/>
              <a:t>Приезд его на Кавказ также следствие его романтического фанатизма. </a:t>
            </a:r>
            <a:r>
              <a:rPr lang="ru-RU" sz="3200" dirty="0" smtClean="0"/>
              <a:t>4) </a:t>
            </a:r>
            <a:r>
              <a:rPr lang="ru-RU" sz="3200" dirty="0"/>
              <a:t>Солотча извилистая неглубокая река. </a:t>
            </a:r>
            <a:r>
              <a:rPr lang="ru-RU" sz="3200" dirty="0" smtClean="0"/>
              <a:t>5) </a:t>
            </a:r>
            <a:r>
              <a:rPr lang="ru-RU" sz="3200" dirty="0"/>
              <a:t>Путь в лесах это километры тишины, безветрия. </a:t>
            </a:r>
            <a:r>
              <a:rPr lang="ru-RU" sz="3200" dirty="0" smtClean="0"/>
              <a:t>6) </a:t>
            </a:r>
            <a:r>
              <a:rPr lang="ru-RU" sz="3200" dirty="0"/>
              <a:t>Боевая рубка это мозг корабля. </a:t>
            </a:r>
            <a:r>
              <a:rPr lang="ru-RU" sz="3200" dirty="0" smtClean="0"/>
              <a:t>7) </a:t>
            </a:r>
            <a:r>
              <a:rPr lang="ru-RU" sz="3200" dirty="0"/>
              <a:t>Моё занятие этнография, изучение жизни русских людей. </a:t>
            </a:r>
            <a:r>
              <a:rPr lang="ru-RU" sz="3200" dirty="0" smtClean="0"/>
              <a:t>8) </a:t>
            </a:r>
            <a:r>
              <a:rPr lang="ru-RU" sz="3200" dirty="0"/>
              <a:t>Сердце не камень.</a:t>
            </a:r>
          </a:p>
        </p:txBody>
      </p:sp>
    </p:spTree>
    <p:extLst>
      <p:ext uri="{BB962C8B-B14F-4D97-AF65-F5344CB8AC3E}">
        <p14:creationId xmlns:p14="http://schemas.microsoft.com/office/powerpoint/2010/main" val="1922712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1397726"/>
            <a:ext cx="11176863" cy="5225143"/>
          </a:xfrm>
        </p:spPr>
        <p:txBody>
          <a:bodyPr>
            <a:normAutofit/>
          </a:bodyPr>
          <a:lstStyle/>
          <a:p>
            <a:pPr algn="just"/>
            <a:r>
              <a:rPr lang="ru-RU" sz="2800" dirty="0"/>
              <a:t>II. 1) Слово одежда всех фактов, всех мыслей. 2) Язык литературы важное орудие производства для писателя. 3) «Онегин» есть самое задушевное произведение Пушкина, самое любимое дитя его фантазии... Оценить такое произведение значит оценить самого поэта во всём объёме его творческой деятельности. 4) Правдоподобие положений и правда диалога вот настоящие законы трагедии. 5) Точность и краткость вот первые достоинства прозы. 6) Критика наука открывать красоты и недостатки в произведениях искусства и литературы. 7) Первая цель искусства воспроизведение действительности. </a:t>
            </a:r>
          </a:p>
        </p:txBody>
      </p:sp>
    </p:spTree>
    <p:extLst>
      <p:ext uri="{BB962C8B-B14F-4D97-AF65-F5344CB8AC3E}">
        <p14:creationId xmlns:p14="http://schemas.microsoft.com/office/powerpoint/2010/main" val="1372005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1">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Тема1" id="{EEDB3E66-C1E3-41FB-996E-30ADE4B81505}" vid="{21C2B6CE-061B-4CD3-8705-E55E1A33B5D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Тема1</Template>
  <TotalTime>3750</TotalTime>
  <Words>1251</Words>
  <Application>Microsoft Office PowerPoint</Application>
  <PresentationFormat>Широкоэкранный</PresentationFormat>
  <Paragraphs>39</Paragraphs>
  <Slides>14</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Calibri</vt:lpstr>
      <vt:lpstr>Constantia</vt:lpstr>
      <vt:lpstr>Wingdings 2</vt:lpstr>
      <vt:lpstr>Тема1</vt:lpstr>
      <vt:lpstr>Постановка знаков препинания в различных случаях</vt:lpstr>
      <vt:lpstr>Тире ставится</vt:lpstr>
      <vt:lpstr>Презентация PowerPoint</vt:lpstr>
      <vt:lpstr>Тире не ставится</vt:lpstr>
      <vt:lpstr>Презентация PowerPoint</vt:lpstr>
      <vt:lpstr>Задание 1</vt:lpstr>
      <vt:lpstr>Презентация PowerPoint</vt:lpstr>
      <vt:lpstr>Задание 2</vt:lpstr>
      <vt:lpstr>Презентация PowerPoint</vt:lpstr>
      <vt:lpstr>Задание 3</vt:lpstr>
      <vt:lpstr>Презентация PowerPoint</vt:lpstr>
      <vt:lpstr>Задание 4</vt:lpstr>
      <vt:lpstr>Презентация PowerPoint</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75</cp:revision>
  <dcterms:created xsi:type="dcterms:W3CDTF">2022-11-23T07:38:40Z</dcterms:created>
  <dcterms:modified xsi:type="dcterms:W3CDTF">2023-03-21T03:06:46Z</dcterms:modified>
</cp:coreProperties>
</file>