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BCB0C-AECA-46F4-A74C-A40FE67BF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660373-BDCE-438E-A8A5-DFE3D2399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0EED4-9A3E-4C36-9911-983EEC6E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C3B152-7817-4788-9BC7-0839997F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84E8C-1AC6-4D48-A44E-C4D43FF3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0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F1A1A-8B7B-484A-A27A-4E5C46EE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3A52FF-7F7D-4A7D-BF47-8D4EAFEEA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348F93-02D9-4858-BE8F-A672BB21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5B19F4-362D-4F06-9432-C068F616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252004-CF82-461E-9A6A-2BC353E8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BF1DAA-97F0-4837-BE55-BDB2C9C5E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8F78B-7AA8-40CD-8A31-1B5B70E3A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9AACE-0847-426E-838E-FEF5C5B4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786C8-DFA1-423C-9BEB-536F2023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85402-98EE-4938-8573-2707B7AA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D8DFD-5C85-4772-B0A2-6BE91E7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79A6D-8FC9-4715-AF11-D996CA26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6DE170-C4FB-4DB7-BFEF-6E6A16D5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EE520-C041-47EE-AC2D-2E3FACEE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8223D-723C-4985-BC5F-9200BB4F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0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E8F93-83D3-4747-98A8-81061D92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B567B-1572-42B9-A333-AD6F6723C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2F31F-8363-4DA0-B0A2-FE10252E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73589-0BCB-47A4-82B3-24FE3508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69FED-F1D7-438F-9330-C9410BD0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7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9EE86-0B13-43DF-9D0E-0C39F58B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88915-4593-408D-B8AB-F03BFEF61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A709EA-C76B-4451-B60F-2A2CEA912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86CFBD-DB5F-46DE-85B1-641CA812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CA65BF-F376-4E98-96F8-663CB179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C3E873-26AA-498E-90C6-95FB9EBA0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7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2DEF5-582D-4CA3-BC8B-250956FB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132F50-F651-41AE-99B3-A13336604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959994-82D3-4225-849E-784C6DC83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8BBA8F-AA23-4BC5-9C6F-4C1B1FDE9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CF61BE-B9E9-451E-838B-9F4161880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7104A1-F898-4DC1-9880-4892C611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742E2F-667C-43B7-BA9B-8C014B7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3DF378-DB8B-4D3D-A27A-7A65E411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7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7CC75-E0F4-4BDD-9931-4C418EE8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B627BF-327E-44E9-9243-09232153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90B13D-B558-4A32-BB88-DCF59ABB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CBAD6C-549D-4601-AF96-E6F62E52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6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8647AA-10D0-410E-AAA5-083D4623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9B98ED-AAB1-4AB5-A717-61D02DFC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89AA28-06A6-4A3A-A72E-931F512A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5C15-27F8-4009-98D2-0110B3D0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5850AF-2807-459B-A44A-34B908FD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6EC061-89B3-425A-B353-CBEDF2C49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DC44D4-3E24-4AD2-A7AD-AEEAF16D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83752C-BB12-4AEC-8F2B-7B22FA26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14B88D-B31D-4EDD-B7FE-457B1ECD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32999-E1D2-4506-9CA6-F6E610C5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ECAADB-94D0-4B87-9A34-24B6BED7E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586027-3579-40DC-8060-96F4ED81D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8438F-D1CB-4850-AE56-5F275CEB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CD2840-51A0-4ADF-AC6B-FC6FFDB4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1F47F6-5FAA-44DF-8A59-0CAF5833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9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AB903-98A4-4C24-848B-BC957629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BC9825-E011-45BB-940E-668A82DE3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8DF82E-00C9-45AD-BA4F-CF253EA65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D7FDC-E0EF-42BF-AD67-9549FE28EB5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A20E2-1448-4A2B-9332-F81B3FAC0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5271C-F817-4F9D-816D-BB544C07B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8E88-A533-4A9D-9779-C171566E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2E8A3-48B6-4B01-959B-4A4A8C4CA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1201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товаров аптечного ассортимента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0CFEC-681F-4816-9724-2808B4E32564}"/>
              </a:ext>
            </a:extLst>
          </p:cNvPr>
          <p:cNvSpPr txBox="1"/>
          <p:nvPr/>
        </p:nvSpPr>
        <p:spPr>
          <a:xfrm>
            <a:off x="251791" y="291624"/>
            <a:ext cx="11290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74C2F-50AC-4192-A865-CF4A3E841332}"/>
              </a:ext>
            </a:extLst>
          </p:cNvPr>
          <p:cNvSpPr txBox="1"/>
          <p:nvPr/>
        </p:nvSpPr>
        <p:spPr>
          <a:xfrm>
            <a:off x="5247860" y="57356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Подготовила: </a:t>
            </a:r>
            <a:r>
              <a:rPr lang="ru-RU" dirty="0" err="1"/>
              <a:t>Халитова</a:t>
            </a:r>
            <a:r>
              <a:rPr lang="ru-RU" dirty="0"/>
              <a:t> Е. Р.</a:t>
            </a:r>
          </a:p>
          <a:p>
            <a:pPr algn="r"/>
            <a:r>
              <a:rPr lang="ru-RU" dirty="0"/>
              <a:t>Проверил преподаватель: Казакова Е. 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EA18B-8BB0-4460-812C-58981362272F}"/>
              </a:ext>
            </a:extLst>
          </p:cNvPr>
          <p:cNvSpPr txBox="1"/>
          <p:nvPr/>
        </p:nvSpPr>
        <p:spPr>
          <a:xfrm>
            <a:off x="3048000" y="63817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Красноярск 2021</a:t>
            </a:r>
          </a:p>
        </p:txBody>
      </p:sp>
    </p:spTree>
    <p:extLst>
      <p:ext uri="{BB962C8B-B14F-4D97-AF65-F5344CB8AC3E}">
        <p14:creationId xmlns:p14="http://schemas.microsoft.com/office/powerpoint/2010/main" val="235643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9336CA-E0FF-4525-B737-5A747F2A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814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DBEC5E-2197-43F3-BB32-0A11EEB9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31487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Приемка товаров аптечного ассортимента осуществляется материально ответственным лицом. Если товары аптечного ассортимента находятся в транспортной таре без повреждений, то приемка может проводиться по количеству мест или по количеству товарных единиц и маркировке на таре. 	Если проверка фактического наличия товаров аптечного ассортимента в таре не проводится, то необходимо сделать отметку об этом в сопроводительном документе.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49078-2B82-4C0E-A12E-C5F159566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70" y="2872247"/>
            <a:ext cx="4787762" cy="35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2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43FBE6-BC17-4133-AA0E-75ED059FB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26186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количество и качество товаров аптечного ассортимента соответствует указанному в сопроводительных документах, то на сопроводительных документах (накладной, счет-фактуре, товарно-транспортной накладной, реестре документов по качеству и других документах, удостоверяющих количество или качество поступивших товаров) проставляется штамп приемки, подтверждающий факт соответствия принятых товаров аптечного ассортимента данным, указанным в сопроводительных документах. Материально ответственное лицо, осуществляющее приемку товаров аптечного ассортимента, ставит свою подпись на сопроводительных документах и заверяет ее печатью субъекта розничной торговли (при наличии).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81E42-FD14-4173-8236-0D0F926B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6" y="3697219"/>
            <a:ext cx="3988904" cy="299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6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1CC6FA-EF31-4805-B6D3-F59B082BD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0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несоответствия поставленных субъекту розничной торговли товаров аптечного ассортимента условиям договора, данным сопроводительных документов комиссией субъекта розничной торговли в соответствии с утвержденной стандартной операционной процедурой составляется акт, который является основанием для предъявления претензий поставщику (составление акта в одностороннем порядке материально ответственным лицом возможно при согласии поставщика или отсутствия его представителя).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Субъектом розничной торговли по согласованию с поставщиком может быть утвержден иной способ уведомления поставщика о несоответствии поставленных товаров аптечного ассортимента сопроводительным документам.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2193EE-184E-4E8D-A915-E1A27601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55" y="4178538"/>
            <a:ext cx="3622197" cy="24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7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287C7C-74D4-41A0-AEAA-93F015AA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222112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Лекарственные препараты независимо от источника их поступления подвергаются приемочному контролю с целью предупреждения поступления в продажу фальсифицированных, недоброкачественных, контрафактных лекарственных препаратов.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Приемочный контроль заключается в проверке поступающих лекарственных препаратов путем оценки: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C5ED4-1BFF-4222-9713-4B67AE8EE097}"/>
              </a:ext>
            </a:extLst>
          </p:cNvPr>
          <p:cNvSpPr txBox="1"/>
          <p:nvPr/>
        </p:nvSpPr>
        <p:spPr>
          <a:xfrm>
            <a:off x="546652" y="2364462"/>
            <a:ext cx="5155095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внешнего вида, цвета, запаха;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целостности упаковки;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соответствия маркировки лекарственных препаратов требованиям, установленным законодательством об обращении лекарственных средств;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правильности оформления сопроводительных документов;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наличия реестра деклараций, подтверждающих качество лекарственных средств в соответствии с действующими нормативными документами.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3E73B2-F07F-4F2D-A7E3-7D9C3CF0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312324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8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0EC05C-0B35-455E-BA79-279090BD2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20886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проведения приемочного контроля приказом руководителя субъекта розничной торговли создается приемная комиссия. Члены комиссии должны быть ознакомлены со всеми законодательными и иными нормативными правовыми актами Российской Федерации, определяющими основные требования к товарам аптечного ассортимента, оформлению сопроводительных документов, их комплектности.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AA6CB2-CE33-409B-844B-8DBC22D4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469" y="2407114"/>
            <a:ext cx="4141305" cy="2759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A6C90-C950-4749-9EB3-F627C0BE3004}"/>
              </a:ext>
            </a:extLst>
          </p:cNvPr>
          <p:cNvSpPr txBox="1"/>
          <p:nvPr/>
        </p:nvSpPr>
        <p:spPr>
          <a:xfrm>
            <a:off x="679174" y="2263192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аптечного ассортимента до подачи в торговую зону должны пройти предпродажную подготовку, которая включает распаковку, рассортировку и осмотр, проверку качества товара (по внешним признакам) и наличия необходимой информации о товаре и его поставщике.</a:t>
            </a:r>
          </a:p>
        </p:txBody>
      </p:sp>
    </p:spTree>
    <p:extLst>
      <p:ext uri="{BB962C8B-B14F-4D97-AF65-F5344CB8AC3E}">
        <p14:creationId xmlns:p14="http://schemas.microsoft.com/office/powerpoint/2010/main" val="104911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3CFFAB-F5AD-4282-ABC5-48769D9A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76338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Продукты лечебного, детского и диетического питания, биологически активные добавки являются пищевыми продуктами, которые до их подачи в торговую зону или иное место торговли должны быть освобождены от тары, оберточных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увязочных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материалов, металлических клипс. Субъект розничной торговли должен также произвести проверку качества продуктов лечебного, детского и диетического питания, биологически активных добавок по внешним признакам, проверить наличие необходимой документации и информации, осуществить отбраковку и сортировку.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8C23BA-33E8-4432-9CAD-83A07417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9" y="2867990"/>
            <a:ext cx="5368787" cy="35791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DDD672-1A10-49EA-B041-1D8E8245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76" y="2867990"/>
            <a:ext cx="4446104" cy="36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4AA3A3-4833-4859-BA7A-203D98E7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4634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Торговля продуктами лечебного, детского и диетического питания, биологически активными добавками запрещается при нарушении целостности упаковки. Качество данной группы товаров подтверждается свидетельством о государственной регистрации, в котором указана область применения и использования и документом производителя и (или) поставщика, подтверждающего безопасность продукта - декларацией о соответствии качества или реестром деклараций.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72886-294D-4D02-A0A2-B621BAB3D47F}"/>
              </a:ext>
            </a:extLst>
          </p:cNvPr>
          <p:cNvSpPr txBox="1"/>
          <p:nvPr/>
        </p:nvSpPr>
        <p:spPr>
          <a:xfrm>
            <a:off x="5526156" y="295035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целостности упаковки, отсутствия полного пакета документов продукты лечебного, детского и диетического питания, биологически активные добавки подлежат возврату поставщику.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C4427E-380B-43E4-8B65-FFADA1C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50356"/>
            <a:ext cx="4426227" cy="33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0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A330B5-73F9-4427-9369-DF371060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4634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Дезинфицирующие средства до подачи их в торговую зону, размещения в месте продажи должны пройти предпродажную подготовку, которая включает освобождение от транспортной тары, сортировку, проверку целостности упаковки (в том числе функционирования аэрозольной упаковки) и качества товара по внешним признакам, наличия необходимой информации о дезинфицирующих средствах и его изготовителе, инструкций по применению.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Парфюмерно-косметическая продукция, подаваемая в торговую зону, должна соответствовать требованиям, определенным Решением Комиссии Таможенного союза от 23 сентября 2011 г. № 799 «О принятии технического регламента Таможенного союза «О безопасности парфюмерно-косметической продукции».</a:t>
            </a:r>
          </a:p>
        </p:txBody>
      </p:sp>
    </p:spTree>
    <p:extLst>
      <p:ext uri="{BB962C8B-B14F-4D97-AF65-F5344CB8AC3E}">
        <p14:creationId xmlns:p14="http://schemas.microsoft.com/office/powerpoint/2010/main" val="2648793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710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Приемка товаров аптечного ассортимента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Приемка товаров аптечного ассортимента</dc:title>
  <dc:creator>Nikita Baydukov</dc:creator>
  <cp:lastModifiedBy>Nikita Baydukov</cp:lastModifiedBy>
  <cp:revision>5</cp:revision>
  <dcterms:created xsi:type="dcterms:W3CDTF">2021-04-10T14:06:34Z</dcterms:created>
  <dcterms:modified xsi:type="dcterms:W3CDTF">2021-04-13T07:43:18Z</dcterms:modified>
</cp:coreProperties>
</file>