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CC1EC2-2982-44CD-987B-693A72D646AE}">
  <a:tblStyle styleId="{67CC1EC2-2982-44CD-987B-693A72D646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 txBox="1"/>
          <p:nvPr/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8825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" name="Google Shape;8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n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/>
          <p:nvPr/>
        </p:nvSpPr>
        <p:spPr>
          <a:xfrm>
            <a:off x="3884612" y="8685212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  <p:sp>
        <p:nvSpPr>
          <p:cNvPr id="123" name="Google Shape;123;p1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  <p:sp>
        <p:nvSpPr>
          <p:cNvPr id="124" name="Google Shape;1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/>
          <p:nvPr/>
        </p:nvSpPr>
        <p:spPr>
          <a:xfrm>
            <a:off x="3884612" y="8685212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/>
          </a:p>
        </p:txBody>
      </p:sp>
      <p:sp>
        <p:nvSpPr>
          <p:cNvPr id="206" name="Google Shape;206;p6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/>
          </a:p>
        </p:txBody>
      </p:sp>
      <p:sp>
        <p:nvSpPr>
          <p:cNvPr id="207" name="Google Shape;2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8" name="Google Shape;2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b371adac9_0_17:notes"/>
          <p:cNvSpPr txBox="1"/>
          <p:nvPr/>
        </p:nvSpPr>
        <p:spPr>
          <a:xfrm>
            <a:off x="3884612" y="8685212"/>
            <a:ext cx="29685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/>
          </a:p>
        </p:txBody>
      </p:sp>
      <p:sp>
        <p:nvSpPr>
          <p:cNvPr id="218" name="Google Shape;218;g7b371adac9_0_17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/>
          </a:p>
        </p:txBody>
      </p:sp>
      <p:sp>
        <p:nvSpPr>
          <p:cNvPr id="219" name="Google Shape;219;g7b371adac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0" name="Google Shape;220;g7b371adac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7b371adac9_0_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b371adac9_0_30:notes"/>
          <p:cNvSpPr txBox="1"/>
          <p:nvPr/>
        </p:nvSpPr>
        <p:spPr>
          <a:xfrm>
            <a:off x="3884612" y="8685212"/>
            <a:ext cx="29685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/>
          </a:p>
        </p:txBody>
      </p:sp>
      <p:sp>
        <p:nvSpPr>
          <p:cNvPr id="230" name="Google Shape;230;g7b371adac9_0_3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/>
          </a:p>
        </p:txBody>
      </p:sp>
      <p:sp>
        <p:nvSpPr>
          <p:cNvPr id="231" name="Google Shape;231;g7b371adac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2" name="Google Shape;232;g7b371adac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7b371adac9_0_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b371adac9_0_43:notes"/>
          <p:cNvSpPr txBox="1"/>
          <p:nvPr/>
        </p:nvSpPr>
        <p:spPr>
          <a:xfrm>
            <a:off x="3884612" y="8685212"/>
            <a:ext cx="29685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/>
          </a:p>
        </p:txBody>
      </p:sp>
      <p:sp>
        <p:nvSpPr>
          <p:cNvPr id="242" name="Google Shape;242;g7b371adac9_0_43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/>
          </a:p>
        </p:txBody>
      </p:sp>
      <p:sp>
        <p:nvSpPr>
          <p:cNvPr id="243" name="Google Shape;243;g7b371adac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4" name="Google Shape;244;g7b371adac9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7b371adac9_0_4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 txBox="1"/>
          <p:nvPr/>
        </p:nvSpPr>
        <p:spPr>
          <a:xfrm>
            <a:off x="3884612" y="8685212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/>
          </a:p>
        </p:txBody>
      </p:sp>
      <p:sp>
        <p:nvSpPr>
          <p:cNvPr id="254" name="Google Shape;254;p15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/>
          </a:p>
        </p:txBody>
      </p:sp>
      <p:sp>
        <p:nvSpPr>
          <p:cNvPr id="255" name="Google Shape;2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6" name="Google Shape;25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:notes"/>
          <p:cNvSpPr txBox="1"/>
          <p:nvPr/>
        </p:nvSpPr>
        <p:spPr>
          <a:xfrm>
            <a:off x="3884612" y="8685212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/>
          </a:p>
        </p:txBody>
      </p:sp>
      <p:sp>
        <p:nvSpPr>
          <p:cNvPr id="265" name="Google Shape;2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6" name="Google Shape;26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/>
          <p:nvPr/>
        </p:nvSpPr>
        <p:spPr>
          <a:xfrm>
            <a:off x="3884612" y="8685212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  <p:sp>
        <p:nvSpPr>
          <p:cNvPr id="136" name="Google Shape;136;p2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/>
          <p:nvPr/>
        </p:nvSpPr>
        <p:spPr>
          <a:xfrm>
            <a:off x="3884612" y="8685212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  <p:sp>
        <p:nvSpPr>
          <p:cNvPr id="147" name="Google Shape;147;p3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8825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b371adac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7b371adac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8700" cy="342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b371adac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7b371adac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8700" cy="342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b371adac9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100" cy="41115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7b371adac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8700" cy="342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/>
          <p:nvPr/>
        </p:nvSpPr>
        <p:spPr>
          <a:xfrm>
            <a:off x="3884612" y="8685212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/>
          </a:p>
        </p:txBody>
      </p:sp>
      <p:sp>
        <p:nvSpPr>
          <p:cNvPr id="182" name="Google Shape;182;p5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/>
          </a:p>
        </p:txBody>
      </p:sp>
      <p:sp>
        <p:nvSpPr>
          <p:cNvPr id="183" name="Google Shape;1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b371adac9_0_56:notes"/>
          <p:cNvSpPr txBox="1"/>
          <p:nvPr/>
        </p:nvSpPr>
        <p:spPr>
          <a:xfrm>
            <a:off x="3884612" y="8685212"/>
            <a:ext cx="29685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/>
          </a:p>
        </p:txBody>
      </p:sp>
      <p:sp>
        <p:nvSpPr>
          <p:cNvPr id="194" name="Google Shape;194;g7b371adac9_0_56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/>
          </a:p>
        </p:txBody>
      </p:sp>
      <p:sp>
        <p:nvSpPr>
          <p:cNvPr id="195" name="Google Shape;195;g7b371adac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6" name="Google Shape;196;g7b371adac9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7b371adac9_0_5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10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0625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0625" cy="401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10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10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10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0625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0625" cy="401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10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0625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10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 rot="5400000">
            <a:off x="4631531" y="2134395"/>
            <a:ext cx="5578475" cy="188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 rot="5400000">
            <a:off x="785019" y="324644"/>
            <a:ext cx="5578475" cy="550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10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0625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 rot="5400000">
            <a:off x="2582863" y="85724"/>
            <a:ext cx="4019550" cy="754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10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10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10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10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 rot="5400000">
            <a:off x="4631531" y="2134395"/>
            <a:ext cx="5578475" cy="188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 rot="5400000">
            <a:off x="785019" y="324644"/>
            <a:ext cx="5578475" cy="550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10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0625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822325" y="1846263"/>
            <a:ext cx="3694113" cy="401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2"/>
          </p:nvPr>
        </p:nvSpPr>
        <p:spPr>
          <a:xfrm>
            <a:off x="4668838" y="1846263"/>
            <a:ext cx="3694112" cy="401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10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10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10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0625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2582863" y="85724"/>
            <a:ext cx="4019550" cy="754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10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10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10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0625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10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10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0625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822325" y="1846263"/>
            <a:ext cx="3694113" cy="401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4668838" y="1846263"/>
            <a:ext cx="3694112" cy="401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10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10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 txBox="1"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rgbClr val="FFE0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0" y="6334125"/>
            <a:ext cx="9142412" cy="6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0625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0625" cy="401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 txBox="1"/>
          <p:nvPr/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10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rgbClr val="FFE0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0" y="6334125"/>
            <a:ext cx="9142412" cy="6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0625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0625" cy="401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/>
          <p:nvPr/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10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/>
        </p:nvSpPr>
        <p:spPr>
          <a:xfrm>
            <a:off x="323850" y="188912"/>
            <a:ext cx="8569325" cy="1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</a:t>
            </a:r>
            <a:endParaRPr/>
          </a:p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имени профессора В.Ф. Войно-Ясенецкого» </a:t>
            </a:r>
            <a:endParaRPr/>
          </a:p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Министерства здравоохранения Российской Федерации</a:t>
            </a:r>
            <a:endParaRPr/>
          </a:p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лучевой диагностики ИПО</a:t>
            </a:r>
            <a:endParaRPr/>
          </a:p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25"/>
          <p:cNvSpPr txBox="1"/>
          <p:nvPr/>
        </p:nvSpPr>
        <p:spPr>
          <a:xfrm>
            <a:off x="446075" y="1988925"/>
            <a:ext cx="8112300" cy="20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300" b="1">
                <a:latin typeface="Times New Roman"/>
                <a:ea typeface="Times New Roman"/>
                <a:cs typeface="Times New Roman"/>
                <a:sym typeface="Times New Roman"/>
              </a:rPr>
              <a:t>Доля истинно отрицательных результатов, полученных при первичной КТ при диагностике рентгенологически скрытых переломов бедра и костей таза</a:t>
            </a:r>
            <a:endParaRPr sz="1100"/>
          </a:p>
        </p:txBody>
      </p:sp>
      <p:sp>
        <p:nvSpPr>
          <p:cNvPr id="130" name="Google Shape;130;p25"/>
          <p:cNvSpPr txBox="1"/>
          <p:nvPr/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  <p:sp>
        <p:nvSpPr>
          <p:cNvPr id="131" name="Google Shape;131;p25"/>
          <p:cNvSpPr txBox="1"/>
          <p:nvPr/>
        </p:nvSpPr>
        <p:spPr>
          <a:xfrm>
            <a:off x="14128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75" y="4899100"/>
            <a:ext cx="5930925" cy="127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/>
          <p:nvPr/>
        </p:nvSpPr>
        <p:spPr>
          <a:xfrm>
            <a:off x="4729475" y="4106013"/>
            <a:ext cx="41637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Работу выполнила ординатор 2-го года, </a:t>
            </a:r>
            <a:endParaRPr/>
          </a:p>
          <a:p>
            <a:pPr marL="0" marR="0" lvl="0" indent="0" algn="r" rtl="0">
              <a:lnSpc>
                <a:spcPct val="88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специальности «Рентгенология»</a:t>
            </a:r>
            <a:endParaRPr/>
          </a:p>
          <a:p>
            <a:pPr marL="0" marR="0" lvl="0" indent="0" algn="r" rtl="0">
              <a:lnSpc>
                <a:spcPct val="88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Привалихина Н. С.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/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/>
          </a:p>
        </p:txBody>
      </p:sp>
      <p:sp>
        <p:nvSpPr>
          <p:cNvPr id="212" name="Google Shape;212;p34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4"/>
          <p:cNvSpPr txBox="1"/>
          <p:nvPr/>
        </p:nvSpPr>
        <p:spPr>
          <a:xfrm>
            <a:off x="385775" y="4480900"/>
            <a:ext cx="8343900" cy="17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i="1" dirty="0" err="1">
                <a:latin typeface="Trebuchet MS"/>
                <a:ea typeface="Trebuchet MS"/>
                <a:cs typeface="Trebuchet MS"/>
                <a:sym typeface="Trebuchet MS"/>
              </a:rPr>
              <a:t>Больной</a:t>
            </a:r>
            <a:r>
              <a:rPr lang="en-US" sz="2200" b="1" i="1" dirty="0">
                <a:latin typeface="Trebuchet MS"/>
                <a:ea typeface="Trebuchet MS"/>
                <a:cs typeface="Trebuchet MS"/>
                <a:sym typeface="Trebuchet MS"/>
              </a:rPr>
              <a:t>, 84 </a:t>
            </a:r>
            <a:r>
              <a:rPr lang="en-US" sz="2200" b="1" i="1" dirty="0" err="1">
                <a:latin typeface="Trebuchet MS"/>
                <a:ea typeface="Trebuchet MS"/>
                <a:cs typeface="Trebuchet MS"/>
                <a:sym typeface="Trebuchet MS"/>
              </a:rPr>
              <a:t>года</a:t>
            </a:r>
            <a:r>
              <a:rPr lang="en-US" sz="2200" b="1" i="1" dirty="0">
                <a:latin typeface="Trebuchet MS"/>
                <a:ea typeface="Trebuchet MS"/>
                <a:cs typeface="Trebuchet MS"/>
                <a:sym typeface="Trebuchet MS"/>
              </a:rPr>
              <a:t>. В </a:t>
            </a:r>
            <a:r>
              <a:rPr lang="en-US" sz="2200" b="1" i="1" dirty="0" err="1">
                <a:latin typeface="Trebuchet MS"/>
                <a:ea typeface="Trebuchet MS"/>
                <a:cs typeface="Trebuchet MS"/>
                <a:sym typeface="Trebuchet MS"/>
              </a:rPr>
              <a:t>анамнезе</a:t>
            </a:r>
            <a:r>
              <a:rPr lang="en-US" sz="2200" b="1" i="1" dirty="0"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en-US" sz="2200" b="1" i="1" dirty="0" err="1">
                <a:latin typeface="Trebuchet MS"/>
                <a:ea typeface="Trebuchet MS"/>
                <a:cs typeface="Trebuchet MS"/>
                <a:sym typeface="Trebuchet MS"/>
              </a:rPr>
              <a:t>падение</a:t>
            </a:r>
            <a:r>
              <a:rPr lang="en-US" sz="2200" b="1" i="1" dirty="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200" b="1" i="1" dirty="0" err="1">
                <a:latin typeface="Trebuchet MS"/>
                <a:ea typeface="Trebuchet MS"/>
                <a:cs typeface="Trebuchet MS"/>
                <a:sym typeface="Trebuchet MS"/>
              </a:rPr>
              <a:t>болевой</a:t>
            </a:r>
            <a:r>
              <a:rPr lang="en-US" sz="2200" b="1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b="1" i="1" dirty="0" err="1">
                <a:latin typeface="Trebuchet MS"/>
                <a:ea typeface="Trebuchet MS"/>
                <a:cs typeface="Trebuchet MS"/>
                <a:sym typeface="Trebuchet MS"/>
              </a:rPr>
              <a:t>синдром</a:t>
            </a:r>
            <a:endParaRPr sz="2200" b="1" i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a)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Результат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первичного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КТ -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признаки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перелома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отсутствуют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2100" i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b)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Результат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МРТ (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через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24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часа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) -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линии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 i="1" dirty="0" err="1" smtClean="0">
                <a:latin typeface="Trebuchet MS"/>
                <a:ea typeface="Trebuchet MS"/>
                <a:cs typeface="Trebuchet MS"/>
                <a:sym typeface="Trebuchet MS"/>
              </a:rPr>
              <a:t>переломов</a:t>
            </a:r>
            <a:endParaRPr sz="2100" i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c)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отек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костного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 i="1" dirty="0" err="1" smtClean="0">
                <a:latin typeface="Trebuchet MS"/>
                <a:ea typeface="Trebuchet MS"/>
                <a:cs typeface="Trebuchet MS"/>
                <a:sym typeface="Trebuchet MS"/>
              </a:rPr>
              <a:t>мозга</a:t>
            </a:r>
            <a:endParaRPr sz="2200" i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4" name="Google Shape;214;p34"/>
          <p:cNvSpPr txBox="1"/>
          <p:nvPr/>
        </p:nvSpPr>
        <p:spPr>
          <a:xfrm>
            <a:off x="385800" y="444500"/>
            <a:ext cx="83439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lang="en-US" sz="2400" b="1" dirty="0" smtClean="0">
                <a:latin typeface="Trebuchet MS"/>
                <a:ea typeface="Trebuchet MS"/>
                <a:cs typeface="Trebuchet MS"/>
                <a:sym typeface="Trebuchet MS"/>
              </a:rPr>
              <a:t>КТ 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и МРТ, Т1ВИ, </a:t>
            </a:r>
            <a:r>
              <a:rPr lang="en-US" sz="2400" b="1" dirty="0" err="1">
                <a:latin typeface="Trebuchet MS"/>
                <a:ea typeface="Trebuchet MS"/>
                <a:cs typeface="Trebuchet MS"/>
                <a:sym typeface="Trebuchet MS"/>
              </a:rPr>
              <a:t>правого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latin typeface="Trebuchet MS"/>
                <a:ea typeface="Trebuchet MS"/>
                <a:cs typeface="Trebuchet MS"/>
                <a:sym typeface="Trebuchet MS"/>
              </a:rPr>
              <a:t>бедра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400" b="1" dirty="0" err="1">
                <a:latin typeface="Trebuchet MS"/>
                <a:ea typeface="Trebuchet MS"/>
                <a:cs typeface="Trebuchet MS"/>
                <a:sym typeface="Trebuchet MS"/>
              </a:rPr>
              <a:t>корональная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latin typeface="Trebuchet MS"/>
                <a:ea typeface="Trebuchet MS"/>
                <a:cs typeface="Trebuchet MS"/>
                <a:sym typeface="Trebuchet MS"/>
              </a:rPr>
              <a:t>проекция</a:t>
            </a:r>
            <a:endParaRPr dirty="0"/>
          </a:p>
        </p:txBody>
      </p:sp>
      <p:pic>
        <p:nvPicPr>
          <p:cNvPr id="215" name="Google Shape;21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212850"/>
            <a:ext cx="8839200" cy="3268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/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/>
          </a:p>
        </p:txBody>
      </p:sp>
      <p:sp>
        <p:nvSpPr>
          <p:cNvPr id="224" name="Google Shape;224;p35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5"/>
          <p:cNvSpPr txBox="1"/>
          <p:nvPr/>
        </p:nvSpPr>
        <p:spPr>
          <a:xfrm>
            <a:off x="385775" y="4328500"/>
            <a:ext cx="8343900" cy="2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i="1">
                <a:latin typeface="Trebuchet MS"/>
                <a:ea typeface="Trebuchet MS"/>
                <a:cs typeface="Trebuchet MS"/>
                <a:sym typeface="Trebuchet MS"/>
              </a:rPr>
              <a:t>Женщина, 91 год. В анамнезе: падение, болевой синдром</a:t>
            </a:r>
            <a:endParaRPr sz="2200" b="1" i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i="1">
                <a:latin typeface="Trebuchet MS"/>
                <a:ea typeface="Trebuchet MS"/>
                <a:cs typeface="Trebuchet MS"/>
                <a:sym typeface="Trebuchet MS"/>
              </a:rPr>
              <a:t>a) Результат первичного КТ - признаки перелома отсутствуют.</a:t>
            </a:r>
            <a:endParaRPr sz="2100" i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i="1">
                <a:latin typeface="Trebuchet MS"/>
                <a:ea typeface="Trebuchet MS"/>
                <a:cs typeface="Trebuchet MS"/>
                <a:sym typeface="Trebuchet MS"/>
              </a:rPr>
              <a:t>b) Результат повторного КТ (через 27 дней) - субкапитальный перелом шейки бедренной кости</a:t>
            </a:r>
            <a:endParaRPr sz="2100" i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rebuchet MS"/>
              <a:buNone/>
            </a:pPr>
            <a:endParaRPr sz="2200"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6" name="Google Shape;226;p35"/>
          <p:cNvSpPr txBox="1"/>
          <p:nvPr/>
        </p:nvSpPr>
        <p:spPr>
          <a:xfrm>
            <a:off x="385775" y="444500"/>
            <a:ext cx="82407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lang="en-US" sz="2400" b="1" dirty="0" smtClean="0">
                <a:latin typeface="Trebuchet MS"/>
                <a:ea typeface="Trebuchet MS"/>
                <a:cs typeface="Trebuchet MS"/>
                <a:sym typeface="Trebuchet MS"/>
              </a:rPr>
              <a:t>КТ </a:t>
            </a:r>
            <a:r>
              <a:rPr lang="en-US" sz="2400" b="1" dirty="0" err="1">
                <a:latin typeface="Trebuchet MS"/>
                <a:ea typeface="Trebuchet MS"/>
                <a:cs typeface="Trebuchet MS"/>
                <a:sym typeface="Trebuchet MS"/>
              </a:rPr>
              <a:t>правого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latin typeface="Trebuchet MS"/>
                <a:ea typeface="Trebuchet MS"/>
                <a:cs typeface="Trebuchet MS"/>
                <a:sym typeface="Trebuchet MS"/>
              </a:rPr>
              <a:t>бедра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400" b="1" dirty="0" err="1">
                <a:latin typeface="Trebuchet MS"/>
                <a:ea typeface="Trebuchet MS"/>
                <a:cs typeface="Trebuchet MS"/>
                <a:sym typeface="Trebuchet MS"/>
              </a:rPr>
              <a:t>корональная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latin typeface="Trebuchet MS"/>
                <a:ea typeface="Trebuchet MS"/>
                <a:cs typeface="Trebuchet MS"/>
                <a:sym typeface="Trebuchet MS"/>
              </a:rPr>
              <a:t>проекция</a:t>
            </a:r>
            <a:endParaRPr dirty="0"/>
          </a:p>
        </p:txBody>
      </p:sp>
      <p:pic>
        <p:nvPicPr>
          <p:cNvPr id="227" name="Google Shape;2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238" y="1061000"/>
            <a:ext cx="6749383" cy="31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/>
          <p:nvPr/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/>
          </a:p>
        </p:txBody>
      </p:sp>
      <p:sp>
        <p:nvSpPr>
          <p:cNvPr id="236" name="Google Shape;236;p36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6"/>
          <p:cNvSpPr txBox="1"/>
          <p:nvPr/>
        </p:nvSpPr>
        <p:spPr>
          <a:xfrm>
            <a:off x="385775" y="4328500"/>
            <a:ext cx="8343900" cy="2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i="1" dirty="0" err="1">
                <a:latin typeface="Trebuchet MS"/>
                <a:ea typeface="Trebuchet MS"/>
                <a:cs typeface="Trebuchet MS"/>
                <a:sym typeface="Trebuchet MS"/>
              </a:rPr>
              <a:t>Мужчина</a:t>
            </a:r>
            <a:r>
              <a:rPr lang="en-US" sz="2200" b="1" i="1" dirty="0">
                <a:latin typeface="Trebuchet MS"/>
                <a:ea typeface="Trebuchet MS"/>
                <a:cs typeface="Trebuchet MS"/>
                <a:sym typeface="Trebuchet MS"/>
              </a:rPr>
              <a:t>, 76 </a:t>
            </a:r>
            <a:r>
              <a:rPr lang="en-US" sz="2200" b="1" i="1" dirty="0" err="1">
                <a:latin typeface="Trebuchet MS"/>
                <a:ea typeface="Trebuchet MS"/>
                <a:cs typeface="Trebuchet MS"/>
                <a:sym typeface="Trebuchet MS"/>
              </a:rPr>
              <a:t>лет</a:t>
            </a:r>
            <a:r>
              <a:rPr lang="en-US" sz="2200" b="1" i="1" dirty="0">
                <a:latin typeface="Trebuchet MS"/>
                <a:ea typeface="Trebuchet MS"/>
                <a:cs typeface="Trebuchet MS"/>
                <a:sym typeface="Trebuchet MS"/>
              </a:rPr>
              <a:t>. В </a:t>
            </a:r>
            <a:r>
              <a:rPr lang="en-US" sz="2200" b="1" i="1" dirty="0" err="1">
                <a:latin typeface="Trebuchet MS"/>
                <a:ea typeface="Trebuchet MS"/>
                <a:cs typeface="Trebuchet MS"/>
                <a:sym typeface="Trebuchet MS"/>
              </a:rPr>
              <a:t>анамнезе</a:t>
            </a:r>
            <a:r>
              <a:rPr lang="en-US" sz="2200" b="1" i="1" dirty="0"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en-US" sz="2200" b="1" i="1" dirty="0" err="1">
                <a:latin typeface="Trebuchet MS"/>
                <a:ea typeface="Trebuchet MS"/>
                <a:cs typeface="Trebuchet MS"/>
                <a:sym typeface="Trebuchet MS"/>
              </a:rPr>
              <a:t>падение</a:t>
            </a:r>
            <a:r>
              <a:rPr lang="en-US" sz="2200" b="1" i="1" dirty="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200" b="1" i="1" dirty="0" err="1">
                <a:latin typeface="Trebuchet MS"/>
                <a:ea typeface="Trebuchet MS"/>
                <a:cs typeface="Trebuchet MS"/>
                <a:sym typeface="Trebuchet MS"/>
              </a:rPr>
              <a:t>лишний</a:t>
            </a:r>
            <a:r>
              <a:rPr lang="en-US" sz="2200" b="1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b="1" i="1" dirty="0" err="1">
                <a:latin typeface="Trebuchet MS"/>
                <a:ea typeface="Trebuchet MS"/>
                <a:cs typeface="Trebuchet MS"/>
                <a:sym typeface="Trebuchet MS"/>
              </a:rPr>
              <a:t>вес</a:t>
            </a:r>
            <a:endParaRPr sz="2200" b="1" i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a)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Результат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первичного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КТ -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признаки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перелома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отсутствуют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2100" i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b)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Rg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костей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таза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(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через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37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дней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) -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перелом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правой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нижней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ветви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лонной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кости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с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минимальным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 i="1" dirty="0" err="1" smtClean="0">
                <a:latin typeface="Trebuchet MS"/>
                <a:ea typeface="Trebuchet MS"/>
                <a:cs typeface="Trebuchet MS"/>
                <a:sym typeface="Trebuchet MS"/>
              </a:rPr>
              <a:t>смещением</a:t>
            </a:r>
            <a:endParaRPr sz="2200" i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8" name="Google Shape;23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038" y="1137200"/>
            <a:ext cx="7835921" cy="311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6"/>
          <p:cNvSpPr txBox="1"/>
          <p:nvPr/>
        </p:nvSpPr>
        <p:spPr>
          <a:xfrm>
            <a:off x="179387" y="444500"/>
            <a:ext cx="84471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lang="en-US" sz="2400" b="1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КТ </a:t>
            </a:r>
            <a:r>
              <a:rPr lang="en-US" sz="2400" b="1" dirty="0" err="1">
                <a:latin typeface="Trebuchet MS"/>
                <a:ea typeface="Trebuchet MS"/>
                <a:cs typeface="Trebuchet MS"/>
                <a:sym typeface="Trebuchet MS"/>
              </a:rPr>
              <a:t>правого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latin typeface="Trebuchet MS"/>
                <a:ea typeface="Trebuchet MS"/>
                <a:cs typeface="Trebuchet MS"/>
                <a:sym typeface="Trebuchet MS"/>
              </a:rPr>
              <a:t>бедра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400" b="1" dirty="0" err="1">
                <a:latin typeface="Trebuchet MS"/>
                <a:ea typeface="Trebuchet MS"/>
                <a:cs typeface="Trebuchet MS"/>
                <a:sym typeface="Trebuchet MS"/>
              </a:rPr>
              <a:t>корональная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latin typeface="Trebuchet MS"/>
                <a:ea typeface="Trebuchet MS"/>
                <a:cs typeface="Trebuchet MS"/>
                <a:sym typeface="Trebuchet MS"/>
              </a:rPr>
              <a:t>проекция</a:t>
            </a: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lang="en-US" sz="2400" b="1" dirty="0" err="1">
                <a:latin typeface="Trebuchet MS"/>
                <a:ea typeface="Trebuchet MS"/>
                <a:cs typeface="Trebuchet MS"/>
                <a:sym typeface="Trebuchet MS"/>
              </a:rPr>
              <a:t>Рентгенограмма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latin typeface="Trebuchet MS"/>
                <a:ea typeface="Trebuchet MS"/>
                <a:cs typeface="Trebuchet MS"/>
                <a:sym typeface="Trebuchet MS"/>
              </a:rPr>
              <a:t>костей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latin typeface="Trebuchet MS"/>
                <a:ea typeface="Trebuchet MS"/>
                <a:cs typeface="Trebuchet MS"/>
                <a:sym typeface="Trebuchet MS"/>
              </a:rPr>
              <a:t>таза</a:t>
            </a: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/>
          <p:nvPr/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/>
          </a:p>
        </p:txBody>
      </p:sp>
      <p:sp>
        <p:nvSpPr>
          <p:cNvPr id="248" name="Google Shape;248;p37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7"/>
          <p:cNvSpPr txBox="1"/>
          <p:nvPr/>
        </p:nvSpPr>
        <p:spPr>
          <a:xfrm>
            <a:off x="385775" y="4252300"/>
            <a:ext cx="8343900" cy="2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i="1" dirty="0" err="1">
                <a:latin typeface="Trebuchet MS"/>
                <a:ea typeface="Trebuchet MS"/>
                <a:cs typeface="Trebuchet MS"/>
                <a:sym typeface="Trebuchet MS"/>
              </a:rPr>
              <a:t>Женщина</a:t>
            </a:r>
            <a:r>
              <a:rPr lang="en-US" sz="2200" b="1" i="1" dirty="0">
                <a:latin typeface="Trebuchet MS"/>
                <a:ea typeface="Trebuchet MS"/>
                <a:cs typeface="Trebuchet MS"/>
                <a:sym typeface="Trebuchet MS"/>
              </a:rPr>
              <a:t>, 81 </a:t>
            </a:r>
            <a:r>
              <a:rPr lang="en-US" sz="2200" b="1" i="1" dirty="0" err="1">
                <a:latin typeface="Trebuchet MS"/>
                <a:ea typeface="Trebuchet MS"/>
                <a:cs typeface="Trebuchet MS"/>
                <a:sym typeface="Trebuchet MS"/>
              </a:rPr>
              <a:t>год</a:t>
            </a:r>
            <a:r>
              <a:rPr lang="en-US" sz="2200" b="1" i="1" dirty="0">
                <a:latin typeface="Trebuchet MS"/>
                <a:ea typeface="Trebuchet MS"/>
                <a:cs typeface="Trebuchet MS"/>
                <a:sym typeface="Trebuchet MS"/>
              </a:rPr>
              <a:t>. В </a:t>
            </a:r>
            <a:r>
              <a:rPr lang="en-US" sz="2200" b="1" i="1" dirty="0" err="1">
                <a:latin typeface="Trebuchet MS"/>
                <a:ea typeface="Trebuchet MS"/>
                <a:cs typeface="Trebuchet MS"/>
                <a:sym typeface="Trebuchet MS"/>
              </a:rPr>
              <a:t>анамнезе</a:t>
            </a:r>
            <a:r>
              <a:rPr lang="en-US" sz="2200" b="1" i="1" dirty="0"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en-US" sz="2200" b="1" i="1" dirty="0" err="1">
                <a:latin typeface="Trebuchet MS"/>
                <a:ea typeface="Trebuchet MS"/>
                <a:cs typeface="Trebuchet MS"/>
                <a:sym typeface="Trebuchet MS"/>
              </a:rPr>
              <a:t>боль</a:t>
            </a:r>
            <a:r>
              <a:rPr lang="en-US" sz="2200" b="1" i="1" dirty="0">
                <a:latin typeface="Trebuchet MS"/>
                <a:ea typeface="Trebuchet MS"/>
                <a:cs typeface="Trebuchet MS"/>
                <a:sym typeface="Trebuchet MS"/>
              </a:rPr>
              <a:t> в </a:t>
            </a:r>
            <a:r>
              <a:rPr lang="en-US" sz="2200" b="1" i="1" dirty="0" err="1">
                <a:latin typeface="Trebuchet MS"/>
                <a:ea typeface="Trebuchet MS"/>
                <a:cs typeface="Trebuchet MS"/>
                <a:sym typeface="Trebuchet MS"/>
              </a:rPr>
              <a:t>бедре</a:t>
            </a:r>
            <a:r>
              <a:rPr lang="en-US" sz="2200" b="1" i="1" dirty="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200" b="1" i="1" dirty="0" err="1">
                <a:latin typeface="Trebuchet MS"/>
                <a:ea typeface="Trebuchet MS"/>
                <a:cs typeface="Trebuchet MS"/>
                <a:sym typeface="Trebuchet MS"/>
              </a:rPr>
              <a:t>неспособность</a:t>
            </a:r>
            <a:r>
              <a:rPr lang="en-US" sz="2200" b="1" i="1" dirty="0">
                <a:latin typeface="Trebuchet MS"/>
                <a:ea typeface="Trebuchet MS"/>
                <a:cs typeface="Trebuchet MS"/>
                <a:sym typeface="Trebuchet MS"/>
              </a:rPr>
              <a:t> к </a:t>
            </a:r>
            <a:r>
              <a:rPr lang="en-US" sz="2200" b="1" i="1" dirty="0" err="1">
                <a:latin typeface="Trebuchet MS"/>
                <a:ea typeface="Trebuchet MS"/>
                <a:cs typeface="Trebuchet MS"/>
                <a:sym typeface="Trebuchet MS"/>
              </a:rPr>
              <a:t>самостоятельному</a:t>
            </a:r>
            <a:r>
              <a:rPr lang="en-US" sz="2200" b="1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 b="1" i="1" dirty="0" err="1">
                <a:latin typeface="Trebuchet MS"/>
                <a:ea typeface="Trebuchet MS"/>
                <a:cs typeface="Trebuchet MS"/>
                <a:sym typeface="Trebuchet MS"/>
              </a:rPr>
              <a:t>передвижению</a:t>
            </a:r>
            <a:endParaRPr sz="2200" b="1" i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a)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Результат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первичного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КТ -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признаки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перелома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отсутствуют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2100" i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b) </a:t>
            </a:r>
            <a:r>
              <a:rPr lang="en-US" sz="2100" i="1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Результат</a:t>
            </a:r>
            <a:r>
              <a:rPr lang="en-US" sz="21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 i="1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повторного</a:t>
            </a:r>
            <a:r>
              <a:rPr lang="en-US" sz="21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КТ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(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через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78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дней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) -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двусторонний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перелом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крестца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с </a:t>
            </a:r>
            <a:r>
              <a:rPr lang="en-US" sz="2100" i="1" dirty="0" err="1">
                <a:latin typeface="Trebuchet MS"/>
                <a:ea typeface="Trebuchet MS"/>
                <a:cs typeface="Trebuchet MS"/>
                <a:sym typeface="Trebuchet MS"/>
              </a:rPr>
              <a:t>признаками</a:t>
            </a:r>
            <a:r>
              <a:rPr lang="en-US" sz="21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 i="1" dirty="0" err="1" smtClean="0">
                <a:latin typeface="Trebuchet MS"/>
                <a:ea typeface="Trebuchet MS"/>
                <a:cs typeface="Trebuchet MS"/>
                <a:sym typeface="Trebuchet MS"/>
              </a:rPr>
              <a:t>консолидации</a:t>
            </a:r>
            <a:endParaRPr sz="2200" i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0" name="Google Shape;250;p37"/>
          <p:cNvSpPr txBox="1"/>
          <p:nvPr/>
        </p:nvSpPr>
        <p:spPr>
          <a:xfrm>
            <a:off x="179387" y="444500"/>
            <a:ext cx="84471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lang="en-US" sz="2400" b="1" dirty="0" smtClean="0">
                <a:latin typeface="Trebuchet MS"/>
                <a:ea typeface="Trebuchet MS"/>
                <a:cs typeface="Trebuchet MS"/>
                <a:sym typeface="Trebuchet MS"/>
              </a:rPr>
              <a:t>КТ </a:t>
            </a:r>
            <a:r>
              <a:rPr lang="en-US" sz="2400" b="1" dirty="0" err="1">
                <a:latin typeface="Trebuchet MS"/>
                <a:ea typeface="Trebuchet MS"/>
                <a:cs typeface="Trebuchet MS"/>
                <a:sym typeface="Trebuchet MS"/>
              </a:rPr>
              <a:t>брюшной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latin typeface="Trebuchet MS"/>
                <a:ea typeface="Trebuchet MS"/>
                <a:cs typeface="Trebuchet MS"/>
                <a:sym typeface="Trebuchet MS"/>
              </a:rPr>
              <a:t>полости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 с </a:t>
            </a:r>
            <a:r>
              <a:rPr lang="en-US" sz="2400" b="1" dirty="0" err="1">
                <a:latin typeface="Trebuchet MS"/>
                <a:ea typeface="Trebuchet MS"/>
                <a:cs typeface="Trebuchet MS"/>
                <a:sym typeface="Trebuchet MS"/>
              </a:rPr>
              <a:t>захватом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latin typeface="Trebuchet MS"/>
                <a:ea typeface="Trebuchet MS"/>
                <a:cs typeface="Trebuchet MS"/>
                <a:sym typeface="Trebuchet MS"/>
              </a:rPr>
              <a:t>малого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latin typeface="Trebuchet MS"/>
                <a:ea typeface="Trebuchet MS"/>
                <a:cs typeface="Trebuchet MS"/>
                <a:sym typeface="Trebuchet MS"/>
              </a:rPr>
              <a:t>таза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400" b="1" dirty="0" err="1">
                <a:latin typeface="Trebuchet MS"/>
                <a:ea typeface="Trebuchet MS"/>
                <a:cs typeface="Trebuchet MS"/>
                <a:sym typeface="Trebuchet MS"/>
              </a:rPr>
              <a:t>аксиальная</a:t>
            </a:r>
            <a:r>
              <a:rPr lang="en-US" sz="2400" b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>
                <a:latin typeface="Trebuchet MS"/>
                <a:ea typeface="Trebuchet MS"/>
                <a:cs typeface="Trebuchet MS"/>
                <a:sym typeface="Trebuchet MS"/>
              </a:rPr>
              <a:t>проекция</a:t>
            </a:r>
            <a:endParaRPr sz="24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1" name="Google Shape;25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588" y="1430300"/>
            <a:ext cx="8458835" cy="27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/>
          <p:nvPr/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/>
          </a:p>
        </p:txBody>
      </p:sp>
      <p:sp>
        <p:nvSpPr>
          <p:cNvPr id="260" name="Google Shape;260;p38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8"/>
          <p:cNvSpPr txBox="1"/>
          <p:nvPr/>
        </p:nvSpPr>
        <p:spPr>
          <a:xfrm>
            <a:off x="155575" y="1597025"/>
            <a:ext cx="8745600" cy="44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 результате исследования выявлено, что компьютерная томография имеет высокую долю истинно отрицательных результатов, полученных при первичной компьютерной томографии при диагностике рентгенологически скрытых переломов бедра и костей таза у пожилых людей, обратившихся в отделение неотложной помощи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2" name="Google Shape;262;p38"/>
          <p:cNvSpPr txBox="1"/>
          <p:nvPr/>
        </p:nvSpPr>
        <p:spPr>
          <a:xfrm>
            <a:off x="122237" y="669925"/>
            <a:ext cx="8447087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lang="en-US" sz="2400" b="1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Заключение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221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0" i="1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Спасибо за внимание 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/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  <p:sp>
        <p:nvSpPr>
          <p:cNvPr id="142" name="Google Shape;142;p26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6"/>
          <p:cNvSpPr txBox="1"/>
          <p:nvPr/>
        </p:nvSpPr>
        <p:spPr>
          <a:xfrm>
            <a:off x="381000" y="379412"/>
            <a:ext cx="844708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lang="en-US" sz="24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Введение</a:t>
            </a:r>
            <a:endParaRPr/>
          </a:p>
        </p:txBody>
      </p:sp>
      <p:sp>
        <p:nvSpPr>
          <p:cNvPr id="144" name="Google Shape;144;p26"/>
          <p:cNvSpPr txBox="1"/>
          <p:nvPr/>
        </p:nvSpPr>
        <p:spPr>
          <a:xfrm>
            <a:off x="174625" y="1125537"/>
            <a:ext cx="8859837" cy="51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i="1"/>
              <a:t>Уровень смертности в течение месяца после перелома шейки бедра составляет около 10% среди пожилых людей. Это число удваивается, если операция откладывается более чем на 2 дня</a:t>
            </a:r>
            <a:endParaRPr sz="2000" i="1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/>
              <a:t>Это свидетельствует о важности ранней и точной диагностики. </a:t>
            </a:r>
            <a:endParaRPr sz="2000" i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1"/>
          </a:p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i="1"/>
              <a:t>Большинство переломов шейки бедра диагностируется с помощью простой рентгенографии, но частота рентгенологически скрытых переломов шейки бедра колеблется от 2 до 10%</a:t>
            </a:r>
            <a:endParaRPr sz="2000" i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1"/>
          </a:p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i="1"/>
              <a:t>Для дальнейшего наблюдения пациентов с ложноотрицательным результатом первичной </a:t>
            </a:r>
            <a:r>
              <a:rPr lang="en-US" sz="2000" i="1">
                <a:solidFill>
                  <a:schemeClr val="dk1"/>
                </a:solidFill>
              </a:rPr>
              <a:t>компьютерной томографии</a:t>
            </a:r>
            <a:r>
              <a:rPr lang="en-US" sz="2000" i="1"/>
              <a:t> и подозрением на скрытый перелом бедра необходимо с проведение дополнительных исследований: рентгенографии (Rg), компьютерной томографии (КТ), магнитно-резонансной томографии (МРТ)</a:t>
            </a:r>
            <a:endParaRPr sz="2000" i="1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/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  <p:sp>
        <p:nvSpPr>
          <p:cNvPr id="153" name="Google Shape;153;p27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455612" y="1165225"/>
            <a:ext cx="7948612" cy="482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i="1" dirty="0" err="1">
                <a:latin typeface="Trebuchet MS"/>
                <a:ea typeface="Trebuchet MS"/>
                <a:cs typeface="Trebuchet MS"/>
                <a:sym typeface="Trebuchet MS"/>
              </a:rPr>
              <a:t>Определение</a:t>
            </a:r>
            <a:r>
              <a:rPr lang="en-US" sz="24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1" dirty="0" err="1">
                <a:latin typeface="Trebuchet MS"/>
                <a:ea typeface="Trebuchet MS"/>
                <a:cs typeface="Trebuchet MS"/>
                <a:sym typeface="Trebuchet MS"/>
              </a:rPr>
              <a:t>доли</a:t>
            </a:r>
            <a:r>
              <a:rPr lang="en-US" sz="24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1" dirty="0" err="1">
                <a:latin typeface="Trebuchet MS"/>
                <a:ea typeface="Trebuchet MS"/>
                <a:cs typeface="Trebuchet MS"/>
                <a:sym typeface="Trebuchet MS"/>
              </a:rPr>
              <a:t>истинно</a:t>
            </a:r>
            <a:r>
              <a:rPr lang="en-US" sz="24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1" dirty="0" err="1">
                <a:latin typeface="Trebuchet MS"/>
                <a:ea typeface="Trebuchet MS"/>
                <a:cs typeface="Trebuchet MS"/>
                <a:sym typeface="Trebuchet MS"/>
              </a:rPr>
              <a:t>отрицательных</a:t>
            </a:r>
            <a:r>
              <a:rPr lang="en-US" sz="24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1" dirty="0" err="1">
                <a:latin typeface="Trebuchet MS"/>
                <a:ea typeface="Trebuchet MS"/>
                <a:cs typeface="Trebuchet MS"/>
                <a:sym typeface="Trebuchet MS"/>
              </a:rPr>
              <a:t>результатов</a:t>
            </a:r>
            <a:r>
              <a:rPr lang="en-US" sz="2400" i="1" dirty="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400" i="1" dirty="0" err="1">
                <a:latin typeface="Trebuchet MS"/>
                <a:ea typeface="Trebuchet MS"/>
                <a:cs typeface="Trebuchet MS"/>
                <a:sym typeface="Trebuchet MS"/>
              </a:rPr>
              <a:t>полученных</a:t>
            </a:r>
            <a:r>
              <a:rPr lang="en-US" sz="24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1" dirty="0" err="1">
                <a:latin typeface="Trebuchet MS"/>
                <a:ea typeface="Trebuchet MS"/>
                <a:cs typeface="Trebuchet MS"/>
                <a:sym typeface="Trebuchet MS"/>
              </a:rPr>
              <a:t>при</a:t>
            </a:r>
            <a:r>
              <a:rPr lang="en-US" sz="24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1" dirty="0" err="1">
                <a:latin typeface="Trebuchet MS"/>
                <a:ea typeface="Trebuchet MS"/>
                <a:cs typeface="Trebuchet MS"/>
                <a:sym typeface="Trebuchet MS"/>
              </a:rPr>
              <a:t>первичной</a:t>
            </a:r>
            <a:r>
              <a:rPr lang="en-US" sz="24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1" dirty="0" err="1">
                <a:latin typeface="Trebuchet MS"/>
                <a:ea typeface="Trebuchet MS"/>
                <a:cs typeface="Trebuchet MS"/>
                <a:sym typeface="Trebuchet MS"/>
              </a:rPr>
              <a:t>компьютерной</a:t>
            </a:r>
            <a:r>
              <a:rPr lang="en-US" sz="24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1" dirty="0" err="1">
                <a:latin typeface="Trebuchet MS"/>
                <a:ea typeface="Trebuchet MS"/>
                <a:cs typeface="Trebuchet MS"/>
                <a:sym typeface="Trebuchet MS"/>
              </a:rPr>
              <a:t>томографии</a:t>
            </a:r>
            <a:r>
              <a:rPr lang="en-US" sz="24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1" dirty="0" err="1">
                <a:latin typeface="Trebuchet MS"/>
                <a:ea typeface="Trebuchet MS"/>
                <a:cs typeface="Trebuchet MS"/>
                <a:sym typeface="Trebuchet MS"/>
              </a:rPr>
              <a:t>для</a:t>
            </a:r>
            <a:r>
              <a:rPr lang="en-US" sz="24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1" dirty="0" err="1">
                <a:latin typeface="Trebuchet MS"/>
                <a:ea typeface="Trebuchet MS"/>
                <a:cs typeface="Trebuchet MS"/>
                <a:sym typeface="Trebuchet MS"/>
              </a:rPr>
              <a:t>диагностики</a:t>
            </a:r>
            <a:r>
              <a:rPr lang="en-US" sz="24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1" dirty="0" err="1">
                <a:latin typeface="Trebuchet MS"/>
                <a:ea typeface="Trebuchet MS"/>
                <a:cs typeface="Trebuchet MS"/>
                <a:sym typeface="Trebuchet MS"/>
              </a:rPr>
              <a:t>рентгенологически</a:t>
            </a:r>
            <a:r>
              <a:rPr lang="en-US" sz="24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1" dirty="0" err="1">
                <a:latin typeface="Trebuchet MS"/>
                <a:ea typeface="Trebuchet MS"/>
                <a:cs typeface="Trebuchet MS"/>
                <a:sym typeface="Trebuchet MS"/>
              </a:rPr>
              <a:t>скрытых</a:t>
            </a:r>
            <a:r>
              <a:rPr lang="en-US" sz="24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1" dirty="0" err="1">
                <a:latin typeface="Trebuchet MS"/>
                <a:ea typeface="Trebuchet MS"/>
                <a:cs typeface="Trebuchet MS"/>
                <a:sym typeface="Trebuchet MS"/>
              </a:rPr>
              <a:t>переломов</a:t>
            </a:r>
            <a:r>
              <a:rPr lang="en-US" sz="24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1" dirty="0" err="1">
                <a:latin typeface="Trebuchet MS"/>
                <a:ea typeface="Trebuchet MS"/>
                <a:cs typeface="Trebuchet MS"/>
                <a:sym typeface="Trebuchet MS"/>
              </a:rPr>
              <a:t>бедра</a:t>
            </a:r>
            <a:r>
              <a:rPr lang="en-US" sz="24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1" dirty="0" err="1">
                <a:latin typeface="Trebuchet MS"/>
                <a:ea typeface="Trebuchet MS"/>
                <a:cs typeface="Trebuchet MS"/>
                <a:sym typeface="Trebuchet MS"/>
              </a:rPr>
              <a:t>или</a:t>
            </a:r>
            <a:r>
              <a:rPr lang="en-US" sz="24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1" dirty="0" err="1">
                <a:latin typeface="Trebuchet MS"/>
                <a:ea typeface="Trebuchet MS"/>
                <a:cs typeface="Trebuchet MS"/>
                <a:sym typeface="Trebuchet MS"/>
              </a:rPr>
              <a:t>костей</a:t>
            </a:r>
            <a:r>
              <a:rPr lang="en-US" sz="24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1" dirty="0" err="1">
                <a:latin typeface="Trebuchet MS"/>
                <a:ea typeface="Trebuchet MS"/>
                <a:cs typeface="Trebuchet MS"/>
                <a:sym typeface="Trebuchet MS"/>
              </a:rPr>
              <a:t>таза</a:t>
            </a:r>
            <a:r>
              <a:rPr lang="en-US" sz="2400" i="1" dirty="0">
                <a:latin typeface="Trebuchet MS"/>
                <a:ea typeface="Trebuchet MS"/>
                <a:cs typeface="Trebuchet MS"/>
                <a:sym typeface="Trebuchet MS"/>
              </a:rPr>
              <a:t> у </a:t>
            </a:r>
            <a:r>
              <a:rPr lang="en-US" sz="2400" i="1" dirty="0" err="1">
                <a:latin typeface="Trebuchet MS"/>
                <a:ea typeface="Trebuchet MS"/>
                <a:cs typeface="Trebuchet MS"/>
                <a:sym typeface="Trebuchet MS"/>
              </a:rPr>
              <a:t>пожилых</a:t>
            </a:r>
            <a:r>
              <a:rPr lang="en-US" sz="24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1" dirty="0" err="1">
                <a:latin typeface="Trebuchet MS"/>
                <a:ea typeface="Trebuchet MS"/>
                <a:cs typeface="Trebuchet MS"/>
                <a:sym typeface="Trebuchet MS"/>
              </a:rPr>
              <a:t>людей</a:t>
            </a:r>
            <a:r>
              <a:rPr lang="en-US" sz="2400" i="1" dirty="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400" i="1" dirty="0" err="1">
                <a:latin typeface="Trebuchet MS"/>
                <a:ea typeface="Trebuchet MS"/>
                <a:cs typeface="Trebuchet MS"/>
                <a:sym typeface="Trebuchet MS"/>
              </a:rPr>
              <a:t>обратившихся</a:t>
            </a:r>
            <a:r>
              <a:rPr lang="en-US" sz="2400" i="1" dirty="0">
                <a:latin typeface="Trebuchet MS"/>
                <a:ea typeface="Trebuchet MS"/>
                <a:cs typeface="Trebuchet MS"/>
                <a:sym typeface="Trebuchet MS"/>
              </a:rPr>
              <a:t> в </a:t>
            </a:r>
            <a:r>
              <a:rPr lang="en-US" sz="2400" i="1" dirty="0" err="1">
                <a:latin typeface="Trebuchet MS"/>
                <a:ea typeface="Trebuchet MS"/>
                <a:cs typeface="Trebuchet MS"/>
                <a:sym typeface="Trebuchet MS"/>
              </a:rPr>
              <a:t>отделение</a:t>
            </a:r>
            <a:r>
              <a:rPr lang="en-US" sz="24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1" dirty="0" err="1">
                <a:latin typeface="Trebuchet MS"/>
                <a:ea typeface="Trebuchet MS"/>
                <a:cs typeface="Trebuchet MS"/>
                <a:sym typeface="Trebuchet MS"/>
              </a:rPr>
              <a:t>неотложной</a:t>
            </a:r>
            <a:r>
              <a:rPr lang="en-US" sz="2400" i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i="1" dirty="0" err="1">
                <a:latin typeface="Trebuchet MS"/>
                <a:ea typeface="Trebuchet MS"/>
                <a:cs typeface="Trebuchet MS"/>
                <a:sym typeface="Trebuchet MS"/>
              </a:rPr>
              <a:t>помощи</a:t>
            </a:r>
            <a:endParaRPr sz="1800" dirty="0"/>
          </a:p>
        </p:txBody>
      </p:sp>
      <p:sp>
        <p:nvSpPr>
          <p:cNvPr id="155" name="Google Shape;155;p27"/>
          <p:cNvSpPr txBox="1"/>
          <p:nvPr/>
        </p:nvSpPr>
        <p:spPr>
          <a:xfrm>
            <a:off x="206375" y="433387"/>
            <a:ext cx="844708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lang="en-US" sz="2400" b="1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Цель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681037" y="115887"/>
            <a:ext cx="7540625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Материалы и методы</a:t>
            </a:r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body" idx="1"/>
          </p:nvPr>
        </p:nvSpPr>
        <p:spPr>
          <a:xfrm>
            <a:off x="414350" y="1052500"/>
            <a:ext cx="8513700" cy="53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/>
          <a:p>
            <a:pPr marL="3429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•"/>
            </a:pPr>
            <a:r>
              <a:rPr lang="en-US" sz="2000">
                <a:latin typeface="Trebuchet MS"/>
                <a:ea typeface="Trebuchet MS"/>
                <a:cs typeface="Trebuchet MS"/>
                <a:sym typeface="Trebuchet MS"/>
              </a:rPr>
              <a:t>237 пожилых пациентов с подозрением на скрытый перелом с ложноотрицательными результатами рентгенографии и результатами КТ бедра/костей таза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•"/>
            </a:pPr>
            <a:r>
              <a:rPr lang="en-US" sz="2000">
                <a:latin typeface="Trebuchet MS"/>
                <a:ea typeface="Trebuchet MS"/>
                <a:cs typeface="Trebuchet MS"/>
                <a:sym typeface="Trebuchet MS"/>
              </a:rPr>
              <a:t>Критерии включения: пациенты с ложноотрицательными результатами рентгенографии, полученными в течение первых 24 часов, до момента проведения КТ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•"/>
            </a:pPr>
            <a:r>
              <a:rPr lang="en-US" sz="2000">
                <a:latin typeface="Trebuchet MS"/>
                <a:ea typeface="Trebuchet MS"/>
                <a:cs typeface="Trebuchet MS"/>
                <a:sym typeface="Trebuchet MS"/>
              </a:rPr>
              <a:t>Критерии исключения: пациенты с аппаратурами ортопедической фиксации, ндопротезированием тазобедренного сустава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•"/>
            </a:pPr>
            <a:r>
              <a:rPr lang="en-US" sz="2000">
                <a:latin typeface="Trebuchet MS"/>
                <a:ea typeface="Trebuchet MS"/>
                <a:cs typeface="Trebuchet MS"/>
                <a:sym typeface="Trebuchet MS"/>
              </a:rPr>
              <a:t>Результаты КТ были ретроспективно </a:t>
            </a:r>
            <a:r>
              <a:rPr lang="en-U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независимо </a:t>
            </a:r>
            <a:r>
              <a:rPr lang="en-US" sz="2000">
                <a:latin typeface="Trebuchet MS"/>
                <a:ea typeface="Trebuchet MS"/>
                <a:cs typeface="Trebuchet MS"/>
                <a:sym typeface="Trebuchet MS"/>
              </a:rPr>
              <a:t>оценены двумя сертифицированными радиологами с узкоспециализированной подготовкой по визуализации опорно-двигательного аппарата с 5 и 9 годами опыта работы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681037" y="115887"/>
            <a:ext cx="75405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Материалы и методы</a:t>
            </a:r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328625" y="1052500"/>
            <a:ext cx="8599200" cy="53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/>
          <a:p>
            <a:pPr marL="342900" lvl="0" indent="-476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rebuchet MS"/>
              <a:buChar char="•"/>
            </a:pPr>
            <a:r>
              <a:rPr lang="en-US" sz="2100">
                <a:latin typeface="Trebuchet MS"/>
                <a:ea typeface="Trebuchet MS"/>
                <a:cs typeface="Trebuchet MS"/>
                <a:sym typeface="Trebuchet MS"/>
              </a:rPr>
              <a:t>Из 237 случаев - 137 КТ-исследований по мнению экспертов имели ложноотрицательный результат (отсутствие перелома)</a:t>
            </a:r>
            <a:endParaRPr sz="21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476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rebuchet MS"/>
              <a:buChar char="•"/>
            </a:pPr>
            <a:r>
              <a:rPr lang="en-US" sz="2100">
                <a:latin typeface="Trebuchet MS"/>
                <a:ea typeface="Trebuchet MS"/>
                <a:cs typeface="Trebuchet MS"/>
                <a:sym typeface="Trebuchet MS"/>
              </a:rPr>
              <a:t>В течение 18 месяцев 81 пациент из 137-ми был дообследован. Пациенты были разделены на две группы: </a:t>
            </a:r>
            <a:endParaRPr sz="21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Trebuchet MS"/>
                <a:ea typeface="Trebuchet MS"/>
                <a:cs typeface="Trebuchet MS"/>
                <a:sym typeface="Trebuchet MS"/>
              </a:rPr>
              <a:t>1) острый/подострый период (в течение 6 недель с момента проведения первого КТ-исследования)</a:t>
            </a:r>
            <a:endParaRPr sz="21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Trebuchet MS"/>
                <a:ea typeface="Trebuchet MS"/>
                <a:cs typeface="Trebuchet MS"/>
                <a:sym typeface="Trebuchet MS"/>
              </a:rPr>
              <a:t>2) хронический период (от 6 недель до 18 месяцев с момента проведения 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первого КТ-исследования</a:t>
            </a:r>
            <a:r>
              <a:rPr lang="en-US" sz="2100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sz="21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476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rebuchet MS"/>
              <a:buChar char="•"/>
            </a:pPr>
            <a:r>
              <a:rPr lang="en-US" sz="2100">
                <a:latin typeface="Trebuchet MS"/>
                <a:ea typeface="Trebuchet MS"/>
                <a:cs typeface="Trebuchet MS"/>
                <a:sym typeface="Trebuchet MS"/>
              </a:rPr>
              <a:t>Результаты дообследований были 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независимо </a:t>
            </a:r>
            <a:r>
              <a:rPr lang="en-US" sz="2100">
                <a:latin typeface="Trebuchet MS"/>
                <a:ea typeface="Trebuchet MS"/>
                <a:cs typeface="Trebuchet MS"/>
                <a:sym typeface="Trebuchet MS"/>
              </a:rPr>
              <a:t>проанализированы двумя радиологами, прошедшими специальную подготовку в области визуализации опорно-двигательного аппарата с 9-летним и 20-летним опытом работы</a:t>
            </a:r>
            <a:endParaRPr sz="21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681037" y="115887"/>
            <a:ext cx="75405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>
                <a:latin typeface="Trebuchet MS"/>
                <a:ea typeface="Trebuchet MS"/>
                <a:cs typeface="Trebuchet MS"/>
                <a:sym typeface="Trebuchet MS"/>
              </a:rPr>
              <a:t>Острый/подострый период</a:t>
            </a: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357200" y="971550"/>
            <a:ext cx="8570700" cy="5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/>
          <a:p>
            <a:pPr marL="3429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rebuchet MS"/>
              <a:buChar char="•"/>
            </a:pPr>
            <a:r>
              <a:rPr lang="en-US" sz="2200">
                <a:latin typeface="Trebuchet MS"/>
                <a:ea typeface="Trebuchet MS"/>
                <a:cs typeface="Trebuchet MS"/>
                <a:sym typeface="Trebuchet MS"/>
              </a:rPr>
              <a:t>Проведено 30 дополнительных исследований </a:t>
            </a:r>
            <a:endParaRPr sz="2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rebuchet MS"/>
              <a:buChar char="•"/>
            </a:pPr>
            <a:r>
              <a:rPr lang="en-US" sz="2200">
                <a:latin typeface="Trebuchet MS"/>
                <a:ea typeface="Trebuchet MS"/>
                <a:cs typeface="Trebuchet MS"/>
                <a:sym typeface="Trebuchet MS"/>
              </a:rPr>
              <a:t>Выявлено: 4 перелома (не были обнаружены на первичной КТ): </a:t>
            </a:r>
            <a:endParaRPr sz="2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rebuchet MS"/>
                <a:ea typeface="Trebuchet MS"/>
                <a:cs typeface="Trebuchet MS"/>
                <a:sym typeface="Trebuchet MS"/>
              </a:rPr>
              <a:t>3 перелома были обнаружены с помощью МРТ (рис. 1), 1 перелом диагностирован с помощью КТ (рис. 2)</a:t>
            </a:r>
            <a:endParaRPr sz="2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rebuchet MS"/>
              <a:buChar char="•"/>
            </a:pPr>
            <a:r>
              <a:rPr lang="en-US" sz="2200">
                <a:latin typeface="Trebuchet MS"/>
                <a:ea typeface="Trebuchet MS"/>
                <a:cs typeface="Trebuchet MS"/>
                <a:sym typeface="Trebuchet MS"/>
              </a:rPr>
              <a:t>9-ти пациентам сделаны контрольные Rg </a:t>
            </a:r>
            <a:endParaRPr sz="2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rebuchet MS"/>
                <a:ea typeface="Trebuchet MS"/>
                <a:cs typeface="Trebuchet MS"/>
                <a:sym typeface="Trebuchet MS"/>
              </a:rPr>
              <a:t>При контрольном </a:t>
            </a: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Rg-</a:t>
            </a:r>
            <a:r>
              <a:rPr lang="en-US" sz="2200">
                <a:latin typeface="Trebuchet MS"/>
                <a:ea typeface="Trebuchet MS"/>
                <a:cs typeface="Trebuchet MS"/>
                <a:sym typeface="Trebuchet MS"/>
              </a:rPr>
              <a:t>исследовании был выявлен 1 перелом, не обнаруженный на </a:t>
            </a: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первичной КТ</a:t>
            </a:r>
            <a:r>
              <a:rPr lang="en-US" sz="2200">
                <a:latin typeface="Trebuchet MS"/>
                <a:ea typeface="Trebuchet MS"/>
                <a:cs typeface="Trebuchet MS"/>
                <a:sym typeface="Trebuchet MS"/>
              </a:rPr>
              <a:t> (рис. 3)</a:t>
            </a:r>
            <a:endParaRPr sz="2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rebuchet MS"/>
              <a:buChar char="•"/>
            </a:pPr>
            <a:r>
              <a:rPr lang="en-US" sz="2200">
                <a:latin typeface="Trebuchet MS"/>
                <a:ea typeface="Trebuchet MS"/>
                <a:cs typeface="Trebuchet MS"/>
                <a:sym typeface="Trebuchet MS"/>
              </a:rPr>
              <a:t>В совокупности доля истинно отрицательных результатов для пациентов с исследованиями, проведенными в остром/подостром периоде времени составила 87,2%</a:t>
            </a:r>
            <a:endParaRPr sz="22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681037" y="115887"/>
            <a:ext cx="75405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>
                <a:latin typeface="Trebuchet MS"/>
                <a:ea typeface="Trebuchet MS"/>
                <a:cs typeface="Trebuchet MS"/>
                <a:sym typeface="Trebuchet MS"/>
              </a:rPr>
              <a:t>Хронический период</a:t>
            </a:r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body" idx="1"/>
          </p:nvPr>
        </p:nvSpPr>
        <p:spPr>
          <a:xfrm>
            <a:off x="357200" y="971550"/>
            <a:ext cx="8570700" cy="5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/>
          <a:p>
            <a:pPr marL="342900" lvl="0" indent="-488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rebuchet MS"/>
              <a:buChar char="•"/>
            </a:pPr>
            <a:r>
              <a:rPr lang="en-US" sz="2300">
                <a:latin typeface="Trebuchet MS"/>
                <a:ea typeface="Trebuchet MS"/>
                <a:cs typeface="Trebuchet MS"/>
                <a:sym typeface="Trebuchet MS"/>
              </a:rPr>
              <a:t>Проведено 42 дополнительных исследований (31 КТ и 11 Rg)</a:t>
            </a:r>
            <a:endParaRPr sz="23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3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488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rebuchet MS"/>
              <a:buChar char="•"/>
            </a:pPr>
            <a:r>
              <a:rPr lang="en-US" sz="2300">
                <a:latin typeface="Trebuchet MS"/>
                <a:ea typeface="Trebuchet MS"/>
                <a:cs typeface="Trebuchet MS"/>
                <a:sym typeface="Trebuchet MS"/>
              </a:rPr>
              <a:t>Выявлено: 3 случая перелов с признаками консолидации, которые не были обнаружены при первичной КТ:</a:t>
            </a:r>
            <a:endParaRPr sz="23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rebuchet MS"/>
                <a:ea typeface="Trebuchet MS"/>
                <a:cs typeface="Trebuchet MS"/>
                <a:sym typeface="Trebuchet MS"/>
              </a:rPr>
              <a:t>2 случая с переломом лонной кости и 1 случай с двусторонним переломом крестца (рис. 4)</a:t>
            </a:r>
            <a:endParaRPr sz="23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488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rebuchet MS"/>
              <a:buChar char="•"/>
            </a:pPr>
            <a:r>
              <a:rPr lang="en-US" sz="2300">
                <a:latin typeface="Trebuchet MS"/>
                <a:ea typeface="Trebuchet MS"/>
                <a:cs typeface="Trebuchet MS"/>
                <a:sym typeface="Trebuchet MS"/>
              </a:rPr>
              <a:t>В совокупности доля истинно отрицательных результатов первичной КТ для пациентов с последующей дополнительной диагностикой в хроническом периоде времени составила 92,9%.</a:t>
            </a:r>
            <a:endParaRPr sz="23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/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/>
          </a:p>
        </p:txBody>
      </p:sp>
      <p:sp>
        <p:nvSpPr>
          <p:cNvPr id="188" name="Google Shape;188;p32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2"/>
          <p:cNvSpPr txBox="1"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2"/>
          <p:cNvSpPr txBox="1"/>
          <p:nvPr/>
        </p:nvSpPr>
        <p:spPr>
          <a:xfrm>
            <a:off x="257175" y="984125"/>
            <a:ext cx="8244000" cy="52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i="1">
                <a:latin typeface="Trebuchet MS"/>
                <a:ea typeface="Trebuchet MS"/>
                <a:cs typeface="Trebuchet MS"/>
                <a:sym typeface="Trebuchet MS"/>
              </a:rPr>
              <a:t>Выявлено 39 случаев, когда контрольное исследование было выполнено в течение 6 недель после первичной КТ с ложноотрицательным результатом, и 42 - с контролем в пределах от 6 недель до 18 месяцев </a:t>
            </a:r>
            <a:endParaRPr sz="2100" i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i="1">
                <a:latin typeface="Trebuchet MS"/>
                <a:ea typeface="Trebuchet MS"/>
                <a:cs typeface="Trebuchet MS"/>
                <a:sym typeface="Trebuchet MS"/>
              </a:rPr>
              <a:t>У 8 из 81 пациента при контрольных исследованиях был обнаружен перелом, у 3 из 8 - перелом шейки бедра или межвертельной области бедренной кости</a:t>
            </a:r>
            <a:endParaRPr sz="2100" i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Доля истинно отрицательных результатов первичной</a:t>
            </a:r>
            <a:r>
              <a:rPr lang="en-US" sz="2100" i="1">
                <a:latin typeface="Trebuchet MS"/>
                <a:ea typeface="Trebuchet MS"/>
                <a:cs typeface="Trebuchet MS"/>
                <a:sym typeface="Trebuchet MS"/>
              </a:rPr>
              <a:t> КТ для выявления рентгенологически скрытого перелома бедра или костей таза составила 90,1%. </a:t>
            </a:r>
            <a:endParaRPr sz="2100" i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i="1">
                <a:latin typeface="Trebuchet MS"/>
                <a:ea typeface="Trebuchet MS"/>
                <a:cs typeface="Trebuchet MS"/>
                <a:sym typeface="Trebuchet MS"/>
              </a:rPr>
              <a:t>Если учитывать только хирургически значимые переломы (переломы шейки бедренной кости и межвертельные переломы), доля истинно отрицательных результатов возросла до 96,3%.</a:t>
            </a:r>
            <a:endParaRPr sz="1500"/>
          </a:p>
        </p:txBody>
      </p:sp>
      <p:sp>
        <p:nvSpPr>
          <p:cNvPr id="191" name="Google Shape;191;p32"/>
          <p:cNvSpPr txBox="1"/>
          <p:nvPr/>
        </p:nvSpPr>
        <p:spPr>
          <a:xfrm>
            <a:off x="155638" y="328600"/>
            <a:ext cx="84471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lang="en-US" sz="2400" b="1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Результаты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/>
        </p:nvSpPr>
        <p:spPr>
          <a:xfrm>
            <a:off x="7424737" y="6459537"/>
            <a:ext cx="98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fld id="{00000000-1234-1234-1234-123412341234}" type="slidenum">
              <a:rPr lang="en-US" sz="1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/>
          </a:p>
        </p:txBody>
      </p:sp>
      <p:sp>
        <p:nvSpPr>
          <p:cNvPr id="200" name="Google Shape;200;p33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3"/>
          <p:cNvSpPr txBox="1"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3"/>
          <p:cNvSpPr txBox="1"/>
          <p:nvPr/>
        </p:nvSpPr>
        <p:spPr>
          <a:xfrm>
            <a:off x="155575" y="233375"/>
            <a:ext cx="87885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lang="en-US" sz="2400" b="1">
                <a:latin typeface="Trebuchet MS"/>
                <a:ea typeface="Trebuchet MS"/>
                <a:cs typeface="Trebuchet MS"/>
                <a:sym typeface="Trebuchet MS"/>
              </a:rPr>
              <a:t>Таблица 1. Доля истинно отрицательных результатов КТ </a:t>
            </a:r>
            <a:endParaRPr/>
          </a:p>
        </p:txBody>
      </p:sp>
      <p:graphicFrame>
        <p:nvGraphicFramePr>
          <p:cNvPr id="203" name="Google Shape;203;p33"/>
          <p:cNvGraphicFramePr/>
          <p:nvPr/>
        </p:nvGraphicFramePr>
        <p:xfrm>
          <a:off x="305200" y="854900"/>
          <a:ext cx="8533600" cy="5096200"/>
        </p:xfrm>
        <a:graphic>
          <a:graphicData uri="http://schemas.openxmlformats.org/drawingml/2006/table">
            <a:tbl>
              <a:tblPr>
                <a:noFill/>
                <a:tableStyleId>{67CC1EC2-2982-44CD-987B-693A72D646AE}</a:tableStyleId>
              </a:tblPr>
              <a:tblGrid>
                <a:gridCol w="19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5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Острый/подострый период (&lt; 6 недель)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Хронический период</a:t>
                      </a:r>
                      <a:endParaRPr sz="17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(6 недель –18 месяцев)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Сумма</a:t>
                      </a:r>
                      <a:endParaRPr sz="17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МРТ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 21 (3/21 с переломом)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0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21 (3/21 </a:t>
                      </a: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с переломом</a:t>
                      </a:r>
                      <a:r>
                        <a:rPr lang="en-US" sz="1700"/>
                        <a:t>)</a:t>
                      </a:r>
                      <a:endParaRPr sz="17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КТ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9 (1/9 </a:t>
                      </a: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с переломом</a:t>
                      </a:r>
                      <a:r>
                        <a:rPr lang="en-US" sz="1700"/>
                        <a:t>)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 31 (3/31 </a:t>
                      </a: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с переломом</a:t>
                      </a:r>
                      <a:r>
                        <a:rPr lang="en-US" sz="1700"/>
                        <a:t>)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40 (4/40 </a:t>
                      </a: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с переломом</a:t>
                      </a:r>
                      <a:r>
                        <a:rPr lang="en-US" sz="1700"/>
                        <a:t>)</a:t>
                      </a:r>
                      <a:endParaRPr sz="17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Rg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9 (1/9 с переломом)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11 (0/11 </a:t>
                      </a: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с переломом</a:t>
                      </a:r>
                      <a:r>
                        <a:rPr lang="en-US" sz="1700"/>
                        <a:t>)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20 (1/20 </a:t>
                      </a: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с переломом</a:t>
                      </a:r>
                      <a:r>
                        <a:rPr lang="en-US" sz="1700"/>
                        <a:t>)</a:t>
                      </a:r>
                      <a:endParaRPr sz="17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Всего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39 (5/39 с переломом)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42 (3/42 </a:t>
                      </a: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с переломом</a:t>
                      </a:r>
                      <a:r>
                        <a:rPr lang="en-US" sz="1700"/>
                        <a:t>)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81 (8/81 </a:t>
                      </a:r>
                      <a:r>
                        <a:rPr lang="en-US" sz="1700">
                          <a:solidFill>
                            <a:schemeClr val="dk1"/>
                          </a:solidFill>
                        </a:rPr>
                        <a:t>с переломом</a:t>
                      </a:r>
                      <a:r>
                        <a:rPr lang="en-US" sz="1700"/>
                        <a:t>)</a:t>
                      </a:r>
                      <a:endParaRPr sz="17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4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Доля истинно отрицательных результатов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87.2%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 92.9%</a:t>
                      </a:r>
                      <a:endParaRPr sz="1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90.1%</a:t>
                      </a:r>
                      <a:endParaRPr sz="17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997</Words>
  <Application>Microsoft Office PowerPoint</Application>
  <PresentationFormat>Экран (4:3)</PresentationFormat>
  <Paragraphs>144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Материалы и методы</vt:lpstr>
      <vt:lpstr>Материалы и методы</vt:lpstr>
      <vt:lpstr>Острый/подострый период</vt:lpstr>
      <vt:lpstr>Хронический период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QQQ</cp:lastModifiedBy>
  <cp:revision>1</cp:revision>
  <dcterms:modified xsi:type="dcterms:W3CDTF">2021-05-19T15:55:35Z</dcterms:modified>
</cp:coreProperties>
</file>