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58"/>
  </p:notes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311" r:id="rId12"/>
    <p:sldId id="292" r:id="rId13"/>
    <p:sldId id="294" r:id="rId14"/>
    <p:sldId id="295" r:id="rId15"/>
    <p:sldId id="296" r:id="rId16"/>
    <p:sldId id="297" r:id="rId17"/>
    <p:sldId id="298" r:id="rId18"/>
    <p:sldId id="308" r:id="rId19"/>
    <p:sldId id="299" r:id="rId20"/>
    <p:sldId id="300" r:id="rId21"/>
    <p:sldId id="302" r:id="rId22"/>
    <p:sldId id="303" r:id="rId23"/>
    <p:sldId id="304" r:id="rId24"/>
    <p:sldId id="305" r:id="rId25"/>
    <p:sldId id="307" r:id="rId26"/>
    <p:sldId id="309" r:id="rId27"/>
    <p:sldId id="310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1" r:id="rId37"/>
    <p:sldId id="257" r:id="rId38"/>
    <p:sldId id="335" r:id="rId39"/>
    <p:sldId id="320" r:id="rId40"/>
    <p:sldId id="336" r:id="rId41"/>
    <p:sldId id="339" r:id="rId42"/>
    <p:sldId id="337" r:id="rId43"/>
    <p:sldId id="338" r:id="rId44"/>
    <p:sldId id="322" r:id="rId45"/>
    <p:sldId id="324" r:id="rId46"/>
    <p:sldId id="325" r:id="rId47"/>
    <p:sldId id="328" r:id="rId48"/>
    <p:sldId id="327" r:id="rId49"/>
    <p:sldId id="329" r:id="rId50"/>
    <p:sldId id="330" r:id="rId51"/>
    <p:sldId id="331" r:id="rId52"/>
    <p:sldId id="332" r:id="rId53"/>
    <p:sldId id="260" r:id="rId54"/>
    <p:sldId id="334" r:id="rId55"/>
    <p:sldId id="333" r:id="rId56"/>
    <p:sldId id="340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8F95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24" autoAdjust="0"/>
  </p:normalViewPr>
  <p:slideViewPr>
    <p:cSldViewPr>
      <p:cViewPr>
        <p:scale>
          <a:sx n="57" d="100"/>
          <a:sy n="57" d="100"/>
        </p:scale>
        <p:origin x="-1734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47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5;&#1083;&#1077;&#1085;&#1072;\Desktop\&#1086;&#1090;&#1095;&#1077;&#1090;&#1099;%20&#1089;&#1085;&#1086;%202015\&#1089;&#1074;&#1086;&#1076;&#1085;&#1099;&#1081;%20&#1086;&#1090;&#1095;&#1077;&#1090;%20&#1089;&#1085;&#1086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5;&#1083;&#1077;&#1085;&#1072;\Desktop\&#1086;&#1090;&#1095;&#1077;&#1090;&#1099;%20&#1089;&#1085;&#1086;%202015\&#1089;&#1074;&#1086;&#1076;&#1085;&#1099;&#1081;%20&#1086;&#1090;&#1095;&#1077;&#1090;%20&#1089;&#1085;&#1086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5;&#1083;&#1077;&#1085;&#1072;\Desktop\&#1086;&#1090;&#1095;&#1077;&#1090;&#1099;%20&#1089;&#1085;&#1086;%202015\&#1089;&#1074;&#1086;&#1076;&#1085;&#1099;&#1081;%20&#1086;&#1090;&#1095;&#1077;&#1090;%20&#1089;&#1085;&#1086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5;&#1083;&#1077;&#1085;&#1072;\Desktop\&#1086;&#1090;&#1095;&#1077;&#1090;&#1099;%20&#1089;&#1085;&#1086;%202015\&#1089;&#1074;&#1086;&#1076;&#1085;&#1099;&#1081;%20&#1086;&#1090;&#1095;&#1077;&#1090;%20&#1089;&#1085;&#1086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5;&#1083;&#1077;&#1085;&#1072;\Desktop\&#1086;&#1090;&#1095;&#1077;&#1090;&#1099;%20&#1089;&#1085;&#1086;%202015\&#1089;&#1074;&#1086;&#1076;&#1085;&#1099;&#1081;%20&#1086;&#1090;&#1095;&#1077;&#1090;%20&#1089;&#1085;&#108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Количество </a:t>
            </a:r>
            <a:r>
              <a:rPr lang="ru-RU" dirty="0"/>
              <a:t>студентов </a:t>
            </a:r>
            <a:r>
              <a:rPr lang="ru-RU" dirty="0" err="1"/>
              <a:t>сно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Лист1!$C$1</c:f>
              <c:strCache>
                <c:ptCount val="1"/>
                <c:pt idx="0">
                  <c:v>количество студентов сно</c:v>
                </c:pt>
              </c:strCache>
            </c:strRef>
          </c:tx>
          <c:cat>
            <c:strRef>
              <c:f>Лист1!$B$2:$B$50</c:f>
              <c:strCache>
                <c:ptCount val="49"/>
                <c:pt idx="0">
                  <c:v>акушерства и гинекологии ИПО</c:v>
                </c:pt>
                <c:pt idx="1">
                  <c:v>анатомии и гистологии человека </c:v>
                </c:pt>
                <c:pt idx="2">
                  <c:v>анестезиологии и реаниматологии ИПО</c:v>
                </c:pt>
                <c:pt idx="3">
                  <c:v>биологии с экологией с курсом фармакогнозии</c:v>
                </c:pt>
                <c:pt idx="4">
                  <c:v>внутренних болезней  №1</c:v>
                </c:pt>
                <c:pt idx="5">
                  <c:v>внутренних болезней  №2</c:v>
                </c:pt>
                <c:pt idx="6">
                  <c:v>гигиены</c:v>
                </c:pt>
                <c:pt idx="7">
                  <c:v>дерматовенерологии</c:v>
                </c:pt>
                <c:pt idx="8">
                  <c:v>детской хирургии с курсом ПО</c:v>
                </c:pt>
                <c:pt idx="9">
                  <c:v>кардиологии, функциональной диагностики ИПО</c:v>
                </c:pt>
                <c:pt idx="10">
                  <c:v>детских инфекций</c:v>
                </c:pt>
                <c:pt idx="11">
                  <c:v>инфекционных болезней и эпидемиологии</c:v>
                </c:pt>
                <c:pt idx="12">
                  <c:v>общей хирургии им. М.И.Гульмана</c:v>
                </c:pt>
                <c:pt idx="13">
                  <c:v>терапевтической стоматологии</c:v>
                </c:pt>
                <c:pt idx="14">
                  <c:v>кафедры и клиники хирургических болезней</c:v>
                </c:pt>
                <c:pt idx="15">
                  <c:v>кафедры и клиники хирургических болезней им. А. М. Дыхно</c:v>
                </c:pt>
                <c:pt idx="16">
                  <c:v>кафедры – клиники ЧЛХ </c:v>
                </c:pt>
                <c:pt idx="17">
                  <c:v>кафедры-клиники ортопедической стоматологии</c:v>
                </c:pt>
                <c:pt idx="18">
                  <c:v>кафедры-клиники стоматологии детского возраста и ортодонтии</c:v>
                </c:pt>
                <c:pt idx="19">
                  <c:v>кафедры клинической иммунологии </c:v>
                </c:pt>
                <c:pt idx="20">
                  <c:v>кафедры клинической психологии и психотерапии с курсом ПО</c:v>
                </c:pt>
                <c:pt idx="21">
                  <c:v>кафедра латинского и иностранных языков</c:v>
                </c:pt>
                <c:pt idx="22">
                  <c:v>медицинской кибернетики</c:v>
                </c:pt>
                <c:pt idx="23">
                  <c:v>медицинской и биологической физики</c:v>
                </c:pt>
                <c:pt idx="24">
                  <c:v>микробиологии им. доц. Б.М.Зельмановича </c:v>
                </c:pt>
                <c:pt idx="25">
                  <c:v>кафедры мобилизационной подготовки здравоохранения</c:v>
                </c:pt>
                <c:pt idx="26">
                  <c:v>оперативной хирургии и топографической анатомии</c:v>
                </c:pt>
                <c:pt idx="27">
                  <c:v>кафедры  ЛОР-болезней с курсом ПО</c:v>
                </c:pt>
                <c:pt idx="28">
                  <c:v>патологической анатомии им. П.Г. Подзолкова </c:v>
                </c:pt>
                <c:pt idx="29">
                  <c:v>кафедры патологической физиологии </c:v>
                </c:pt>
                <c:pt idx="30">
                  <c:v>педагогики и психологии с курсом ПО</c:v>
                </c:pt>
                <c:pt idx="31">
                  <c:v>кафедры перинатологии, акушерства и гинекологии</c:v>
                </c:pt>
                <c:pt idx="32">
                  <c:v>поликлинической педиатрии и пропедевтики детских болезней с курсом ПО </c:v>
                </c:pt>
                <c:pt idx="33">
                  <c:v>поликлинической терапии, семейной медицины и здорового образа жизни </c:v>
                </c:pt>
                <c:pt idx="34">
                  <c:v>психиатрии о наркологии с курсом ПО </c:v>
                </c:pt>
                <c:pt idx="35">
                  <c:v>биологической химии с курсом медицинской, фармацевтической и токсикологической химии</c:v>
                </c:pt>
                <c:pt idx="36">
                  <c:v>Сестринского дела и клинического ухода</c:v>
                </c:pt>
                <c:pt idx="37">
                  <c:v>кафедры судебной ИПО </c:v>
                </c:pt>
                <c:pt idx="38">
                  <c:v>кафедры ТУБЕРКУЛЕЗА С КУРСОМ ПО </c:v>
                </c:pt>
                <c:pt idx="39">
                  <c:v>Управления и экономики фармации с курсом ПО </c:v>
                </c:pt>
                <c:pt idx="40">
                  <c:v>урологии, андрологии, сексологии и ПО </c:v>
                </c:pt>
                <c:pt idx="41">
                  <c:v>фармацевтического колледжа </c:v>
                </c:pt>
                <c:pt idx="42">
                  <c:v>фармакологии с курсами клинической фармакологии, фармтехнологии и ПО </c:v>
                </c:pt>
                <c:pt idx="43">
                  <c:v>физиологии им. проф. А.Т. Пшоника</c:v>
                </c:pt>
                <c:pt idx="44">
                  <c:v>кафедры физической культуры </c:v>
                </c:pt>
                <c:pt idx="45">
                  <c:v>кафедры – центра симуляционных технологий о проделанной научной работе студентов за 2015 (календарный</c:v>
                </c:pt>
                <c:pt idx="46">
                  <c:v>медицинской информатики и инновационных технологий с курсом ПО</c:v>
                </c:pt>
                <c:pt idx="47">
                  <c:v>нервных болезней с курсом МР</c:v>
                </c:pt>
                <c:pt idx="48">
                  <c:v>медицинской генетики</c:v>
                </c:pt>
              </c:strCache>
            </c:strRef>
          </c:cat>
          <c:val>
            <c:numRef>
              <c:f>Лист1!$C$2:$C$50</c:f>
              <c:numCache>
                <c:formatCode>General</c:formatCode>
                <c:ptCount val="49"/>
                <c:pt idx="0">
                  <c:v>14</c:v>
                </c:pt>
                <c:pt idx="1">
                  <c:v>26</c:v>
                </c:pt>
                <c:pt idx="2">
                  <c:v>16</c:v>
                </c:pt>
                <c:pt idx="3">
                  <c:v>16</c:v>
                </c:pt>
                <c:pt idx="4">
                  <c:v>14</c:v>
                </c:pt>
                <c:pt idx="5">
                  <c:v>20</c:v>
                </c:pt>
                <c:pt idx="6">
                  <c:v>17</c:v>
                </c:pt>
                <c:pt idx="7">
                  <c:v>14</c:v>
                </c:pt>
                <c:pt idx="8">
                  <c:v>18</c:v>
                </c:pt>
                <c:pt idx="9">
                  <c:v>1</c:v>
                </c:pt>
                <c:pt idx="10">
                  <c:v>5</c:v>
                </c:pt>
                <c:pt idx="11">
                  <c:v>10</c:v>
                </c:pt>
                <c:pt idx="12">
                  <c:v>76</c:v>
                </c:pt>
                <c:pt idx="13">
                  <c:v>12</c:v>
                </c:pt>
                <c:pt idx="14">
                  <c:v>5</c:v>
                </c:pt>
                <c:pt idx="15">
                  <c:v>44</c:v>
                </c:pt>
                <c:pt idx="16">
                  <c:v>2</c:v>
                </c:pt>
                <c:pt idx="17">
                  <c:v>18</c:v>
                </c:pt>
                <c:pt idx="18">
                  <c:v>5</c:v>
                </c:pt>
                <c:pt idx="19">
                  <c:v>11</c:v>
                </c:pt>
                <c:pt idx="20">
                  <c:v>19</c:v>
                </c:pt>
                <c:pt idx="21">
                  <c:v>16</c:v>
                </c:pt>
                <c:pt idx="22">
                  <c:v>5</c:v>
                </c:pt>
                <c:pt idx="23">
                  <c:v>18</c:v>
                </c:pt>
                <c:pt idx="24">
                  <c:v>14</c:v>
                </c:pt>
                <c:pt idx="25">
                  <c:v>2</c:v>
                </c:pt>
                <c:pt idx="26">
                  <c:v>21</c:v>
                </c:pt>
                <c:pt idx="27">
                  <c:v>17</c:v>
                </c:pt>
                <c:pt idx="28">
                  <c:v>36</c:v>
                </c:pt>
                <c:pt idx="29">
                  <c:v>9</c:v>
                </c:pt>
                <c:pt idx="30">
                  <c:v>16</c:v>
                </c:pt>
                <c:pt idx="31">
                  <c:v>44</c:v>
                </c:pt>
                <c:pt idx="32">
                  <c:v>12</c:v>
                </c:pt>
                <c:pt idx="33">
                  <c:v>37</c:v>
                </c:pt>
                <c:pt idx="34">
                  <c:v>17</c:v>
                </c:pt>
                <c:pt idx="35">
                  <c:v>32</c:v>
                </c:pt>
                <c:pt idx="36">
                  <c:v>28</c:v>
                </c:pt>
                <c:pt idx="37">
                  <c:v>17</c:v>
                </c:pt>
                <c:pt idx="38">
                  <c:v>3</c:v>
                </c:pt>
                <c:pt idx="39">
                  <c:v>14</c:v>
                </c:pt>
                <c:pt idx="40">
                  <c:v>14</c:v>
                </c:pt>
                <c:pt idx="41">
                  <c:v>40</c:v>
                </c:pt>
                <c:pt idx="42">
                  <c:v>70</c:v>
                </c:pt>
                <c:pt idx="43">
                  <c:v>14</c:v>
                </c:pt>
                <c:pt idx="44">
                  <c:v>3</c:v>
                </c:pt>
                <c:pt idx="45">
                  <c:v>4</c:v>
                </c:pt>
                <c:pt idx="46">
                  <c:v>21</c:v>
                </c:pt>
                <c:pt idx="47">
                  <c:v>28</c:v>
                </c:pt>
                <c:pt idx="48">
                  <c:v>18</c:v>
                </c:pt>
              </c:numCache>
            </c:numRef>
          </c:val>
        </c:ser>
        <c:axId val="160352896"/>
        <c:axId val="160776960"/>
      </c:barChart>
      <c:catAx>
        <c:axId val="160352896"/>
        <c:scaling>
          <c:orientation val="minMax"/>
        </c:scaling>
        <c:axPos val="b"/>
        <c:tickLblPos val="nextTo"/>
        <c:crossAx val="160776960"/>
        <c:crosses val="autoZero"/>
        <c:auto val="1"/>
        <c:lblAlgn val="ctr"/>
        <c:lblOffset val="100"/>
      </c:catAx>
      <c:valAx>
        <c:axId val="160776960"/>
        <c:scaling>
          <c:orientation val="minMax"/>
        </c:scaling>
        <c:axPos val="l"/>
        <c:majorGridlines/>
        <c:numFmt formatCode="General" sourceLinked="1"/>
        <c:tickLblPos val="nextTo"/>
        <c:crossAx val="160352896"/>
        <c:crosses val="autoZero"/>
        <c:crossBetween val="between"/>
      </c:valAx>
      <c:spPr>
        <a:solidFill>
          <a:schemeClr val="lt1"/>
        </a:solidFill>
        <a:ln w="12700" cap="flat" cmpd="sng" algn="ctr">
          <a:solidFill>
            <a:schemeClr val="accent1"/>
          </a:solidFill>
          <a:prstDash val="solid"/>
        </a:ln>
        <a:effectLst/>
      </c:spPr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Призовые места на конференциях  </a:t>
            </a:r>
            <a:r>
              <a:rPr lang="ru-RU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КрасГМУ</a:t>
            </a:r>
            <a:endParaRPr lang="ru-RU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c:rich>
      </c:tx>
      <c:layout/>
      <c:spPr>
        <a:solidFill>
          <a:schemeClr val="lt1"/>
        </a:solidFill>
        <a:ln w="12700" cap="flat" cmpd="sng" algn="ctr">
          <a:solidFill>
            <a:schemeClr val="accent1"/>
          </a:solidFill>
          <a:prstDash val="solid"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Лист1!$D$1</c:f>
              <c:strCache>
                <c:ptCount val="1"/>
                <c:pt idx="0">
                  <c:v>призовые места КрасГМУ</c:v>
                </c:pt>
              </c:strCache>
            </c:strRef>
          </c:tx>
          <c:cat>
            <c:strRef>
              <c:f>Лист1!$B$2:$B$50</c:f>
              <c:strCache>
                <c:ptCount val="49"/>
                <c:pt idx="0">
                  <c:v>акушерства и гинекологии ИПО</c:v>
                </c:pt>
                <c:pt idx="1">
                  <c:v>анатомии и гистологии человека </c:v>
                </c:pt>
                <c:pt idx="2">
                  <c:v>анестезиологии и реаниматологии ИПО</c:v>
                </c:pt>
                <c:pt idx="3">
                  <c:v>биологии с экологией с курсом фармакогнозии</c:v>
                </c:pt>
                <c:pt idx="4">
                  <c:v>внутренних болезней  №1</c:v>
                </c:pt>
                <c:pt idx="5">
                  <c:v>внутренних болезней  №2</c:v>
                </c:pt>
                <c:pt idx="6">
                  <c:v>гигиены</c:v>
                </c:pt>
                <c:pt idx="7">
                  <c:v>дерматовенерологии</c:v>
                </c:pt>
                <c:pt idx="8">
                  <c:v>детской хирургии с курсом ПО</c:v>
                </c:pt>
                <c:pt idx="9">
                  <c:v>кардиологии, функциональной диагностики ИПО</c:v>
                </c:pt>
                <c:pt idx="10">
                  <c:v>детских инфекций</c:v>
                </c:pt>
                <c:pt idx="11">
                  <c:v>инфекционных болезней и эпидемиологии</c:v>
                </c:pt>
                <c:pt idx="12">
                  <c:v>общей хирургии им. М.И.Гульмана</c:v>
                </c:pt>
                <c:pt idx="13">
                  <c:v>терапевтической стоматологии</c:v>
                </c:pt>
                <c:pt idx="14">
                  <c:v>кафедры и клиники хирургических болезней</c:v>
                </c:pt>
                <c:pt idx="15">
                  <c:v>кафедры и клиники хирургических болезней им. А. М. Дыхно</c:v>
                </c:pt>
                <c:pt idx="16">
                  <c:v>кафедры – клиники ЧЛХ </c:v>
                </c:pt>
                <c:pt idx="17">
                  <c:v>кафедры-клиники ортопедической стоматологии</c:v>
                </c:pt>
                <c:pt idx="18">
                  <c:v>кафедры-клиники стоматологии детского возраста и ортодонтии</c:v>
                </c:pt>
                <c:pt idx="19">
                  <c:v>кафедры клинической иммунологии </c:v>
                </c:pt>
                <c:pt idx="20">
                  <c:v>кафедры клинической психологии и психотерапии с курсом ПО</c:v>
                </c:pt>
                <c:pt idx="21">
                  <c:v>кафедра латинского и иностранных языков</c:v>
                </c:pt>
                <c:pt idx="22">
                  <c:v>медицинской кибернетики</c:v>
                </c:pt>
                <c:pt idx="23">
                  <c:v>медицинской и биологической физики</c:v>
                </c:pt>
                <c:pt idx="24">
                  <c:v>микробиологии им. доц. Б.М.Зельмановича </c:v>
                </c:pt>
                <c:pt idx="25">
                  <c:v>кафедры мобилизационной подготовки здравоохранения</c:v>
                </c:pt>
                <c:pt idx="26">
                  <c:v>оперативной хирургии и топографической анатомии</c:v>
                </c:pt>
                <c:pt idx="27">
                  <c:v>кафедры  ЛОР-болезней с курсом ПО</c:v>
                </c:pt>
                <c:pt idx="28">
                  <c:v>патологической анатомии им. П.Г. Подзолкова </c:v>
                </c:pt>
                <c:pt idx="29">
                  <c:v>кафедры патологической физиологии </c:v>
                </c:pt>
                <c:pt idx="30">
                  <c:v>педагогики и психологии с курсом ПО</c:v>
                </c:pt>
                <c:pt idx="31">
                  <c:v>кафедры перинатологии, акушерства и гинекологии</c:v>
                </c:pt>
                <c:pt idx="32">
                  <c:v>поликлинической педиатрии и пропедевтики детских болезней с курсом ПО </c:v>
                </c:pt>
                <c:pt idx="33">
                  <c:v>поликлинической терапии, семейной медицины и здорового образа жизни </c:v>
                </c:pt>
                <c:pt idx="34">
                  <c:v>психиатрии о наркологии с курсом ПО </c:v>
                </c:pt>
                <c:pt idx="35">
                  <c:v>биологической химии с курсом медицинской, фармацевтической и токсикологической химии</c:v>
                </c:pt>
                <c:pt idx="36">
                  <c:v>Сестринского дела и клинического ухода</c:v>
                </c:pt>
                <c:pt idx="37">
                  <c:v>кафедры судебной ИПО </c:v>
                </c:pt>
                <c:pt idx="38">
                  <c:v>кафедры ТУБЕРКУЛЕЗА С КУРСОМ ПО </c:v>
                </c:pt>
                <c:pt idx="39">
                  <c:v>Управления и экономики фармации с курсом ПО </c:v>
                </c:pt>
                <c:pt idx="40">
                  <c:v>урологии, андрологии, сексологии и ПО </c:v>
                </c:pt>
                <c:pt idx="41">
                  <c:v>фармацевтического колледжа </c:v>
                </c:pt>
                <c:pt idx="42">
                  <c:v>фармакологии с курсами клинической фармакологии, фармтехнологии и ПО </c:v>
                </c:pt>
                <c:pt idx="43">
                  <c:v>физиологии им. проф. А.Т. Пшоника</c:v>
                </c:pt>
                <c:pt idx="44">
                  <c:v>кафедры физической культуры </c:v>
                </c:pt>
                <c:pt idx="45">
                  <c:v>кафедры – центра симуляционных технологий о проделанной научной работе студентов за 2015 (календарный</c:v>
                </c:pt>
                <c:pt idx="46">
                  <c:v>медицинской информатики и инновационных технологий с курсом ПО</c:v>
                </c:pt>
                <c:pt idx="47">
                  <c:v>нервных болезней с курсом МР</c:v>
                </c:pt>
                <c:pt idx="48">
                  <c:v>медицинской генетики</c:v>
                </c:pt>
              </c:strCache>
            </c:strRef>
          </c:cat>
          <c:val>
            <c:numRef>
              <c:f>Лист1!$D$2:$D$50</c:f>
              <c:numCache>
                <c:formatCode>General</c:formatCode>
                <c:ptCount val="49"/>
                <c:pt idx="0">
                  <c:v>1</c:v>
                </c:pt>
                <c:pt idx="1">
                  <c:v>4</c:v>
                </c:pt>
                <c:pt idx="2">
                  <c:v>1</c:v>
                </c:pt>
                <c:pt idx="3">
                  <c:v>3</c:v>
                </c:pt>
                <c:pt idx="4">
                  <c:v>6</c:v>
                </c:pt>
                <c:pt idx="5">
                  <c:v>9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0</c:v>
                </c:pt>
                <c:pt idx="10">
                  <c:v>0</c:v>
                </c:pt>
                <c:pt idx="11">
                  <c:v>4</c:v>
                </c:pt>
                <c:pt idx="12">
                  <c:v>4</c:v>
                </c:pt>
                <c:pt idx="13">
                  <c:v>0</c:v>
                </c:pt>
                <c:pt idx="14">
                  <c:v>1</c:v>
                </c:pt>
                <c:pt idx="15">
                  <c:v>7</c:v>
                </c:pt>
                <c:pt idx="16">
                  <c:v>1</c:v>
                </c:pt>
                <c:pt idx="17">
                  <c:v>2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36</c:v>
                </c:pt>
                <c:pt idx="22">
                  <c:v>2</c:v>
                </c:pt>
                <c:pt idx="23">
                  <c:v>4</c:v>
                </c:pt>
                <c:pt idx="24">
                  <c:v>4</c:v>
                </c:pt>
                <c:pt idx="25">
                  <c:v>0</c:v>
                </c:pt>
                <c:pt idx="26">
                  <c:v>2</c:v>
                </c:pt>
                <c:pt idx="27">
                  <c:v>3</c:v>
                </c:pt>
                <c:pt idx="28">
                  <c:v>0</c:v>
                </c:pt>
                <c:pt idx="29">
                  <c:v>4</c:v>
                </c:pt>
                <c:pt idx="30">
                  <c:v>15</c:v>
                </c:pt>
                <c:pt idx="31">
                  <c:v>3</c:v>
                </c:pt>
                <c:pt idx="32">
                  <c:v>9</c:v>
                </c:pt>
                <c:pt idx="33">
                  <c:v>2</c:v>
                </c:pt>
                <c:pt idx="34">
                  <c:v>1</c:v>
                </c:pt>
                <c:pt idx="35">
                  <c:v>11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0</c:v>
                </c:pt>
                <c:pt idx="40">
                  <c:v>0</c:v>
                </c:pt>
                <c:pt idx="41">
                  <c:v>4</c:v>
                </c:pt>
                <c:pt idx="42">
                  <c:v>3</c:v>
                </c:pt>
                <c:pt idx="43">
                  <c:v>2</c:v>
                </c:pt>
                <c:pt idx="44">
                  <c:v>0</c:v>
                </c:pt>
                <c:pt idx="45">
                  <c:v>2</c:v>
                </c:pt>
                <c:pt idx="46">
                  <c:v>8</c:v>
                </c:pt>
                <c:pt idx="47">
                  <c:v>8</c:v>
                </c:pt>
                <c:pt idx="48">
                  <c:v>1</c:v>
                </c:pt>
              </c:numCache>
            </c:numRef>
          </c:val>
        </c:ser>
        <c:axId val="177015040"/>
        <c:axId val="48592000"/>
      </c:barChart>
      <c:catAx>
        <c:axId val="177015040"/>
        <c:scaling>
          <c:orientation val="minMax"/>
        </c:scaling>
        <c:axPos val="b"/>
        <c:tickLblPos val="nextTo"/>
        <c:crossAx val="48592000"/>
        <c:crosses val="autoZero"/>
        <c:auto val="1"/>
        <c:lblAlgn val="ctr"/>
        <c:lblOffset val="100"/>
      </c:catAx>
      <c:valAx>
        <c:axId val="48592000"/>
        <c:scaling>
          <c:orientation val="minMax"/>
        </c:scaling>
        <c:axPos val="l"/>
        <c:majorGridlines/>
        <c:numFmt formatCode="General" sourceLinked="1"/>
        <c:tickLblPos val="nextTo"/>
        <c:crossAx val="177015040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Победы на внешних конференциях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Лист1!$J$1</c:f>
              <c:strCache>
                <c:ptCount val="1"/>
                <c:pt idx="0">
                  <c:v>призов внешн</c:v>
                </c:pt>
              </c:strCache>
            </c:strRef>
          </c:tx>
          <c:cat>
            <c:strRef>
              <c:f>Лист1!$B$2:$B$49</c:f>
              <c:strCache>
                <c:ptCount val="48"/>
                <c:pt idx="0">
                  <c:v>акушерства и гинекологии ИПО</c:v>
                </c:pt>
                <c:pt idx="1">
                  <c:v>анатомии и гистологии человека </c:v>
                </c:pt>
                <c:pt idx="2">
                  <c:v>анестезиологии и реаниматологии ИПО</c:v>
                </c:pt>
                <c:pt idx="3">
                  <c:v>биологии с экологией с курсом фармакогнозии</c:v>
                </c:pt>
                <c:pt idx="4">
                  <c:v>внутренних болезней  №1</c:v>
                </c:pt>
                <c:pt idx="5">
                  <c:v>внутренних болезней  №2</c:v>
                </c:pt>
                <c:pt idx="6">
                  <c:v>гигиены</c:v>
                </c:pt>
                <c:pt idx="7">
                  <c:v>дерматовенерологии</c:v>
                </c:pt>
                <c:pt idx="8">
                  <c:v>детской хирургии с курсом ПО</c:v>
                </c:pt>
                <c:pt idx="9">
                  <c:v>кардиологии, функциональной диагностики ИПО</c:v>
                </c:pt>
                <c:pt idx="10">
                  <c:v>детских инфекций</c:v>
                </c:pt>
                <c:pt idx="11">
                  <c:v>инфекционных болезней и эпидемиологии</c:v>
                </c:pt>
                <c:pt idx="12">
                  <c:v>общей хирургии им. М.И.Гульмана</c:v>
                </c:pt>
                <c:pt idx="13">
                  <c:v>терапевтической стоматологии</c:v>
                </c:pt>
                <c:pt idx="14">
                  <c:v>кафедры и клиники хирургических болезней</c:v>
                </c:pt>
                <c:pt idx="15">
                  <c:v>кафедры и клиники хирургических болезней им. А. М. Дыхно</c:v>
                </c:pt>
                <c:pt idx="16">
                  <c:v>кафедры – клиники ЧЛХ </c:v>
                </c:pt>
                <c:pt idx="17">
                  <c:v>кафедры-клиники ортопедической стоматологии</c:v>
                </c:pt>
                <c:pt idx="18">
                  <c:v>кафедры-клиники стоматологии детского возраста и ортодонтии</c:v>
                </c:pt>
                <c:pt idx="19">
                  <c:v>кафедры клинической иммунологии </c:v>
                </c:pt>
                <c:pt idx="20">
                  <c:v>кафедры клинической психологии и психотерапии с курсом ПО</c:v>
                </c:pt>
                <c:pt idx="21">
                  <c:v>кафедра латинского и иностранных языков</c:v>
                </c:pt>
                <c:pt idx="22">
                  <c:v>медицинской кибернетики</c:v>
                </c:pt>
                <c:pt idx="23">
                  <c:v>медицинской и биологической физики</c:v>
                </c:pt>
                <c:pt idx="24">
                  <c:v>микробиологии им. доц. Б.М.Зельмановича </c:v>
                </c:pt>
                <c:pt idx="25">
                  <c:v>кафедры мобилизационной подготовки здравоохранения</c:v>
                </c:pt>
                <c:pt idx="26">
                  <c:v>оперативной хирургии и топографической анатомии</c:v>
                </c:pt>
                <c:pt idx="27">
                  <c:v>кафедры  ЛОР-болезней с курсом ПО</c:v>
                </c:pt>
                <c:pt idx="28">
                  <c:v>патологической анатомии им. П.Г. Подзолкова </c:v>
                </c:pt>
                <c:pt idx="29">
                  <c:v>кафедры патологической физиологии </c:v>
                </c:pt>
                <c:pt idx="30">
                  <c:v>педагогики и психологии с курсом ПО</c:v>
                </c:pt>
                <c:pt idx="31">
                  <c:v>кафедры перинатологии, акушерства и гинекологии</c:v>
                </c:pt>
                <c:pt idx="32">
                  <c:v>поликлинической педиатрии и пропедевтики детских болезней с курсом ПО </c:v>
                </c:pt>
                <c:pt idx="33">
                  <c:v>поликлинической терапии, семейной медицины и здорового образа жизни </c:v>
                </c:pt>
                <c:pt idx="34">
                  <c:v>психиатрии о наркологии с курсом ПО </c:v>
                </c:pt>
                <c:pt idx="35">
                  <c:v>биологической химии с курсом медицинской, фармацевтической и токсикологической химии</c:v>
                </c:pt>
                <c:pt idx="36">
                  <c:v>Сестринского дела и клинического ухода</c:v>
                </c:pt>
                <c:pt idx="37">
                  <c:v>кафедры судебной ИПО </c:v>
                </c:pt>
                <c:pt idx="38">
                  <c:v>кафедры ТУБЕРКУЛЕЗА С КУРСОМ ПО </c:v>
                </c:pt>
                <c:pt idx="39">
                  <c:v>Управления и экономики фармации с курсом ПО </c:v>
                </c:pt>
                <c:pt idx="40">
                  <c:v>урологии, андрологии, сексологии и ПО </c:v>
                </c:pt>
                <c:pt idx="41">
                  <c:v>фармацевтического колледжа </c:v>
                </c:pt>
                <c:pt idx="42">
                  <c:v>фармакологии с курсами клинической фармакологии, фармтехнологии и ПО </c:v>
                </c:pt>
                <c:pt idx="43">
                  <c:v>физиологии им. проф. А.Т. Пшоника</c:v>
                </c:pt>
                <c:pt idx="44">
                  <c:v>кафедры физической культуры </c:v>
                </c:pt>
                <c:pt idx="45">
                  <c:v>кафедры – центра симуляционных технологий о проделанной научной работе студентов за 2015 (календарный</c:v>
                </c:pt>
                <c:pt idx="46">
                  <c:v>медицинской информатики и инновационных технологий с курсом ПО</c:v>
                </c:pt>
                <c:pt idx="47">
                  <c:v>нервных болезней с курсом МР</c:v>
                </c:pt>
              </c:strCache>
            </c:strRef>
          </c:cat>
          <c:val>
            <c:numRef>
              <c:f>Лист1!$J$2:$J$49</c:f>
              <c:numCache>
                <c:formatCode>General</c:formatCode>
                <c:ptCount val="4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5</c:v>
                </c:pt>
                <c:pt idx="13">
                  <c:v>0</c:v>
                </c:pt>
                <c:pt idx="14">
                  <c:v>3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4</c:v>
                </c:pt>
                <c:pt idx="22">
                  <c:v>1</c:v>
                </c:pt>
                <c:pt idx="23">
                  <c:v>0</c:v>
                </c:pt>
                <c:pt idx="24">
                  <c:v>2</c:v>
                </c:pt>
                <c:pt idx="25">
                  <c:v>0</c:v>
                </c:pt>
                <c:pt idx="26">
                  <c:v>1</c:v>
                </c:pt>
                <c:pt idx="27">
                  <c:v>3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3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4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2</c:v>
                </c:pt>
                <c:pt idx="46">
                  <c:v>0</c:v>
                </c:pt>
                <c:pt idx="47">
                  <c:v>2</c:v>
                </c:pt>
              </c:numCache>
            </c:numRef>
          </c:val>
        </c:ser>
        <c:axId val="83884288"/>
        <c:axId val="83910656"/>
      </c:barChart>
      <c:catAx>
        <c:axId val="83884288"/>
        <c:scaling>
          <c:orientation val="minMax"/>
        </c:scaling>
        <c:axPos val="b"/>
        <c:tickLblPos val="nextTo"/>
        <c:crossAx val="83910656"/>
        <c:crosses val="autoZero"/>
        <c:auto val="1"/>
        <c:lblAlgn val="ctr"/>
        <c:lblOffset val="100"/>
      </c:catAx>
      <c:valAx>
        <c:axId val="83910656"/>
        <c:scaling>
          <c:orientation val="minMax"/>
        </c:scaling>
        <c:axPos val="l"/>
        <c:majorGridlines/>
        <c:numFmt formatCode="General" sourceLinked="1"/>
        <c:tickLblPos val="nextTo"/>
        <c:crossAx val="83884288"/>
        <c:crosses val="autoZero"/>
        <c:crossBetween val="between"/>
      </c:valAx>
    </c:plotArea>
    <c:plotVisOnly val="1"/>
  </c:chart>
  <c:spPr>
    <a:solidFill>
      <a:schemeClr val="lt1"/>
    </a:solidFill>
    <a:ln w="127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Студенческие статьи в сборниках </a:t>
            </a:r>
            <a:r>
              <a:rPr lang="ru-RU" dirty="0" err="1" smtClean="0"/>
              <a:t>КрасГМУ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Лист1!$E$1</c:f>
              <c:strCache>
                <c:ptCount val="1"/>
                <c:pt idx="0">
                  <c:v>статьи КрасГМУ</c:v>
                </c:pt>
              </c:strCache>
            </c:strRef>
          </c:tx>
          <c:cat>
            <c:strRef>
              <c:f>Лист1!$B$2:$B$50</c:f>
              <c:strCache>
                <c:ptCount val="49"/>
                <c:pt idx="0">
                  <c:v>акушерства и гинекологии ИПО</c:v>
                </c:pt>
                <c:pt idx="1">
                  <c:v>анатомии и гистологии человека </c:v>
                </c:pt>
                <c:pt idx="2">
                  <c:v>анестезиологии и реаниматологии ИПО</c:v>
                </c:pt>
                <c:pt idx="3">
                  <c:v>биологии с экологией с курсом фармакогнозии</c:v>
                </c:pt>
                <c:pt idx="4">
                  <c:v>внутренних болезней  №1</c:v>
                </c:pt>
                <c:pt idx="5">
                  <c:v>внутренних болезней  №2</c:v>
                </c:pt>
                <c:pt idx="6">
                  <c:v>гигиены</c:v>
                </c:pt>
                <c:pt idx="7">
                  <c:v>дерматовенерологии</c:v>
                </c:pt>
                <c:pt idx="8">
                  <c:v>детской хирургии с курсом ПО</c:v>
                </c:pt>
                <c:pt idx="9">
                  <c:v>кардиологии, функциональной диагностики ИПО</c:v>
                </c:pt>
                <c:pt idx="10">
                  <c:v>детских инфекций</c:v>
                </c:pt>
                <c:pt idx="11">
                  <c:v>инфекционных болезней и эпидемиологии</c:v>
                </c:pt>
                <c:pt idx="12">
                  <c:v>общей хирургии им. М.И.Гульмана</c:v>
                </c:pt>
                <c:pt idx="13">
                  <c:v>терапевтической стоматологии</c:v>
                </c:pt>
                <c:pt idx="14">
                  <c:v>кафедры и клиники хирургических болезней</c:v>
                </c:pt>
                <c:pt idx="15">
                  <c:v>кафедры и клиники хирургических болезней им. А. М. Дыхно</c:v>
                </c:pt>
                <c:pt idx="16">
                  <c:v>кафедры – клиники ЧЛХ </c:v>
                </c:pt>
                <c:pt idx="17">
                  <c:v>кафедры-клиники ортопедической стоматологии</c:v>
                </c:pt>
                <c:pt idx="18">
                  <c:v>кафедры-клиники стоматологии детского возраста и ортодонтии</c:v>
                </c:pt>
                <c:pt idx="19">
                  <c:v>кафедры клинической иммунологии </c:v>
                </c:pt>
                <c:pt idx="20">
                  <c:v>кафедры клинической психологии и психотерапии с курсом ПО</c:v>
                </c:pt>
                <c:pt idx="21">
                  <c:v>кафедра латинского и иностранных языков</c:v>
                </c:pt>
                <c:pt idx="22">
                  <c:v>медицинской кибернетики</c:v>
                </c:pt>
                <c:pt idx="23">
                  <c:v>медицинской и биологической физики</c:v>
                </c:pt>
                <c:pt idx="24">
                  <c:v>микробиологии им. доц. Б.М.Зельмановича </c:v>
                </c:pt>
                <c:pt idx="25">
                  <c:v>кафедры мобилизационной подготовки здравоохранения</c:v>
                </c:pt>
                <c:pt idx="26">
                  <c:v>оперативной хирургии и топографической анатомии</c:v>
                </c:pt>
                <c:pt idx="27">
                  <c:v>кафедры  ЛОР-болезней с курсом ПО</c:v>
                </c:pt>
                <c:pt idx="28">
                  <c:v>патологической анатомии им. П.Г. Подзолкова </c:v>
                </c:pt>
                <c:pt idx="29">
                  <c:v>кафедры патологической физиологии </c:v>
                </c:pt>
                <c:pt idx="30">
                  <c:v>педагогики и психологии с курсом ПО</c:v>
                </c:pt>
                <c:pt idx="31">
                  <c:v>кафедры перинатологии, акушерства и гинекологии</c:v>
                </c:pt>
                <c:pt idx="32">
                  <c:v>поликлинической педиатрии и пропедевтики детских болезней с курсом ПО </c:v>
                </c:pt>
                <c:pt idx="33">
                  <c:v>поликлинической терапии, семейной медицины и здорового образа жизни </c:v>
                </c:pt>
                <c:pt idx="34">
                  <c:v>психиатрии о наркологии с курсом ПО </c:v>
                </c:pt>
                <c:pt idx="35">
                  <c:v>биологической химии с курсом медицинской, фармацевтической и токсикологической химии</c:v>
                </c:pt>
                <c:pt idx="36">
                  <c:v>Сестринского дела и клинического ухода</c:v>
                </c:pt>
                <c:pt idx="37">
                  <c:v>кафедры судебной ИПО </c:v>
                </c:pt>
                <c:pt idx="38">
                  <c:v>кафедры ТУБЕРКУЛЕЗА С КУРСОМ ПО </c:v>
                </c:pt>
                <c:pt idx="39">
                  <c:v>Управления и экономики фармации с курсом ПО </c:v>
                </c:pt>
                <c:pt idx="40">
                  <c:v>урологии, андрологии, сексологии и ПО </c:v>
                </c:pt>
                <c:pt idx="41">
                  <c:v>фармацевтического колледжа </c:v>
                </c:pt>
                <c:pt idx="42">
                  <c:v>фармакологии с курсами клинической фармакологии, фармтехнологии и ПО </c:v>
                </c:pt>
                <c:pt idx="43">
                  <c:v>физиологии им. проф. А.Т. Пшоника</c:v>
                </c:pt>
                <c:pt idx="44">
                  <c:v>кафедры физической культуры </c:v>
                </c:pt>
                <c:pt idx="45">
                  <c:v>кафедры – центра симуляционных технологий о проделанной научной работе студентов за 2015 (календарный</c:v>
                </c:pt>
                <c:pt idx="46">
                  <c:v>медицинской информатики и инновационных технологий с курсом ПО</c:v>
                </c:pt>
                <c:pt idx="47">
                  <c:v>нервных болезней с курсом МР</c:v>
                </c:pt>
                <c:pt idx="48">
                  <c:v>медицинской генетики</c:v>
                </c:pt>
              </c:strCache>
            </c:strRef>
          </c:cat>
          <c:val>
            <c:numRef>
              <c:f>Лист1!$E$2:$E$50</c:f>
              <c:numCache>
                <c:formatCode>General</c:formatCode>
                <c:ptCount val="49"/>
                <c:pt idx="0">
                  <c:v>2</c:v>
                </c:pt>
                <c:pt idx="1">
                  <c:v>5</c:v>
                </c:pt>
                <c:pt idx="2">
                  <c:v>2</c:v>
                </c:pt>
                <c:pt idx="3">
                  <c:v>5</c:v>
                </c:pt>
                <c:pt idx="4">
                  <c:v>6</c:v>
                </c:pt>
                <c:pt idx="5">
                  <c:v>9</c:v>
                </c:pt>
                <c:pt idx="6">
                  <c:v>2</c:v>
                </c:pt>
                <c:pt idx="7">
                  <c:v>4</c:v>
                </c:pt>
                <c:pt idx="8">
                  <c:v>1</c:v>
                </c:pt>
                <c:pt idx="9">
                  <c:v>0</c:v>
                </c:pt>
                <c:pt idx="10">
                  <c:v>3</c:v>
                </c:pt>
                <c:pt idx="11">
                  <c:v>5</c:v>
                </c:pt>
                <c:pt idx="12">
                  <c:v>2</c:v>
                </c:pt>
                <c:pt idx="13">
                  <c:v>0</c:v>
                </c:pt>
                <c:pt idx="14">
                  <c:v>3</c:v>
                </c:pt>
                <c:pt idx="15">
                  <c:v>2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38</c:v>
                </c:pt>
                <c:pt idx="21">
                  <c:v>7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1</c:v>
                </c:pt>
                <c:pt idx="26">
                  <c:v>3</c:v>
                </c:pt>
                <c:pt idx="27">
                  <c:v>9</c:v>
                </c:pt>
                <c:pt idx="28">
                  <c:v>8</c:v>
                </c:pt>
                <c:pt idx="29">
                  <c:v>4</c:v>
                </c:pt>
                <c:pt idx="30">
                  <c:v>0</c:v>
                </c:pt>
                <c:pt idx="31">
                  <c:v>4</c:v>
                </c:pt>
                <c:pt idx="32">
                  <c:v>2</c:v>
                </c:pt>
                <c:pt idx="33">
                  <c:v>8</c:v>
                </c:pt>
                <c:pt idx="34">
                  <c:v>0</c:v>
                </c:pt>
                <c:pt idx="35">
                  <c:v>10</c:v>
                </c:pt>
                <c:pt idx="36">
                  <c:v>1</c:v>
                </c:pt>
                <c:pt idx="37">
                  <c:v>0</c:v>
                </c:pt>
                <c:pt idx="38">
                  <c:v>1</c:v>
                </c:pt>
                <c:pt idx="39">
                  <c:v>0</c:v>
                </c:pt>
                <c:pt idx="40">
                  <c:v>2</c:v>
                </c:pt>
                <c:pt idx="41">
                  <c:v>9</c:v>
                </c:pt>
                <c:pt idx="42">
                  <c:v>2</c:v>
                </c:pt>
                <c:pt idx="43">
                  <c:v>1</c:v>
                </c:pt>
                <c:pt idx="44">
                  <c:v>2</c:v>
                </c:pt>
                <c:pt idx="45">
                  <c:v>0</c:v>
                </c:pt>
                <c:pt idx="46">
                  <c:v>0</c:v>
                </c:pt>
                <c:pt idx="47">
                  <c:v>5</c:v>
                </c:pt>
                <c:pt idx="48">
                  <c:v>4</c:v>
                </c:pt>
              </c:numCache>
            </c:numRef>
          </c:val>
        </c:ser>
        <c:axId val="71767552"/>
        <c:axId val="74079232"/>
      </c:barChart>
      <c:catAx>
        <c:axId val="71767552"/>
        <c:scaling>
          <c:orientation val="minMax"/>
        </c:scaling>
        <c:axPos val="b"/>
        <c:tickLblPos val="nextTo"/>
        <c:crossAx val="74079232"/>
        <c:crosses val="autoZero"/>
        <c:auto val="1"/>
        <c:lblAlgn val="ctr"/>
        <c:lblOffset val="100"/>
      </c:catAx>
      <c:valAx>
        <c:axId val="74079232"/>
        <c:scaling>
          <c:orientation val="minMax"/>
        </c:scaling>
        <c:axPos val="l"/>
        <c:majorGridlines/>
        <c:numFmt formatCode="General" sourceLinked="1"/>
        <c:tickLblPos val="nextTo"/>
        <c:crossAx val="71767552"/>
        <c:crosses val="autoZero"/>
        <c:crossBetween val="between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Нетрадиционные</a:t>
            </a:r>
            <a:r>
              <a:rPr lang="ru-RU" baseline="0" dirty="0" smtClean="0"/>
              <a:t> </a:t>
            </a:r>
            <a:r>
              <a:rPr lang="ru-RU" dirty="0" smtClean="0"/>
              <a:t>формы работы СНО</a:t>
            </a:r>
            <a:endParaRPr lang="ru-RU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Лист1!$K$1</c:f>
              <c:strCache>
                <c:ptCount val="1"/>
                <c:pt idx="0">
                  <c:v>Нетрадиц. Форма работы</c:v>
                </c:pt>
              </c:strCache>
            </c:strRef>
          </c:tx>
          <c:cat>
            <c:strRef>
              <c:f>Лист1!$B$2:$B$49</c:f>
              <c:strCache>
                <c:ptCount val="48"/>
                <c:pt idx="0">
                  <c:v>акушерства и гинекологии ИПО</c:v>
                </c:pt>
                <c:pt idx="1">
                  <c:v>анатомии и гистологии человека </c:v>
                </c:pt>
                <c:pt idx="2">
                  <c:v>анестезиологии и реаниматологии ИПО</c:v>
                </c:pt>
                <c:pt idx="3">
                  <c:v>биологии с экологией с курсом фармакогнозии</c:v>
                </c:pt>
                <c:pt idx="4">
                  <c:v>внутренних болезней  №1</c:v>
                </c:pt>
                <c:pt idx="5">
                  <c:v>внутренних болезней  №2</c:v>
                </c:pt>
                <c:pt idx="6">
                  <c:v>гигиены</c:v>
                </c:pt>
                <c:pt idx="7">
                  <c:v>дерматовенерологии</c:v>
                </c:pt>
                <c:pt idx="8">
                  <c:v>детской хирургии с курсом ПО</c:v>
                </c:pt>
                <c:pt idx="9">
                  <c:v>кардиологии, функциональной диагностики ИПО</c:v>
                </c:pt>
                <c:pt idx="10">
                  <c:v>детских инфекций</c:v>
                </c:pt>
                <c:pt idx="11">
                  <c:v>инфекционных болезней и эпидемиологии</c:v>
                </c:pt>
                <c:pt idx="12">
                  <c:v>общей хирургии им. М.И.Гульмана</c:v>
                </c:pt>
                <c:pt idx="13">
                  <c:v>терапевтической стоматологии</c:v>
                </c:pt>
                <c:pt idx="14">
                  <c:v>кафедры и клиники хирургических болезней</c:v>
                </c:pt>
                <c:pt idx="15">
                  <c:v>кафедры и клиники хирургических болезней им. А. М. Дыхно</c:v>
                </c:pt>
                <c:pt idx="16">
                  <c:v>кафедры – клиники ЧЛХ </c:v>
                </c:pt>
                <c:pt idx="17">
                  <c:v>кафедры-клиники ортопедической стоматологии</c:v>
                </c:pt>
                <c:pt idx="18">
                  <c:v>кафедры-клиники стоматологии детского возраста и ортодонтии</c:v>
                </c:pt>
                <c:pt idx="19">
                  <c:v>кафедры клинической иммунологии </c:v>
                </c:pt>
                <c:pt idx="20">
                  <c:v>кафедры клинической психологии и психотерапии с курсом ПО</c:v>
                </c:pt>
                <c:pt idx="21">
                  <c:v>кафедра латинского и иностранных языков</c:v>
                </c:pt>
                <c:pt idx="22">
                  <c:v>медицинской кибернетики</c:v>
                </c:pt>
                <c:pt idx="23">
                  <c:v>медицинской и биологической физики</c:v>
                </c:pt>
                <c:pt idx="24">
                  <c:v>микробиологии им. доц. Б.М.Зельмановича </c:v>
                </c:pt>
                <c:pt idx="25">
                  <c:v>кафедры мобилизационной подготовки здравоохранения</c:v>
                </c:pt>
                <c:pt idx="26">
                  <c:v>оперативной хирургии и топографической анатомии</c:v>
                </c:pt>
                <c:pt idx="27">
                  <c:v>кафедры  ЛОР-болезней с курсом ПО</c:v>
                </c:pt>
                <c:pt idx="28">
                  <c:v>патологической анатомии им. П.Г. Подзолкова </c:v>
                </c:pt>
                <c:pt idx="29">
                  <c:v>кафедры патологической физиологии </c:v>
                </c:pt>
                <c:pt idx="30">
                  <c:v>педагогики и психологии с курсом ПО</c:v>
                </c:pt>
                <c:pt idx="31">
                  <c:v>кафедры перинатологии, акушерства и гинекологии</c:v>
                </c:pt>
                <c:pt idx="32">
                  <c:v>поликлинической педиатрии и пропедевтики детских болезней с курсом ПО </c:v>
                </c:pt>
                <c:pt idx="33">
                  <c:v>поликлинической терапии, семейной медицины и здорового образа жизни </c:v>
                </c:pt>
                <c:pt idx="34">
                  <c:v>психиатрии о наркологии с курсом ПО </c:v>
                </c:pt>
                <c:pt idx="35">
                  <c:v>биологической химии с курсом медицинской, фармацевтической и токсикологической химии</c:v>
                </c:pt>
                <c:pt idx="36">
                  <c:v>Сестринского дела и клинического ухода</c:v>
                </c:pt>
                <c:pt idx="37">
                  <c:v>кафедры судебной ИПО </c:v>
                </c:pt>
                <c:pt idx="38">
                  <c:v>кафедры ТУБЕРКУЛЕЗА С КУРСОМ ПО </c:v>
                </c:pt>
                <c:pt idx="39">
                  <c:v>Управления и экономики фармации с курсом ПО </c:v>
                </c:pt>
                <c:pt idx="40">
                  <c:v>урологии, андрологии, сексологии и ПО </c:v>
                </c:pt>
                <c:pt idx="41">
                  <c:v>фармацевтического колледжа </c:v>
                </c:pt>
                <c:pt idx="42">
                  <c:v>фармакологии с курсами клинической фармакологии, фармтехнологии и ПО </c:v>
                </c:pt>
                <c:pt idx="43">
                  <c:v>физиологии им. проф. А.Т. Пшоника</c:v>
                </c:pt>
                <c:pt idx="44">
                  <c:v>кафедры физической культуры </c:v>
                </c:pt>
                <c:pt idx="45">
                  <c:v>кафедры – центра симуляционных технологий о проделанной научной работе студентов за 2015 (календарный</c:v>
                </c:pt>
                <c:pt idx="46">
                  <c:v>медицинской информатики и инновационных технологий с курсом ПО</c:v>
                </c:pt>
                <c:pt idx="47">
                  <c:v>нервных болезней с курсом МР</c:v>
                </c:pt>
              </c:strCache>
            </c:strRef>
          </c:cat>
          <c:val>
            <c:numRef>
              <c:f>Лист1!$K$2:$K$49</c:f>
              <c:numCache>
                <c:formatCode>General</c:formatCode>
                <c:ptCount val="48"/>
                <c:pt idx="0">
                  <c:v>0</c:v>
                </c:pt>
                <c:pt idx="1">
                  <c:v>3</c:v>
                </c:pt>
                <c:pt idx="2">
                  <c:v>0</c:v>
                </c:pt>
                <c:pt idx="3">
                  <c:v>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1</c:v>
                </c:pt>
                <c:pt idx="18">
                  <c:v>1</c:v>
                </c:pt>
                <c:pt idx="19">
                  <c:v>0</c:v>
                </c:pt>
                <c:pt idx="20">
                  <c:v>5</c:v>
                </c:pt>
                <c:pt idx="21">
                  <c:v>3</c:v>
                </c:pt>
                <c:pt idx="22">
                  <c:v>0</c:v>
                </c:pt>
                <c:pt idx="23">
                  <c:v>2</c:v>
                </c:pt>
                <c:pt idx="24">
                  <c:v>2</c:v>
                </c:pt>
                <c:pt idx="25">
                  <c:v>0</c:v>
                </c:pt>
                <c:pt idx="26">
                  <c:v>3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2</c:v>
                </c:pt>
                <c:pt idx="31">
                  <c:v>1</c:v>
                </c:pt>
                <c:pt idx="32">
                  <c:v>0</c:v>
                </c:pt>
                <c:pt idx="33">
                  <c:v>1</c:v>
                </c:pt>
                <c:pt idx="34">
                  <c:v>0</c:v>
                </c:pt>
                <c:pt idx="35">
                  <c:v>1</c:v>
                </c:pt>
                <c:pt idx="36">
                  <c:v>4</c:v>
                </c:pt>
                <c:pt idx="37">
                  <c:v>0</c:v>
                </c:pt>
                <c:pt idx="38">
                  <c:v>0</c:v>
                </c:pt>
                <c:pt idx="39">
                  <c:v>16</c:v>
                </c:pt>
                <c:pt idx="40">
                  <c:v>1</c:v>
                </c:pt>
                <c:pt idx="41">
                  <c:v>2</c:v>
                </c:pt>
                <c:pt idx="42">
                  <c:v>3</c:v>
                </c:pt>
                <c:pt idx="43">
                  <c:v>1</c:v>
                </c:pt>
                <c:pt idx="44">
                  <c:v>0</c:v>
                </c:pt>
                <c:pt idx="45">
                  <c:v>2</c:v>
                </c:pt>
                <c:pt idx="46">
                  <c:v>1</c:v>
                </c:pt>
                <c:pt idx="47">
                  <c:v>1</c:v>
                </c:pt>
              </c:numCache>
            </c:numRef>
          </c:val>
        </c:ser>
        <c:axId val="83997056"/>
        <c:axId val="83998592"/>
      </c:barChart>
      <c:catAx>
        <c:axId val="83997056"/>
        <c:scaling>
          <c:orientation val="minMax"/>
        </c:scaling>
        <c:axPos val="b"/>
        <c:tickLblPos val="nextTo"/>
        <c:crossAx val="83998592"/>
        <c:crosses val="autoZero"/>
        <c:auto val="1"/>
        <c:lblAlgn val="ctr"/>
        <c:lblOffset val="100"/>
      </c:catAx>
      <c:valAx>
        <c:axId val="83998592"/>
        <c:scaling>
          <c:orientation val="minMax"/>
        </c:scaling>
        <c:axPos val="l"/>
        <c:majorGridlines/>
        <c:numFmt formatCode="General" sourceLinked="1"/>
        <c:tickLblPos val="nextTo"/>
        <c:crossAx val="83997056"/>
        <c:crosses val="autoZero"/>
        <c:crossBetween val="between"/>
      </c:valAx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F00C49-09AE-4481-A4E2-C06AAF8212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A10371-8952-4E5E-A194-430939C9C500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dirty="0" smtClean="0"/>
            <a:t>НОЦ молодежная наука: итоги и перспективы деятельности</a:t>
          </a:r>
          <a:endParaRPr lang="ru-RU" dirty="0"/>
        </a:p>
      </dgm:t>
    </dgm:pt>
    <dgm:pt modelId="{B71ADDF8-A7C3-4205-874B-76129FA4E516}" type="parTrans" cxnId="{7F68EAED-4814-43EC-A293-1A3E3F08C8E6}">
      <dgm:prSet/>
      <dgm:spPr/>
      <dgm:t>
        <a:bodyPr/>
        <a:lstStyle/>
        <a:p>
          <a:endParaRPr lang="ru-RU"/>
        </a:p>
      </dgm:t>
    </dgm:pt>
    <dgm:pt modelId="{9D7FEA13-E529-4034-898A-027432D22791}" type="sibTrans" cxnId="{7F68EAED-4814-43EC-A293-1A3E3F08C8E6}">
      <dgm:prSet/>
      <dgm:spPr/>
      <dgm:t>
        <a:bodyPr/>
        <a:lstStyle/>
        <a:p>
          <a:endParaRPr lang="ru-RU"/>
        </a:p>
      </dgm:t>
    </dgm:pt>
    <dgm:pt modelId="{481E63FB-1CC1-4292-88A6-0DE033BD655A}" type="pres">
      <dgm:prSet presAssocID="{A8F00C49-09AE-4481-A4E2-C06AAF8212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649F26-4770-432E-B0E7-6177CCF59948}" type="pres">
      <dgm:prSet presAssocID="{2BA10371-8952-4E5E-A194-430939C9C50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757CFE-6F00-4C56-8C8C-1E2A8CFD86E1}" type="presOf" srcId="{2BA10371-8952-4E5E-A194-430939C9C500}" destId="{1D649F26-4770-432E-B0E7-6177CCF59948}" srcOrd="0" destOrd="0" presId="urn:microsoft.com/office/officeart/2005/8/layout/vList2"/>
    <dgm:cxn modelId="{69817FAD-4450-4CD9-B434-DDE199700B6F}" type="presOf" srcId="{A8F00C49-09AE-4481-A4E2-C06AAF8212D4}" destId="{481E63FB-1CC1-4292-88A6-0DE033BD655A}" srcOrd="0" destOrd="0" presId="urn:microsoft.com/office/officeart/2005/8/layout/vList2"/>
    <dgm:cxn modelId="{7F68EAED-4814-43EC-A293-1A3E3F08C8E6}" srcId="{A8F00C49-09AE-4481-A4E2-C06AAF8212D4}" destId="{2BA10371-8952-4E5E-A194-430939C9C500}" srcOrd="0" destOrd="0" parTransId="{B71ADDF8-A7C3-4205-874B-76129FA4E516}" sibTransId="{9D7FEA13-E529-4034-898A-027432D22791}"/>
    <dgm:cxn modelId="{53C924A6-8CB2-46B3-938A-7D73EC9B5C1E}" type="presParOf" srcId="{481E63FB-1CC1-4292-88A6-0DE033BD655A}" destId="{1D649F26-4770-432E-B0E7-6177CCF59948}" srcOrd="0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DCFE9F-31EA-46EC-902E-07535672E1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D4461A-6423-4930-B82E-02F668E949DD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dirty="0" smtClean="0"/>
            <a:t>В рамках  работы НОЦ «Молодежная наука» проведено 17 мастер-классов Школы молодого ученого:</a:t>
          </a:r>
          <a:endParaRPr lang="ru-RU" dirty="0"/>
        </a:p>
      </dgm:t>
    </dgm:pt>
    <dgm:pt modelId="{D64755D1-E373-489C-8AAB-B1978E9F001D}" type="parTrans" cxnId="{A4E79225-655E-4DBC-B44C-A7C8FD2AB20E}">
      <dgm:prSet/>
      <dgm:spPr/>
      <dgm:t>
        <a:bodyPr/>
        <a:lstStyle/>
        <a:p>
          <a:endParaRPr lang="ru-RU"/>
        </a:p>
      </dgm:t>
    </dgm:pt>
    <dgm:pt modelId="{1D8B94FF-CC11-4577-8107-788FB2B8588F}" type="sibTrans" cxnId="{A4E79225-655E-4DBC-B44C-A7C8FD2AB20E}">
      <dgm:prSet/>
      <dgm:spPr/>
      <dgm:t>
        <a:bodyPr/>
        <a:lstStyle/>
        <a:p>
          <a:endParaRPr lang="ru-RU"/>
        </a:p>
      </dgm:t>
    </dgm:pt>
    <dgm:pt modelId="{77FE4A6B-5D20-4358-AC20-C3DD0819C2E5}">
      <dgm:prSet/>
      <dgm:spPr/>
      <dgm:t>
        <a:bodyPr/>
        <a:lstStyle/>
        <a:p>
          <a:pPr rtl="0"/>
          <a:r>
            <a:rPr lang="ru-RU" dirty="0" smtClean="0"/>
            <a:t>По искусству устной презентации (В.С. Прокопенко, кафедра латинского и иностранных языков)</a:t>
          </a:r>
          <a:endParaRPr lang="ru-RU" dirty="0"/>
        </a:p>
      </dgm:t>
    </dgm:pt>
    <dgm:pt modelId="{F4C15BCB-F082-45A8-8A4D-99D2412B4000}" type="parTrans" cxnId="{24426923-D6E6-4326-8494-31A3E7D5F048}">
      <dgm:prSet/>
      <dgm:spPr/>
      <dgm:t>
        <a:bodyPr/>
        <a:lstStyle/>
        <a:p>
          <a:endParaRPr lang="ru-RU"/>
        </a:p>
      </dgm:t>
    </dgm:pt>
    <dgm:pt modelId="{8C7F459A-6EB5-49D6-9C8B-CB4DBA0A04C0}" type="sibTrans" cxnId="{24426923-D6E6-4326-8494-31A3E7D5F048}">
      <dgm:prSet/>
      <dgm:spPr/>
      <dgm:t>
        <a:bodyPr/>
        <a:lstStyle/>
        <a:p>
          <a:endParaRPr lang="ru-RU"/>
        </a:p>
      </dgm:t>
    </dgm:pt>
    <dgm:pt modelId="{3B3DE257-88C5-4E70-B885-9915FFB52BE7}">
      <dgm:prSet/>
      <dgm:spPr/>
      <dgm:t>
        <a:bodyPr/>
        <a:lstStyle/>
        <a:p>
          <a:pPr rtl="0"/>
          <a:r>
            <a:rPr lang="ru-RU" dirty="0" smtClean="0"/>
            <a:t>По написанию статьи на английском языке (</a:t>
          </a:r>
          <a:r>
            <a:rPr lang="ru-RU" dirty="0" err="1" smtClean="0"/>
            <a:t>Лахно</a:t>
          </a:r>
          <a:r>
            <a:rPr lang="ru-RU" dirty="0" smtClean="0"/>
            <a:t> А.В., кафедра латинского и иностранных языков)</a:t>
          </a:r>
          <a:endParaRPr lang="ru-RU" dirty="0"/>
        </a:p>
      </dgm:t>
    </dgm:pt>
    <dgm:pt modelId="{E69CAF06-8155-413E-B713-187980E8DFB4}" type="parTrans" cxnId="{C8D6DEA2-65DC-4958-B911-4A9E107403A4}">
      <dgm:prSet/>
      <dgm:spPr/>
      <dgm:t>
        <a:bodyPr/>
        <a:lstStyle/>
        <a:p>
          <a:endParaRPr lang="ru-RU"/>
        </a:p>
      </dgm:t>
    </dgm:pt>
    <dgm:pt modelId="{4E6C37E4-08C7-46CD-A01C-1BF414AE0923}" type="sibTrans" cxnId="{C8D6DEA2-65DC-4958-B911-4A9E107403A4}">
      <dgm:prSet/>
      <dgm:spPr/>
      <dgm:t>
        <a:bodyPr/>
        <a:lstStyle/>
        <a:p>
          <a:endParaRPr lang="ru-RU"/>
        </a:p>
      </dgm:t>
    </dgm:pt>
    <dgm:pt modelId="{40DD4F32-3049-49AB-8137-589058F0D6D0}">
      <dgm:prSet/>
      <dgm:spPr/>
      <dgm:t>
        <a:bodyPr/>
        <a:lstStyle/>
        <a:p>
          <a:pPr rtl="0"/>
          <a:r>
            <a:rPr lang="ru-RU" dirty="0" smtClean="0"/>
            <a:t>По использованию англоязычных баз данных (</a:t>
          </a:r>
          <a:r>
            <a:rPr lang="ru-RU" dirty="0" err="1" smtClean="0"/>
            <a:t>Лахно</a:t>
          </a:r>
          <a:r>
            <a:rPr lang="ru-RU" dirty="0" smtClean="0"/>
            <a:t> А.В., кафедра латинского и иностранных языков)</a:t>
          </a:r>
          <a:endParaRPr lang="ru-RU" dirty="0"/>
        </a:p>
      </dgm:t>
    </dgm:pt>
    <dgm:pt modelId="{B06BB4BC-81FD-41BD-A699-281EE6720BB5}" type="parTrans" cxnId="{4BF7496F-8935-4F7A-9B73-079E8CC5B432}">
      <dgm:prSet/>
      <dgm:spPr/>
      <dgm:t>
        <a:bodyPr/>
        <a:lstStyle/>
        <a:p>
          <a:endParaRPr lang="ru-RU"/>
        </a:p>
      </dgm:t>
    </dgm:pt>
    <dgm:pt modelId="{F1736743-C953-4F75-A03C-038BAD9B26D6}" type="sibTrans" cxnId="{4BF7496F-8935-4F7A-9B73-079E8CC5B432}">
      <dgm:prSet/>
      <dgm:spPr/>
      <dgm:t>
        <a:bodyPr/>
        <a:lstStyle/>
        <a:p>
          <a:endParaRPr lang="ru-RU"/>
        </a:p>
      </dgm:t>
    </dgm:pt>
    <dgm:pt modelId="{4E27F199-BC18-46BB-A9FC-3CF217CC3F32}">
      <dgm:prSet/>
      <dgm:spPr/>
      <dgm:t>
        <a:bodyPr/>
        <a:lstStyle/>
        <a:p>
          <a:pPr rtl="0"/>
          <a:r>
            <a:rPr lang="ru-RU" dirty="0" smtClean="0"/>
            <a:t>По написанию англоязычного абстракта на конференцию (</a:t>
          </a:r>
          <a:r>
            <a:rPr lang="ru-RU" dirty="0" err="1" smtClean="0"/>
            <a:t>Лахно</a:t>
          </a:r>
          <a:r>
            <a:rPr lang="ru-RU" dirty="0" smtClean="0"/>
            <a:t> А.В., кафедра латинского и иностранных языков)</a:t>
          </a:r>
          <a:endParaRPr lang="ru-RU" dirty="0"/>
        </a:p>
      </dgm:t>
    </dgm:pt>
    <dgm:pt modelId="{DB74B8FB-00C9-4557-AFCD-E35000ECF3B1}" type="parTrans" cxnId="{D7E9519A-4F69-423B-8981-5E02E0836439}">
      <dgm:prSet/>
      <dgm:spPr/>
      <dgm:t>
        <a:bodyPr/>
        <a:lstStyle/>
        <a:p>
          <a:endParaRPr lang="ru-RU"/>
        </a:p>
      </dgm:t>
    </dgm:pt>
    <dgm:pt modelId="{6C7A6C7E-42FB-4E45-B882-78669B0FF39E}" type="sibTrans" cxnId="{D7E9519A-4F69-423B-8981-5E02E0836439}">
      <dgm:prSet/>
      <dgm:spPr/>
      <dgm:t>
        <a:bodyPr/>
        <a:lstStyle/>
        <a:p>
          <a:endParaRPr lang="ru-RU"/>
        </a:p>
      </dgm:t>
    </dgm:pt>
    <dgm:pt modelId="{ABA9A255-3868-46EE-9C72-CE949469C461}">
      <dgm:prSet/>
      <dgm:spPr/>
      <dgm:t>
        <a:bodyPr/>
        <a:lstStyle/>
        <a:p>
          <a:pPr rtl="0"/>
          <a:r>
            <a:rPr lang="ru-RU" dirty="0" smtClean="0"/>
            <a:t>По алгоритму описания нормальной ЭКГ (доц. д.м.н. Чернова А.С., кафедра внутренних болезней№1)</a:t>
          </a:r>
          <a:endParaRPr lang="ru-RU" dirty="0"/>
        </a:p>
      </dgm:t>
    </dgm:pt>
    <dgm:pt modelId="{04CEB7F5-66A6-4E92-B351-95B8DFFA2FBA}" type="parTrans" cxnId="{1144B78D-3CCA-4CAA-8D2B-0803C829D10E}">
      <dgm:prSet/>
      <dgm:spPr/>
      <dgm:t>
        <a:bodyPr/>
        <a:lstStyle/>
        <a:p>
          <a:endParaRPr lang="ru-RU"/>
        </a:p>
      </dgm:t>
    </dgm:pt>
    <dgm:pt modelId="{C533B982-E03B-4BCA-B666-BDC6EC12A10F}" type="sibTrans" cxnId="{1144B78D-3CCA-4CAA-8D2B-0803C829D10E}">
      <dgm:prSet/>
      <dgm:spPr/>
      <dgm:t>
        <a:bodyPr/>
        <a:lstStyle/>
        <a:p>
          <a:endParaRPr lang="ru-RU"/>
        </a:p>
      </dgm:t>
    </dgm:pt>
    <dgm:pt modelId="{A00C0E49-4D48-4BDF-B7A9-A79353AB4A1D}">
      <dgm:prSet/>
      <dgm:spPr/>
      <dgm:t>
        <a:bodyPr/>
        <a:lstStyle/>
        <a:p>
          <a:pPr rtl="0"/>
          <a:r>
            <a:rPr lang="ru-RU" dirty="0" smtClean="0"/>
            <a:t>По современным методам диагностики и лечения </a:t>
          </a:r>
          <a:r>
            <a:rPr lang="ru-RU" dirty="0" err="1" smtClean="0"/>
            <a:t>ревматоидного</a:t>
          </a:r>
          <a:r>
            <a:rPr lang="ru-RU" dirty="0" smtClean="0"/>
            <a:t> артрита (доц. д.м.н. Чернова А.С., кафедра внутренних болезней№1)</a:t>
          </a:r>
          <a:endParaRPr lang="ru-RU" dirty="0"/>
        </a:p>
      </dgm:t>
    </dgm:pt>
    <dgm:pt modelId="{A3052C50-32F7-48CD-AA69-F34F422AA42A}" type="parTrans" cxnId="{E66ECF21-2F24-4F07-89C5-54E0EC72C1B4}">
      <dgm:prSet/>
      <dgm:spPr/>
      <dgm:t>
        <a:bodyPr/>
        <a:lstStyle/>
        <a:p>
          <a:endParaRPr lang="ru-RU"/>
        </a:p>
      </dgm:t>
    </dgm:pt>
    <dgm:pt modelId="{ACCCACDE-1D94-44F7-A440-6753944E2D3A}" type="sibTrans" cxnId="{E66ECF21-2F24-4F07-89C5-54E0EC72C1B4}">
      <dgm:prSet/>
      <dgm:spPr/>
      <dgm:t>
        <a:bodyPr/>
        <a:lstStyle/>
        <a:p>
          <a:endParaRPr lang="ru-RU"/>
        </a:p>
      </dgm:t>
    </dgm:pt>
    <dgm:pt modelId="{92DF2D0D-0AA2-4C09-92EA-C70F9D4DFC79}">
      <dgm:prSet/>
      <dgm:spPr/>
      <dgm:t>
        <a:bodyPr/>
        <a:lstStyle/>
        <a:p>
          <a:pPr rtl="0"/>
          <a:r>
            <a:rPr lang="ru-RU" dirty="0" smtClean="0"/>
            <a:t>По регламенту проведения научных гистологических исследований (доц. к.м.н. Жуков Е.Л., кафедра анатомии и гистологии человека)</a:t>
          </a:r>
          <a:endParaRPr lang="ru-RU" dirty="0"/>
        </a:p>
      </dgm:t>
    </dgm:pt>
    <dgm:pt modelId="{C507E545-5472-40DC-A952-D2278D644E00}" type="parTrans" cxnId="{90F95120-6DCA-4F7C-8C17-05FB1EC37B9F}">
      <dgm:prSet/>
      <dgm:spPr/>
      <dgm:t>
        <a:bodyPr/>
        <a:lstStyle/>
        <a:p>
          <a:endParaRPr lang="ru-RU"/>
        </a:p>
      </dgm:t>
    </dgm:pt>
    <dgm:pt modelId="{04863F08-66F9-4297-8278-329F7A92AD43}" type="sibTrans" cxnId="{90F95120-6DCA-4F7C-8C17-05FB1EC37B9F}">
      <dgm:prSet/>
      <dgm:spPr/>
      <dgm:t>
        <a:bodyPr/>
        <a:lstStyle/>
        <a:p>
          <a:endParaRPr lang="ru-RU"/>
        </a:p>
      </dgm:t>
    </dgm:pt>
    <dgm:pt modelId="{31795188-D995-41ED-9F62-1880D6995A73}">
      <dgm:prSet/>
      <dgm:spPr/>
      <dgm:t>
        <a:bodyPr/>
        <a:lstStyle/>
        <a:p>
          <a:pPr rtl="0"/>
          <a:r>
            <a:rPr lang="ru-RU" dirty="0" smtClean="0"/>
            <a:t>И другие…</a:t>
          </a:r>
          <a:endParaRPr lang="ru-RU" dirty="0"/>
        </a:p>
      </dgm:t>
    </dgm:pt>
    <dgm:pt modelId="{D72346DD-6D31-4FB6-83EE-278726DFBBE8}" type="parTrans" cxnId="{5B64D512-F4C4-483C-B6C8-DC5D7A5F07AC}">
      <dgm:prSet/>
      <dgm:spPr/>
    </dgm:pt>
    <dgm:pt modelId="{7B58222F-E81D-47B6-8D90-2B8114870BBF}" type="sibTrans" cxnId="{5B64D512-F4C4-483C-B6C8-DC5D7A5F07AC}">
      <dgm:prSet/>
      <dgm:spPr/>
    </dgm:pt>
    <dgm:pt modelId="{DF03C294-1502-493F-8727-66648AEB5E1F}" type="pres">
      <dgm:prSet presAssocID="{28DCFE9F-31EA-46EC-902E-07535672E17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F4FD53-AF16-4366-851E-4A1E8E93A1EC}" type="pres">
      <dgm:prSet presAssocID="{29D4461A-6423-4930-B82E-02F668E949D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90CBC-8171-466C-B002-C1986EE30313}" type="pres">
      <dgm:prSet presAssocID="{29D4461A-6423-4930-B82E-02F668E949D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E043C0-8664-4781-B9FD-2AD20281A9F3}" type="presOf" srcId="{4E27F199-BC18-46BB-A9FC-3CF217CC3F32}" destId="{CC190CBC-8171-466C-B002-C1986EE30313}" srcOrd="0" destOrd="3" presId="urn:microsoft.com/office/officeart/2005/8/layout/vList2"/>
    <dgm:cxn modelId="{4BF7496F-8935-4F7A-9B73-079E8CC5B432}" srcId="{29D4461A-6423-4930-B82E-02F668E949DD}" destId="{40DD4F32-3049-49AB-8137-589058F0D6D0}" srcOrd="2" destOrd="0" parTransId="{B06BB4BC-81FD-41BD-A699-281EE6720BB5}" sibTransId="{F1736743-C953-4F75-A03C-038BAD9B26D6}"/>
    <dgm:cxn modelId="{FCEE3BD8-F27B-4469-934A-0DF9A28117BB}" type="presOf" srcId="{3B3DE257-88C5-4E70-B885-9915FFB52BE7}" destId="{CC190CBC-8171-466C-B002-C1986EE30313}" srcOrd="0" destOrd="1" presId="urn:microsoft.com/office/officeart/2005/8/layout/vList2"/>
    <dgm:cxn modelId="{9D4EA7AB-B318-43B7-8C25-0501ED8FF695}" type="presOf" srcId="{92DF2D0D-0AA2-4C09-92EA-C70F9D4DFC79}" destId="{CC190CBC-8171-466C-B002-C1986EE30313}" srcOrd="0" destOrd="6" presId="urn:microsoft.com/office/officeart/2005/8/layout/vList2"/>
    <dgm:cxn modelId="{24426923-D6E6-4326-8494-31A3E7D5F048}" srcId="{29D4461A-6423-4930-B82E-02F668E949DD}" destId="{77FE4A6B-5D20-4358-AC20-C3DD0819C2E5}" srcOrd="0" destOrd="0" parTransId="{F4C15BCB-F082-45A8-8A4D-99D2412B4000}" sibTransId="{8C7F459A-6EB5-49D6-9C8B-CB4DBA0A04C0}"/>
    <dgm:cxn modelId="{FA2BA29E-C45B-4A87-80CD-A6F7EDA1D56D}" type="presOf" srcId="{40DD4F32-3049-49AB-8137-589058F0D6D0}" destId="{CC190CBC-8171-466C-B002-C1986EE30313}" srcOrd="0" destOrd="2" presId="urn:microsoft.com/office/officeart/2005/8/layout/vList2"/>
    <dgm:cxn modelId="{259111B7-C316-4B99-B147-2541BE91DB44}" type="presOf" srcId="{31795188-D995-41ED-9F62-1880D6995A73}" destId="{CC190CBC-8171-466C-B002-C1986EE30313}" srcOrd="0" destOrd="7" presId="urn:microsoft.com/office/officeart/2005/8/layout/vList2"/>
    <dgm:cxn modelId="{90F95120-6DCA-4F7C-8C17-05FB1EC37B9F}" srcId="{29D4461A-6423-4930-B82E-02F668E949DD}" destId="{92DF2D0D-0AA2-4C09-92EA-C70F9D4DFC79}" srcOrd="6" destOrd="0" parTransId="{C507E545-5472-40DC-A952-D2278D644E00}" sibTransId="{04863F08-66F9-4297-8278-329F7A92AD43}"/>
    <dgm:cxn modelId="{E66ECF21-2F24-4F07-89C5-54E0EC72C1B4}" srcId="{29D4461A-6423-4930-B82E-02F668E949DD}" destId="{A00C0E49-4D48-4BDF-B7A9-A79353AB4A1D}" srcOrd="5" destOrd="0" parTransId="{A3052C50-32F7-48CD-AA69-F34F422AA42A}" sibTransId="{ACCCACDE-1D94-44F7-A440-6753944E2D3A}"/>
    <dgm:cxn modelId="{C8D6DEA2-65DC-4958-B911-4A9E107403A4}" srcId="{29D4461A-6423-4930-B82E-02F668E949DD}" destId="{3B3DE257-88C5-4E70-B885-9915FFB52BE7}" srcOrd="1" destOrd="0" parTransId="{E69CAF06-8155-413E-B713-187980E8DFB4}" sibTransId="{4E6C37E4-08C7-46CD-A01C-1BF414AE0923}"/>
    <dgm:cxn modelId="{5B64D512-F4C4-483C-B6C8-DC5D7A5F07AC}" srcId="{29D4461A-6423-4930-B82E-02F668E949DD}" destId="{31795188-D995-41ED-9F62-1880D6995A73}" srcOrd="7" destOrd="0" parTransId="{D72346DD-6D31-4FB6-83EE-278726DFBBE8}" sibTransId="{7B58222F-E81D-47B6-8D90-2B8114870BBF}"/>
    <dgm:cxn modelId="{A4E79225-655E-4DBC-B44C-A7C8FD2AB20E}" srcId="{28DCFE9F-31EA-46EC-902E-07535672E170}" destId="{29D4461A-6423-4930-B82E-02F668E949DD}" srcOrd="0" destOrd="0" parTransId="{D64755D1-E373-489C-8AAB-B1978E9F001D}" sibTransId="{1D8B94FF-CC11-4577-8107-788FB2B8588F}"/>
    <dgm:cxn modelId="{577DB896-0A93-4735-A09E-4A8E82DF2BB9}" type="presOf" srcId="{ABA9A255-3868-46EE-9C72-CE949469C461}" destId="{CC190CBC-8171-466C-B002-C1986EE30313}" srcOrd="0" destOrd="4" presId="urn:microsoft.com/office/officeart/2005/8/layout/vList2"/>
    <dgm:cxn modelId="{1144B78D-3CCA-4CAA-8D2B-0803C829D10E}" srcId="{29D4461A-6423-4930-B82E-02F668E949DD}" destId="{ABA9A255-3868-46EE-9C72-CE949469C461}" srcOrd="4" destOrd="0" parTransId="{04CEB7F5-66A6-4E92-B351-95B8DFFA2FBA}" sibTransId="{C533B982-E03B-4BCA-B666-BDC6EC12A10F}"/>
    <dgm:cxn modelId="{EE5E4DEF-23E8-4406-873A-8313407BD4FE}" type="presOf" srcId="{29D4461A-6423-4930-B82E-02F668E949DD}" destId="{8BF4FD53-AF16-4366-851E-4A1E8E93A1EC}" srcOrd="0" destOrd="0" presId="urn:microsoft.com/office/officeart/2005/8/layout/vList2"/>
    <dgm:cxn modelId="{22CA75D9-4DF4-4941-BF14-0ED65FB7D012}" type="presOf" srcId="{A00C0E49-4D48-4BDF-B7A9-A79353AB4A1D}" destId="{CC190CBC-8171-466C-B002-C1986EE30313}" srcOrd="0" destOrd="5" presId="urn:microsoft.com/office/officeart/2005/8/layout/vList2"/>
    <dgm:cxn modelId="{6E06D241-E5E0-4E9C-B792-4E4C67800E56}" type="presOf" srcId="{28DCFE9F-31EA-46EC-902E-07535672E170}" destId="{DF03C294-1502-493F-8727-66648AEB5E1F}" srcOrd="0" destOrd="0" presId="urn:microsoft.com/office/officeart/2005/8/layout/vList2"/>
    <dgm:cxn modelId="{D7E9519A-4F69-423B-8981-5E02E0836439}" srcId="{29D4461A-6423-4930-B82E-02F668E949DD}" destId="{4E27F199-BC18-46BB-A9FC-3CF217CC3F32}" srcOrd="3" destOrd="0" parTransId="{DB74B8FB-00C9-4557-AFCD-E35000ECF3B1}" sibTransId="{6C7A6C7E-42FB-4E45-B882-78669B0FF39E}"/>
    <dgm:cxn modelId="{EFB2E331-9279-4AD0-B140-0644A4501AE3}" type="presOf" srcId="{77FE4A6B-5D20-4358-AC20-C3DD0819C2E5}" destId="{CC190CBC-8171-466C-B002-C1986EE30313}" srcOrd="0" destOrd="0" presId="urn:microsoft.com/office/officeart/2005/8/layout/vList2"/>
    <dgm:cxn modelId="{8EBE6CC9-812F-4EB7-8D28-6EE8AD7EA108}" type="presParOf" srcId="{DF03C294-1502-493F-8727-66648AEB5E1F}" destId="{8BF4FD53-AF16-4366-851E-4A1E8E93A1EC}" srcOrd="0" destOrd="0" presId="urn:microsoft.com/office/officeart/2005/8/layout/vList2"/>
    <dgm:cxn modelId="{8842DB8D-BFCA-4802-BDA4-B6F8DBEBA7E9}" type="presParOf" srcId="{DF03C294-1502-493F-8727-66648AEB5E1F}" destId="{CC190CBC-8171-466C-B002-C1986EE30313}" srcOrd="1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5E26D9-5ED6-4D5E-968E-13FD28E046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BD7BC0-FE72-436F-96DA-52A667164DFB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dirty="0" smtClean="0"/>
            <a:t>Проведен именной конкурс </a:t>
          </a:r>
        </a:p>
        <a:p>
          <a:pPr algn="ctr" rtl="0"/>
          <a:r>
            <a:rPr lang="ru-RU" dirty="0" smtClean="0"/>
            <a:t>«Лучший молодой ученый </a:t>
          </a:r>
          <a:r>
            <a:rPr lang="ru-RU" dirty="0" err="1" smtClean="0"/>
            <a:t>КрасГМУ</a:t>
          </a:r>
          <a:r>
            <a:rPr lang="ru-RU" dirty="0" smtClean="0"/>
            <a:t> имени А.И. Инжутовой-2015»</a:t>
          </a:r>
          <a:endParaRPr lang="ru-RU" dirty="0"/>
        </a:p>
      </dgm:t>
    </dgm:pt>
    <dgm:pt modelId="{516793FD-BCD0-4E8C-B3FD-FCDA4C7AB214}" type="parTrans" cxnId="{D61FADF0-2112-4EE2-9A86-13359D70B308}">
      <dgm:prSet/>
      <dgm:spPr/>
      <dgm:t>
        <a:bodyPr/>
        <a:lstStyle/>
        <a:p>
          <a:endParaRPr lang="ru-RU"/>
        </a:p>
      </dgm:t>
    </dgm:pt>
    <dgm:pt modelId="{2DC6615D-DFAE-45DC-B0A4-089080D3C10B}" type="sibTrans" cxnId="{D61FADF0-2112-4EE2-9A86-13359D70B308}">
      <dgm:prSet/>
      <dgm:spPr/>
      <dgm:t>
        <a:bodyPr/>
        <a:lstStyle/>
        <a:p>
          <a:endParaRPr lang="ru-RU"/>
        </a:p>
      </dgm:t>
    </dgm:pt>
    <dgm:pt modelId="{35771E17-4BA6-47E3-811F-3C90E2C216CC}" type="pres">
      <dgm:prSet presAssocID="{DA5E26D9-5ED6-4D5E-968E-13FD28E046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BFB5AB-61B2-4051-80C7-3703A6504FE4}" type="pres">
      <dgm:prSet presAssocID="{0ABD7BC0-FE72-436F-96DA-52A667164DF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9BE5F2-2377-45E0-9957-726ACBCDD82A}" type="presOf" srcId="{0ABD7BC0-FE72-436F-96DA-52A667164DFB}" destId="{65BFB5AB-61B2-4051-80C7-3703A6504FE4}" srcOrd="0" destOrd="0" presId="urn:microsoft.com/office/officeart/2005/8/layout/vList2"/>
    <dgm:cxn modelId="{84D4B1D6-4508-44CE-97E0-8C0237923D9B}" type="presOf" srcId="{DA5E26D9-5ED6-4D5E-968E-13FD28E0468F}" destId="{35771E17-4BA6-47E3-811F-3C90E2C216CC}" srcOrd="0" destOrd="0" presId="urn:microsoft.com/office/officeart/2005/8/layout/vList2"/>
    <dgm:cxn modelId="{D61FADF0-2112-4EE2-9A86-13359D70B308}" srcId="{DA5E26D9-5ED6-4D5E-968E-13FD28E0468F}" destId="{0ABD7BC0-FE72-436F-96DA-52A667164DFB}" srcOrd="0" destOrd="0" parTransId="{516793FD-BCD0-4E8C-B3FD-FCDA4C7AB214}" sibTransId="{2DC6615D-DFAE-45DC-B0A4-089080D3C10B}"/>
    <dgm:cxn modelId="{2087A64E-DD32-4D7D-9C98-218EE13850D8}" type="presParOf" srcId="{35771E17-4BA6-47E3-811F-3C90E2C216CC}" destId="{65BFB5AB-61B2-4051-80C7-3703A6504FE4}" srcOrd="0" destOrd="0" presId="urn:microsoft.com/office/officeart/2005/8/layout/v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5E26D9-5ED6-4D5E-968E-13FD28E046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BD7BC0-FE72-436F-96DA-52A667164DFB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dirty="0" smtClean="0"/>
            <a:t>Проведен именной конкурс </a:t>
          </a:r>
        </a:p>
        <a:p>
          <a:pPr algn="ctr" rtl="0"/>
          <a:r>
            <a:rPr lang="ru-RU" dirty="0" smtClean="0"/>
            <a:t>«Молодой организатор здравоохранения им. проф. В.К. Сологуба»</a:t>
          </a:r>
          <a:endParaRPr lang="ru-RU" dirty="0"/>
        </a:p>
      </dgm:t>
    </dgm:pt>
    <dgm:pt modelId="{516793FD-BCD0-4E8C-B3FD-FCDA4C7AB214}" type="parTrans" cxnId="{D61FADF0-2112-4EE2-9A86-13359D70B308}">
      <dgm:prSet/>
      <dgm:spPr/>
      <dgm:t>
        <a:bodyPr/>
        <a:lstStyle/>
        <a:p>
          <a:endParaRPr lang="ru-RU"/>
        </a:p>
      </dgm:t>
    </dgm:pt>
    <dgm:pt modelId="{2DC6615D-DFAE-45DC-B0A4-089080D3C10B}" type="sibTrans" cxnId="{D61FADF0-2112-4EE2-9A86-13359D70B308}">
      <dgm:prSet/>
      <dgm:spPr/>
      <dgm:t>
        <a:bodyPr/>
        <a:lstStyle/>
        <a:p>
          <a:endParaRPr lang="ru-RU"/>
        </a:p>
      </dgm:t>
    </dgm:pt>
    <dgm:pt modelId="{35771E17-4BA6-47E3-811F-3C90E2C216CC}" type="pres">
      <dgm:prSet presAssocID="{DA5E26D9-5ED6-4D5E-968E-13FD28E046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BFB5AB-61B2-4051-80C7-3703A6504FE4}" type="pres">
      <dgm:prSet presAssocID="{0ABD7BC0-FE72-436F-96DA-52A667164DF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48A545-B28F-4679-B8D0-12FA46C24053}" type="presOf" srcId="{0ABD7BC0-FE72-436F-96DA-52A667164DFB}" destId="{65BFB5AB-61B2-4051-80C7-3703A6504FE4}" srcOrd="0" destOrd="0" presId="urn:microsoft.com/office/officeart/2005/8/layout/vList2"/>
    <dgm:cxn modelId="{D61FADF0-2112-4EE2-9A86-13359D70B308}" srcId="{DA5E26D9-5ED6-4D5E-968E-13FD28E0468F}" destId="{0ABD7BC0-FE72-436F-96DA-52A667164DFB}" srcOrd="0" destOrd="0" parTransId="{516793FD-BCD0-4E8C-B3FD-FCDA4C7AB214}" sibTransId="{2DC6615D-DFAE-45DC-B0A4-089080D3C10B}"/>
    <dgm:cxn modelId="{82AF1E8C-A4FB-4FD9-95F2-CD55717EC6C5}" type="presOf" srcId="{DA5E26D9-5ED6-4D5E-968E-13FD28E0468F}" destId="{35771E17-4BA6-47E3-811F-3C90E2C216CC}" srcOrd="0" destOrd="0" presId="urn:microsoft.com/office/officeart/2005/8/layout/vList2"/>
    <dgm:cxn modelId="{D05BD983-6B48-41DB-9145-338AE72A70EB}" type="presParOf" srcId="{35771E17-4BA6-47E3-811F-3C90E2C216CC}" destId="{65BFB5AB-61B2-4051-80C7-3703A6504FE4}" srcOrd="0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87AE3-4B49-40B4-8FE6-9BD7B3543369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C0A6D-CDBE-40C9-8565-AAD9B8002C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8259-D8BA-4331-8D64-87A0BD1AE78B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8259-D8BA-4331-8D64-87A0BD1AE78B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D8259-D8BA-4331-8D64-87A0BD1AE78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5541-F026-4F39-9F7C-A5522C238F89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D3C065A-3B47-4666-B74E-9E08EB9EF0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5541-F026-4F39-9F7C-A5522C238F89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65A-3B47-4666-B74E-9E08EB9EF0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5541-F026-4F39-9F7C-A5522C238F89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65A-3B47-4666-B74E-9E08EB9EF0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3E3203-6B49-48B3-8968-781470C79D27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84C83C-354D-48E1-B0B4-A67452D2CA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5541-F026-4F39-9F7C-A5522C238F89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65A-3B47-4666-B74E-9E08EB9EF0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5541-F026-4F39-9F7C-A5522C238F89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D3C065A-3B47-4666-B74E-9E08EB9EF0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5541-F026-4F39-9F7C-A5522C238F89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65A-3B47-4666-B74E-9E08EB9EF0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5541-F026-4F39-9F7C-A5522C238F89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65A-3B47-4666-B74E-9E08EB9EF0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5541-F026-4F39-9F7C-A5522C238F89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65A-3B47-4666-B74E-9E08EB9EF0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5541-F026-4F39-9F7C-A5522C238F89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65A-3B47-4666-B74E-9E08EB9EF0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5541-F026-4F39-9F7C-A5522C238F89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C065A-3B47-4666-B74E-9E08EB9EF0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65541-F026-4F39-9F7C-A5522C238F89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D3C065A-3B47-4666-B74E-9E08EB9EF0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165541-F026-4F39-9F7C-A5522C238F89}" type="datetimeFigureOut">
              <a:rPr lang="ru-RU" smtClean="0"/>
              <a:pPr/>
              <a:t>24.12.2015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D3C065A-3B47-4666-B74E-9E08EB9EF01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festivalnauki.ru/meropriyatie-festivalya/33092/uchites-dumat-kak-eynshtey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www.festivalnauki.ru/meropriyatie-festivalya/33091/malenkiy-geniy-giperaktivnost-ili-unikalnos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stivalnauki.ru/meropriyatie-festivalya/35264/interaktivnaya-ploshchadka-prezentaciya-sekrety-i-zagadki-vitaminov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stivalnauki.ru/meropriyatie-festivalya/35265/kak-vyrastit-eynshteyna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stivalnauki.ru/vystavka/35266/protestiruy-svoyu-babushku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estivalnauki.ru/meropriyatie-festivalya/35263/gipertoniya-pod-kontrolem" TargetMode="External"/><Relationship Id="rId7" Type="http://schemas.openxmlformats.org/officeDocument/2006/relationships/image" Target="../media/image95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1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685800" y="2130425"/>
          <a:ext cx="7772400" cy="147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3929066"/>
            <a:ext cx="6696092" cy="914400"/>
          </a:xfrm>
        </p:spPr>
        <p:txBody>
          <a:bodyPr/>
          <a:lstStyle/>
          <a:p>
            <a:r>
              <a:rPr lang="ru-RU" dirty="0" smtClean="0"/>
              <a:t>Сентябрь 2014 -  Декабрь 2015 </a:t>
            </a:r>
            <a:r>
              <a:rPr lang="ru-RU" dirty="0" err="1" smtClean="0"/>
              <a:t>гг</a:t>
            </a:r>
            <a:endParaRPr lang="ru-RU" dirty="0"/>
          </a:p>
        </p:txBody>
      </p:sp>
      <p:pic>
        <p:nvPicPr>
          <p:cNvPr id="1026" name="Picture 2" descr="C:\Users\Елена\Desktop\Совет молодых ученых\1410888441_emblema_not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4786322"/>
            <a:ext cx="2270106" cy="1571612"/>
          </a:xfrm>
          <a:prstGeom prst="rect">
            <a:avLst/>
          </a:prstGeom>
          <a:noFill/>
        </p:spPr>
      </p:pic>
      <p:pic>
        <p:nvPicPr>
          <p:cNvPr id="6" name="Picture 5" descr="C:\Users\Елена\Desktop\imagesCA22Z2IC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43174" y="0"/>
            <a:ext cx="3857652" cy="1785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329642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Сферы ответственности членов Совета НОЦ «Молодежная наука»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142844" y="1000109"/>
          <a:ext cx="8715436" cy="5214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151"/>
                <a:gridCol w="1740789"/>
                <a:gridCol w="1740789"/>
                <a:gridCol w="1740789"/>
                <a:gridCol w="3102918"/>
              </a:tblGrid>
              <a:tr h="669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ФИО члена Совета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Фотография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Направление/НОЦ молодежной науки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Курируемые членом Совета кафедры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450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Таптыгина Елена Викторовна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Конкурс </a:t>
                      </a:r>
                      <a:r>
                        <a:rPr lang="ru-RU" sz="1100" dirty="0" err="1" smtClean="0">
                          <a:latin typeface="Times New Roman"/>
                          <a:ea typeface="Calibri"/>
                          <a:cs typeface="Times New Roman"/>
                        </a:rPr>
                        <a:t>симуляционных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 препаратов,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Конкурс «Неотложка»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школьников,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Факультет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довузовского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и непрерывного профессионального образования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506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Шилина Наталья Георгиевна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1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Потупчик Татьяна Витальевна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</a:t>
                      </a:r>
                      <a:r>
                        <a:rPr lang="ru-RU" sz="1100" dirty="0" err="1" smtClean="0">
                          <a:latin typeface="Times New Roman"/>
                          <a:ea typeface="Calibri"/>
                          <a:cs typeface="Times New Roman"/>
                        </a:rPr>
                        <a:t>Фарм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 колледжа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Фармацевтический колледж (оповещение студентов), все кафедры фармацевтического колледжа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225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http://krasgmu.ru/sys/images/user/1610_1.jpg"/>
          <p:cNvPicPr/>
          <p:nvPr/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8772" t="5936" r="7019" b="12927"/>
          <a:stretch/>
        </p:blipFill>
        <p:spPr bwMode="auto">
          <a:xfrm>
            <a:off x="2714612" y="1785926"/>
            <a:ext cx="914400" cy="1171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6" name="Рисунок 5" descr="http://krasgmu.ru/sys/images/user/1117_1.jpg"/>
          <p:cNvPicPr/>
          <p:nvPr/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6046" t="5195" r="10195" b="14286"/>
          <a:stretch/>
        </p:blipFill>
        <p:spPr bwMode="auto">
          <a:xfrm>
            <a:off x="2786050" y="3286124"/>
            <a:ext cx="891540" cy="11397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7" name="Рисунок 6" descr="http://krasgmu.ru/sys/images/user/18124_2.jpg"/>
          <p:cNvPicPr/>
          <p:nvPr/>
        </p:nvPicPr>
        <p:blipFill rotWithShape="1"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8429" t="5357" r="9814" b="19532"/>
          <a:stretch/>
        </p:blipFill>
        <p:spPr bwMode="auto">
          <a:xfrm>
            <a:off x="2714612" y="4714884"/>
            <a:ext cx="861060" cy="1120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857628"/>
            <a:ext cx="8143932" cy="17811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79 Всероссийская итоговая студенческая научная конференция с международным участием, </a:t>
            </a:r>
            <a:r>
              <a:rPr lang="ru-RU" sz="29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посвященная 85-летию со дня рождения профессора А.Н. Орлова 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«ФЕСТИВАЛЬ МОЛОДЕЖНОЙ НАУКИ»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20-24 апреля 2015 г</a:t>
            </a:r>
            <a:endParaRPr lang="ru-RU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Группа 5"/>
          <p:cNvGrpSpPr/>
          <p:nvPr/>
        </p:nvGrpSpPr>
        <p:grpSpPr>
          <a:xfrm>
            <a:off x="0" y="0"/>
            <a:ext cx="1376766" cy="2476384"/>
            <a:chOff x="0" y="0"/>
            <a:chExt cx="1376766" cy="247638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0"/>
              <a:ext cx="1349778" cy="1357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" name="Picture 2" descr="C:\Users\Елена\Desktop\Совет молодых ученых\1410888441_emblema_not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357297"/>
              <a:ext cx="1342966" cy="11190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714356"/>
            <a:ext cx="8586790" cy="10001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Новое в проведении Фестиваля: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2357422" y="2285992"/>
            <a:ext cx="4572032" cy="3687466"/>
          </a:xfrm>
        </p:spPr>
        <p:txBody>
          <a:bodyPr>
            <a:normAutofit/>
          </a:bodyPr>
          <a:lstStyle/>
          <a:p>
            <a:r>
              <a:rPr lang="ru-RU" dirty="0" smtClean="0"/>
              <a:t>Аккредитация по программе У.М.Н.И.К</a:t>
            </a:r>
          </a:p>
          <a:p>
            <a:r>
              <a:rPr lang="ru-RU" dirty="0" smtClean="0"/>
              <a:t>Всероссийский уровень проведения</a:t>
            </a:r>
          </a:p>
          <a:p>
            <a:r>
              <a:rPr lang="ru-RU" dirty="0" smtClean="0"/>
              <a:t>Создание регионального отделения Федерации молодежных научных обществ</a:t>
            </a:r>
            <a:endParaRPr lang="ru-RU" dirty="0"/>
          </a:p>
        </p:txBody>
      </p:sp>
      <p:grpSp>
        <p:nvGrpSpPr>
          <p:cNvPr id="2" name="Группа 5"/>
          <p:cNvGrpSpPr/>
          <p:nvPr/>
        </p:nvGrpSpPr>
        <p:grpSpPr>
          <a:xfrm>
            <a:off x="7767234" y="500042"/>
            <a:ext cx="1376766" cy="2476384"/>
            <a:chOff x="0" y="0"/>
            <a:chExt cx="1376766" cy="247638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0"/>
              <a:ext cx="1349778" cy="1357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" name="Picture 2" descr="C:\Users\Елена\Desktop\Совет молодых ученых\1410888441_emblema_not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357297"/>
              <a:ext cx="1342966" cy="11190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1503" y="3286125"/>
            <a:ext cx="167269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57158" y="2428868"/>
          <a:ext cx="1766834" cy="2500330"/>
        </p:xfrm>
        <a:graphic>
          <a:graphicData uri="http://schemas.openxmlformats.org/presentationml/2006/ole">
            <p:oleObj spid="_x0000_s41986" name="Acrobat Document" r:id="rId7" imgW="5667139" imgH="8019997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00042"/>
            <a:ext cx="9144000" cy="104471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Новое в программе Фестиваля: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«Тройной» отбор лучших работ:</a:t>
            </a:r>
          </a:p>
          <a:p>
            <a:pPr lvl="1"/>
            <a:r>
              <a:rPr lang="ru-RU" dirty="0" smtClean="0"/>
              <a:t>Кафедральный уровень</a:t>
            </a:r>
          </a:p>
          <a:p>
            <a:pPr lvl="1"/>
            <a:r>
              <a:rPr lang="ru-RU" dirty="0" smtClean="0"/>
              <a:t>Уровень междисциплинарных секций Фестиваля</a:t>
            </a:r>
          </a:p>
          <a:p>
            <a:pPr lvl="1"/>
            <a:r>
              <a:rPr lang="ru-RU" dirty="0" smtClean="0"/>
              <a:t>Победители Секций – соревновались за отбор на Конкурс Гительзона и другие именные конкурсы</a:t>
            </a:r>
            <a:endParaRPr lang="ru-RU" dirty="0"/>
          </a:p>
        </p:txBody>
      </p:sp>
      <p:grpSp>
        <p:nvGrpSpPr>
          <p:cNvPr id="2" name="Группа 5"/>
          <p:cNvGrpSpPr/>
          <p:nvPr/>
        </p:nvGrpSpPr>
        <p:grpSpPr>
          <a:xfrm>
            <a:off x="7767234" y="428604"/>
            <a:ext cx="1376766" cy="2476384"/>
            <a:chOff x="0" y="0"/>
            <a:chExt cx="1376766" cy="247638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0"/>
              <a:ext cx="1349778" cy="1357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" name="Picture 2" descr="C:\Users\Елена\Desktop\Совет молодых ученых\1410888441_emblema_not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57297"/>
              <a:ext cx="1342966" cy="11190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1875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>20 апреля 2015: Открытие Фестиваля</a:t>
            </a:r>
            <a:br>
              <a:rPr lang="ru-RU" sz="2400" dirty="0" smtClean="0"/>
            </a:br>
            <a:r>
              <a:rPr lang="ru-RU" sz="2400" dirty="0" smtClean="0"/>
              <a:t>Пленарное заседание по актуальным проблемам </a:t>
            </a:r>
            <a:br>
              <a:rPr lang="ru-RU" sz="2400" dirty="0" smtClean="0"/>
            </a:br>
            <a:r>
              <a:rPr lang="ru-RU" sz="2400" dirty="0" smtClean="0"/>
              <a:t>Молодежной науки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2000240"/>
            <a:ext cx="7552059" cy="368746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этом году открытие Фестиваля состоялось в форме Пленарного заседания</a:t>
            </a:r>
          </a:p>
          <a:p>
            <a:r>
              <a:rPr lang="ru-RU" sz="2400" dirty="0" smtClean="0"/>
              <a:t>Молодые ученые </a:t>
            </a:r>
            <a:r>
              <a:rPr lang="ru-RU" sz="2400" dirty="0" err="1" smtClean="0"/>
              <a:t>КрасГМУ</a:t>
            </a:r>
            <a:r>
              <a:rPr lang="ru-RU" sz="2400" dirty="0" smtClean="0"/>
              <a:t>, достигшие значительных успехов в научной работе, поделились со студентами результатами научных исследований</a:t>
            </a:r>
            <a:endParaRPr lang="ru-RU" sz="24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767234" y="285728"/>
            <a:ext cx="1376766" cy="2476384"/>
            <a:chOff x="0" y="0"/>
            <a:chExt cx="1376766" cy="24763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0"/>
              <a:ext cx="1349778" cy="1357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" name="Picture 2" descr="C:\Users\Елена\Desktop\Совет молодых ученых\1410888441_emblema_not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57297"/>
              <a:ext cx="1342966" cy="11190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8194" name="Picture 2" descr="C:\Users\Елена\Desktop\Downloads\пленар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14489"/>
            <a:ext cx="2285984" cy="1843511"/>
          </a:xfrm>
          <a:prstGeom prst="rect">
            <a:avLst/>
          </a:prstGeom>
          <a:noFill/>
        </p:spPr>
      </p:pic>
      <p:pic>
        <p:nvPicPr>
          <p:cNvPr id="8195" name="Picture 3" descr="C:\Users\Елена\Desktop\Downloads\пленар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5091558"/>
            <a:ext cx="2428892" cy="1766442"/>
          </a:xfrm>
          <a:prstGeom prst="rect">
            <a:avLst/>
          </a:prstGeom>
          <a:noFill/>
        </p:spPr>
      </p:pic>
      <p:pic>
        <p:nvPicPr>
          <p:cNvPr id="8196" name="Picture 4" descr="C:\Users\Елена\Desktop\Downloads\плен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5143512"/>
            <a:ext cx="2262194" cy="1714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 smtClean="0"/>
              <a:t>Продолжили программу первого дня </a:t>
            </a:r>
            <a:br>
              <a:rPr lang="ru-RU" sz="2400" b="1" dirty="0" smtClean="0"/>
            </a:br>
            <a:r>
              <a:rPr lang="ru-RU" sz="2400" b="1" dirty="0" smtClean="0"/>
              <a:t>Мастер-классы по актуальным направлениям молодежной науки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1785926"/>
            <a:ext cx="7772400" cy="4233874"/>
          </a:xfrm>
        </p:spPr>
        <p:txBody>
          <a:bodyPr/>
          <a:lstStyle/>
          <a:p>
            <a:r>
              <a:rPr lang="ru-RU" sz="2800" dirty="0" smtClean="0"/>
              <a:t>«Этапы статистического научного исследования: современные подходы»</a:t>
            </a:r>
          </a:p>
          <a:p>
            <a:r>
              <a:rPr lang="ru-RU" sz="2800" dirty="0" smtClean="0"/>
              <a:t>«</a:t>
            </a:r>
            <a:r>
              <a:rPr lang="ru-RU" sz="2800" dirty="0" err="1" smtClean="0"/>
              <a:t>Грантрайтинг</a:t>
            </a:r>
            <a:r>
              <a:rPr lang="ru-RU" sz="2800" dirty="0" smtClean="0"/>
              <a:t> для всех»</a:t>
            </a:r>
          </a:p>
          <a:p>
            <a:r>
              <a:rPr lang="ru-RU" sz="2800" dirty="0" smtClean="0"/>
              <a:t>«Школа молодого дипломата»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3286148" cy="500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A5A0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20.04.2015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A5A0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767234" y="0"/>
            <a:ext cx="1376766" cy="2476384"/>
            <a:chOff x="0" y="0"/>
            <a:chExt cx="1376766" cy="247638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0"/>
              <a:ext cx="1349778" cy="1357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" name="Picture 2" descr="C:\Users\Елена\Desktop\Совет молодых ученых\1410888441_emblema_not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57297"/>
              <a:ext cx="1342966" cy="11190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8" name="Picture 2" descr="C:\Users\Елена\AppData\Local\Temp\Rar$DI15.462\Открытие сек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143380"/>
            <a:ext cx="3686302" cy="2071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7859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20.04.2015</a:t>
            </a:r>
            <a:br>
              <a:rPr lang="ru-RU" dirty="0" smtClean="0"/>
            </a:br>
            <a:r>
              <a:rPr lang="ru-RU" dirty="0" smtClean="0"/>
              <a:t>А тем временем в зале телеконференций…</a:t>
            </a:r>
            <a:br>
              <a:rPr lang="ru-RU" dirty="0" smtClean="0"/>
            </a:br>
            <a:r>
              <a:rPr lang="ru-RU" dirty="0" err="1" smtClean="0"/>
              <a:t>Вебинар</a:t>
            </a:r>
            <a:r>
              <a:rPr lang="ru-RU" dirty="0" smtClean="0"/>
              <a:t> по хирургии</a:t>
            </a:r>
            <a:endParaRPr lang="ru-RU" dirty="0"/>
          </a:p>
        </p:txBody>
      </p:sp>
      <p:pic>
        <p:nvPicPr>
          <p:cNvPr id="3075" name="Picture 3" descr="C:\Users\Елена\AppData\Local\Temp\Rar$DI08.297\CH20016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393389"/>
            <a:ext cx="3286148" cy="2464611"/>
          </a:xfrm>
          <a:prstGeom prst="rect">
            <a:avLst/>
          </a:prstGeom>
          <a:noFill/>
        </p:spPr>
      </p:pic>
      <p:grpSp>
        <p:nvGrpSpPr>
          <p:cNvPr id="3" name="Группа 3"/>
          <p:cNvGrpSpPr/>
          <p:nvPr/>
        </p:nvGrpSpPr>
        <p:grpSpPr>
          <a:xfrm>
            <a:off x="7767234" y="0"/>
            <a:ext cx="1376766" cy="2476384"/>
            <a:chOff x="0" y="0"/>
            <a:chExt cx="1376766" cy="24763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0"/>
              <a:ext cx="1349778" cy="1357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" name="Picture 2" descr="C:\Users\Елена\Desktop\Совет молодых ученых\1410888441_emblema_not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357297"/>
              <a:ext cx="1342966" cy="11190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074" name="Picture 2" descr="C:\Users\Елена\AppData\Local\Temp\Rar$DI00.377\CH200168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214282" y="2000240"/>
            <a:ext cx="3286148" cy="241103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857620" y="2143116"/>
            <a:ext cx="37147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Для молодых хирургов прошла интернет-связь с Иркутском, в рамках которого красноярские ученые обменялись опытом с коллегами, поделились научными разработками.</a:t>
            </a:r>
          </a:p>
          <a:p>
            <a:endParaRPr lang="ru-RU" dirty="0" smtClean="0"/>
          </a:p>
          <a:p>
            <a:r>
              <a:rPr lang="ru-RU" dirty="0" smtClean="0"/>
              <a:t>В конкурсе молодых ученых в рамках </a:t>
            </a:r>
            <a:r>
              <a:rPr lang="ru-RU" dirty="0" err="1" smtClean="0"/>
              <a:t>вебинара</a:t>
            </a:r>
            <a:r>
              <a:rPr lang="ru-RU" dirty="0" smtClean="0"/>
              <a:t> победила аспирант кафедры общей  хирургии им. проф. М.И. </a:t>
            </a:r>
            <a:r>
              <a:rPr lang="ru-RU" dirty="0" err="1" smtClean="0"/>
              <a:t>Гульмана</a:t>
            </a:r>
            <a:endParaRPr lang="ru-RU" dirty="0" smtClean="0"/>
          </a:p>
          <a:p>
            <a:r>
              <a:rPr lang="ru-RU" dirty="0" smtClean="0"/>
              <a:t>Д. </a:t>
            </a:r>
            <a:r>
              <a:rPr lang="ru-RU" dirty="0" err="1" smtClean="0"/>
              <a:t>Антюфриева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9633" name="Picture 1" descr="C:\Users\Елена\Desktop\Совет молодых ученых\213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43768" y="3857628"/>
            <a:ext cx="142875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5" name="Скругленный прямоугольник 2"/>
          <p:cNvSpPr>
            <a:spLocks/>
          </p:cNvSpPr>
          <p:nvPr/>
        </p:nvSpPr>
        <p:spPr bwMode="auto">
          <a:xfrm>
            <a:off x="3786182" y="0"/>
            <a:ext cx="1928826" cy="1357298"/>
          </a:xfrm>
          <a:prstGeom prst="roundRect">
            <a:avLst>
              <a:gd name="adj" fmla="val 16667"/>
            </a:avLst>
          </a:prstGeom>
          <a:solidFill>
            <a:srgbClr val="8D1F1F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МОРФОЛОГИЯ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морфологический корпус 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 этаж, лекционный зал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7" name="AutoShape 23"/>
          <p:cNvSpPr>
            <a:spLocks/>
          </p:cNvSpPr>
          <p:nvPr/>
        </p:nvSpPr>
        <p:spPr bwMode="auto">
          <a:xfrm>
            <a:off x="5857884" y="0"/>
            <a:ext cx="1911349" cy="121439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>
            <a:solidFill>
              <a:srgbClr val="EEECE1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ФУНДАМЕНТАЛЬНАЯ МЕДИЦИНА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зал телеконференций 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3 этаж, главный корпус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64" name="Рисунок 3" descr="Обложка_программа-для стенда"/>
          <p:cNvPicPr>
            <a:picLocks noChangeAspect="1" noChangeArrowheads="1"/>
          </p:cNvPicPr>
          <p:nvPr/>
        </p:nvPicPr>
        <p:blipFill>
          <a:blip r:embed="rId3"/>
          <a:srcRect t="59302" r="19301"/>
          <a:stretch>
            <a:fillRect/>
          </a:stretch>
        </p:blipFill>
        <p:spPr bwMode="auto">
          <a:xfrm>
            <a:off x="0" y="1571612"/>
            <a:ext cx="3652867" cy="1129150"/>
          </a:xfrm>
          <a:prstGeom prst="rect">
            <a:avLst/>
          </a:prstGeom>
          <a:noFill/>
        </p:spPr>
      </p:pic>
      <p:sp>
        <p:nvSpPr>
          <p:cNvPr id="31763" name="AutoShape 19"/>
          <p:cNvSpPr>
            <a:spLocks/>
          </p:cNvSpPr>
          <p:nvPr/>
        </p:nvSpPr>
        <p:spPr bwMode="auto">
          <a:xfrm>
            <a:off x="3857620" y="1285860"/>
            <a:ext cx="1917699" cy="128111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КАРДИОВАСКУЛЯРНАЯ, НЕЙРОВАСКУЛЯРНАЯ ПАТОЛОГИЯ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/секция №1 Неврология.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Лекционная аудитория №1 (главный корпус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 этаж)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AutoShape 4"/>
          <p:cNvSpPr>
            <a:spLocks/>
          </p:cNvSpPr>
          <p:nvPr/>
        </p:nvSpPr>
        <p:spPr bwMode="auto">
          <a:xfrm>
            <a:off x="5929322" y="1928802"/>
            <a:ext cx="2060576" cy="1500198"/>
          </a:xfrm>
          <a:prstGeom prst="roundRect">
            <a:avLst>
              <a:gd name="adj" fmla="val 16667"/>
            </a:avLst>
          </a:prstGeom>
          <a:solidFill>
            <a:srgbClr val="DDB81D"/>
          </a:solidFill>
          <a:ln w="25400">
            <a:solidFill>
              <a:srgbClr val="000000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КАРДИОВАСКУЛЯРНАЯ, НЕЙРОВАСКУЛЯРНАЯ ПАТОЛОГИЯ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/секция №2Кардиология.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ГКБ№20, кардиологический корпус, актовый зал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Скругленный прямоугольник 8"/>
          <p:cNvSpPr>
            <a:spLocks/>
          </p:cNvSpPr>
          <p:nvPr/>
        </p:nvSpPr>
        <p:spPr bwMode="auto">
          <a:xfrm>
            <a:off x="5857884" y="1285860"/>
            <a:ext cx="2019300" cy="714380"/>
          </a:xfrm>
          <a:prstGeom prst="roundRect">
            <a:avLst>
              <a:gd name="adj" fmla="val 16667"/>
            </a:avLst>
          </a:prstGeom>
          <a:solidFill>
            <a:srgbClr val="8D1F1F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ТЕРАПИЯ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</a:t>
            </a: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проведения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лекционная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аудитория №2, 1 этаж главного корпуса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2" name="Скругленный прямоугольник 9"/>
          <p:cNvSpPr>
            <a:spLocks/>
          </p:cNvSpPr>
          <p:nvPr/>
        </p:nvSpPr>
        <p:spPr bwMode="auto">
          <a:xfrm>
            <a:off x="3857620" y="2571744"/>
            <a:ext cx="1974850" cy="857255"/>
          </a:xfrm>
          <a:prstGeom prst="roundRect">
            <a:avLst>
              <a:gd name="adj" fmla="val 16667"/>
            </a:avLst>
          </a:prstGeom>
          <a:solidFill>
            <a:srgbClr val="DDB81D"/>
          </a:solidFill>
          <a:ln w="25400">
            <a:solidFill>
              <a:srgbClr val="000000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СТОМАТОЛОГИЯ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Стоматологическая поликлиника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ул. Воронова, 18В, актовый зал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1" name="Скругленный прямоугольник 10"/>
          <p:cNvSpPr>
            <a:spLocks/>
          </p:cNvSpPr>
          <p:nvPr/>
        </p:nvSpPr>
        <p:spPr bwMode="auto">
          <a:xfrm>
            <a:off x="3857620" y="3357562"/>
            <a:ext cx="1982787" cy="1000133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>
            <a:solidFill>
              <a:srgbClr val="EEECE1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ХИРУРГИЯ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Лекционная аудитория №3 (главный корпус </a:t>
            </a:r>
            <a:r>
              <a:rPr kumimoji="0" lang="ru-RU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 этаж)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6" name="Скругленный прямоугольник 11"/>
          <p:cNvSpPr>
            <a:spLocks/>
          </p:cNvSpPr>
          <p:nvPr/>
        </p:nvSpPr>
        <p:spPr bwMode="auto">
          <a:xfrm>
            <a:off x="5929322" y="2928934"/>
            <a:ext cx="2019300" cy="142876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5400">
            <a:solidFill>
              <a:srgbClr val="905718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ЭКОНОМИКА И ОРГАНИЗАЦИЯ ЗДРАВООХРАНЕНИЯ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аудитория №2, кафедра ОЗИЗ(главный корпус </a:t>
            </a:r>
            <a:r>
              <a:rPr kumimoji="0" lang="ru-RU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3 этаж)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0" name="AutoShape 16"/>
          <p:cNvSpPr>
            <a:spLocks/>
          </p:cNvSpPr>
          <p:nvPr/>
        </p:nvSpPr>
        <p:spPr bwMode="auto">
          <a:xfrm>
            <a:off x="3786182" y="4357694"/>
            <a:ext cx="2019300" cy="1047750"/>
          </a:xfrm>
          <a:prstGeom prst="roundRect">
            <a:avLst>
              <a:gd name="adj" fmla="val 16667"/>
            </a:avLst>
          </a:prstGeom>
          <a:solidFill>
            <a:srgbClr val="8D1F1F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ПЕДИАТРИЯ И АКУШЕРСТВО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/секция №1 Педиатрия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ул. Урванцева 30а, Городская детская больница №8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" name="Скругленный прямоугольник 13"/>
          <p:cNvSpPr>
            <a:spLocks/>
          </p:cNvSpPr>
          <p:nvPr/>
        </p:nvSpPr>
        <p:spPr bwMode="auto">
          <a:xfrm>
            <a:off x="5857884" y="3929066"/>
            <a:ext cx="2098676" cy="1357323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>
            <a:solidFill>
              <a:srgbClr val="EEECE1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ПЕДИАТРИЯ И АКУШЕРСТВО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/секция №1 Акушерство и гинекология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</a:t>
            </a:r>
            <a:r>
              <a:rPr kumimoji="0" lang="ru-RU" sz="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проведения: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Перинатальный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 (ул. Академика Киренского, д. 2 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9" name="Скругленный прямоугольник 14"/>
          <p:cNvSpPr>
            <a:spLocks/>
          </p:cNvSpPr>
          <p:nvPr/>
        </p:nvSpPr>
        <p:spPr bwMode="auto">
          <a:xfrm>
            <a:off x="3857620" y="5429264"/>
            <a:ext cx="2057400" cy="1428736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25400">
            <a:solidFill>
              <a:srgbClr val="905718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ТРАНСЛЯЦИОННАЯ И МОЛЕКУЛЯРНАЯ МЕДИЦИНА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лабораторный корпус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 этаж, лекционный зал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6" name="Скругленный прямоугольник 15"/>
          <p:cNvSpPr>
            <a:spLocks/>
          </p:cNvSpPr>
          <p:nvPr/>
        </p:nvSpPr>
        <p:spPr bwMode="auto">
          <a:xfrm>
            <a:off x="5857884" y="5214950"/>
            <a:ext cx="1989138" cy="1438276"/>
          </a:xfrm>
          <a:prstGeom prst="roundRect">
            <a:avLst>
              <a:gd name="adj" fmla="val 16667"/>
            </a:avLst>
          </a:prstGeom>
          <a:solidFill>
            <a:srgbClr val="DDB81D"/>
          </a:solidFill>
          <a:ln w="25400">
            <a:solidFill>
              <a:srgbClr val="000000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ИНФЕКЦИОННЫЕ БОЛЕЗНИ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КГБУЗ 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Красноярская межрайонная клиническая больница скорой медицинской помощи имени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Н.С.Карповича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ул. Курчатова, 17, актовый зал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5" name="Скругленный прямоугольник 16"/>
          <p:cNvSpPr>
            <a:spLocks/>
          </p:cNvSpPr>
          <p:nvPr/>
        </p:nvSpPr>
        <p:spPr bwMode="auto">
          <a:xfrm>
            <a:off x="7643834" y="0"/>
            <a:ext cx="1857388" cy="1071546"/>
          </a:xfrm>
          <a:prstGeom prst="roundRect">
            <a:avLst>
              <a:gd name="adj" fmla="val 16667"/>
            </a:avLst>
          </a:prstGeom>
          <a:solidFill>
            <a:srgbClr val="178F95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ФАРМАЦИЯ И ФАРМАКОЛОГИЯ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Зал диссертационных советов (главный корпус </a:t>
            </a:r>
            <a:r>
              <a:rPr kumimoji="0" lang="ru-RU" sz="9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4 этаж)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4" name="Скругленный прямоугольник 3"/>
          <p:cNvSpPr>
            <a:spLocks/>
          </p:cNvSpPr>
          <p:nvPr/>
        </p:nvSpPr>
        <p:spPr bwMode="auto">
          <a:xfrm>
            <a:off x="7643834" y="2285992"/>
            <a:ext cx="1785950" cy="107157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>
            <a:solidFill>
              <a:srgbClr val="EEECE1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МЕДИЦИНСКАЯ КИБЕРНЕТИКА, ИНФОРМАТИКА, МЕДИЦИНСКАЯ ФИЗИКА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кафедра медицинской кибернетики(главный корпус, 4 этаж)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3" name="Скругленный прямоугольник 5"/>
          <p:cNvSpPr>
            <a:spLocks/>
          </p:cNvSpPr>
          <p:nvPr/>
        </p:nvSpPr>
        <p:spPr bwMode="auto">
          <a:xfrm>
            <a:off x="7643835" y="1000108"/>
            <a:ext cx="1857388" cy="121444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rgbClr val="905718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ПСИХОЛОГИЯ, ПСИХИАТРИЯ И ПЕДАГОГИКА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Кафедра клинической психологии, Маркса, 124, 2 этаж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Скругленный прямоугольник 7"/>
          <p:cNvSpPr>
            <a:spLocks/>
          </p:cNvSpPr>
          <p:nvPr/>
        </p:nvSpPr>
        <p:spPr bwMode="auto">
          <a:xfrm>
            <a:off x="7643834" y="3429000"/>
            <a:ext cx="1785951" cy="1000132"/>
          </a:xfrm>
          <a:prstGeom prst="roundRect">
            <a:avLst>
              <a:gd name="adj" fmla="val 16667"/>
            </a:avLst>
          </a:prstGeom>
          <a:solidFill>
            <a:srgbClr val="DDB81D"/>
          </a:solidFill>
          <a:ln w="25400">
            <a:solidFill>
              <a:srgbClr val="000000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ГУМАНИТАРНАЯ СЕКЦИЯ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кафедра философии, Маркса 124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1" name="Скругленный прямоугольник 12"/>
          <p:cNvSpPr>
            <a:spLocks/>
          </p:cNvSpPr>
          <p:nvPr/>
        </p:nvSpPr>
        <p:spPr bwMode="auto">
          <a:xfrm>
            <a:off x="7786710" y="5500702"/>
            <a:ext cx="1643074" cy="1357298"/>
          </a:xfrm>
          <a:prstGeom prst="roundRect">
            <a:avLst>
              <a:gd name="adj" fmla="val 16667"/>
            </a:avLst>
          </a:prstGeom>
          <a:solidFill>
            <a:srgbClr val="8D1F1F"/>
          </a:solidFill>
          <a:ln w="25400">
            <a:solidFill>
              <a:srgbClr val="FFC000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СЕКЦИЯ ШКОЛЬНИКОВ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Читальный зал 1,2 (библиотека </a:t>
            </a:r>
            <a:r>
              <a:rPr kumimoji="0" lang="ru-RU" sz="8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главный корпус, 1 этаж)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50" name="AutoShape 6"/>
          <p:cNvSpPr>
            <a:spLocks/>
          </p:cNvSpPr>
          <p:nvPr/>
        </p:nvSpPr>
        <p:spPr bwMode="auto">
          <a:xfrm>
            <a:off x="5882565" y="5967517"/>
            <a:ext cx="2071702" cy="121444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>
            <a:solidFill>
              <a:srgbClr val="EEECE1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СЕКЦИЯ СТУДЕНТОВ МЕДИЦИНСКИХ КОЛЛЕДЖЕЙ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Фармацевтический колледж (пр.Мира, 70)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9" name="AutoShape 5"/>
          <p:cNvSpPr>
            <a:spLocks/>
          </p:cNvSpPr>
          <p:nvPr/>
        </p:nvSpPr>
        <p:spPr bwMode="auto">
          <a:xfrm>
            <a:off x="7643834" y="4429132"/>
            <a:ext cx="1785951" cy="114300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25400">
            <a:solidFill>
              <a:srgbClr val="905718"/>
            </a:solidFill>
            <a:round/>
            <a:headEnd/>
            <a:tailEnd/>
          </a:ln>
          <a:effectLst>
            <a:outerShdw dist="27940" dir="5400000" algn="ctr" rotWithShape="0">
              <a:srgbClr val="000000">
                <a:alpha val="31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НАУЧНАЯ СЕКЦИЯ НА АНГЛИЙСКОМ ЯЗЫКЕ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г. в 09:00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Место проведения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зал телеконференций 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3 этаж, главный корпус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Рисунок 23" descr="E:\!Для программы\Обложка_программа-для стенда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093" b="43711"/>
          <a:stretch/>
        </p:blipFill>
        <p:spPr bwMode="auto">
          <a:xfrm>
            <a:off x="0" y="0"/>
            <a:ext cx="3657596" cy="1627795"/>
          </a:xfrm>
          <a:prstGeom prst="rect">
            <a:avLst/>
          </a:prstGeom>
          <a:ln>
            <a:noFill/>
          </a:ln>
          <a:effectLst>
            <a:softEdge rad="114300"/>
          </a:effectLst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31757" name="AutoShape 22"/>
          <p:cNvSpPr>
            <a:spLocks noChangeArrowheads="1"/>
          </p:cNvSpPr>
          <p:nvPr/>
        </p:nvSpPr>
        <p:spPr bwMode="auto">
          <a:xfrm>
            <a:off x="0" y="2714620"/>
            <a:ext cx="3648072" cy="4143380"/>
          </a:xfrm>
          <a:prstGeom prst="roundRect">
            <a:avLst>
              <a:gd name="adj" fmla="val 9190"/>
            </a:avLst>
          </a:prstGeom>
          <a:solidFill>
            <a:srgbClr val="FFFFFF"/>
          </a:solidFill>
          <a:ln w="38100">
            <a:solidFill>
              <a:srgbClr val="8EB4E3"/>
            </a:solidFill>
            <a:round/>
            <a:headEnd/>
            <a:tailEnd/>
          </a:ln>
          <a:effectLst>
            <a:outerShdw dist="28398" dir="3806097" algn="ctr" rotWithShape="0">
              <a:srgbClr val="4F6228">
                <a:alpha val="50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 апреля 2015 года 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(главный корпус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9.00-12.00 Регистрация иногородних участников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13.00-15.00 Открытие Фестиваля, пленарное заседание по проблемам молодежной науки, актовый зал главного корпуса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15.00-17.00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Вебинар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хирургии, зал телеконференций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15.00-17.00 Мастер-класс по статистическому анализу научных результатов, аудитория 3-65 кафедры ОЗИЗ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17.00-18.00 Научный КВН для команд факультетов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актовый зал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 апреля 2015 года: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9.00-13.00 – работа секций итоговой студенческой конференции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9.00-13.00 – работа школьных секций– 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итоговый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этап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научных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школьников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факультет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довузовского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непрерывного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образования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библиотечный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13.30-15.00 –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Презентация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лабораторий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НОЦ «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Молекулярная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клиническая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онкология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НОЦ «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Трансляционная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медицина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НОЦ «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Морфология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здорового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человека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16.00-18.00 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Мастер-класс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грантрайтингу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аудитория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6-30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лабортаорного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корпуса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кафедра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биохимии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22 </a:t>
            </a:r>
            <a:r>
              <a:rPr kumimoji="0" lang="en-US" sz="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апреля</a:t>
            </a:r>
            <a:r>
              <a:rPr kumimoji="0" lang="en-US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2015 </a:t>
            </a:r>
            <a:r>
              <a:rPr kumimoji="0" lang="en-US" sz="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года</a:t>
            </a:r>
            <a:r>
              <a:rPr kumimoji="0" lang="en-US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9.00-12.00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Экскурсия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городу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иногородних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участников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9.00-11.00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молодого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дипломата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аудитория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этаже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кафедры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философии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социо-гуманитарных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наук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Маркса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124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13.00-15.00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Экскурсия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школьников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кафедру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клинику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хирургических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болезней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А.М.Дыхно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курсом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эндоскопии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эндохирургииПО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15.00-17.00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родственников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пациента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деменцией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Бограда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13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актовый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15.00-17.00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бронхиальной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астмы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Краевая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клиническая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больница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№1,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лекционный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16.00-18.00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лучших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гуманитарных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студенчсеких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А.Н.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Орлова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Ученого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Совета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23 </a:t>
            </a:r>
            <a:r>
              <a:rPr kumimoji="0" lang="en-US" sz="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апреля</a:t>
            </a:r>
            <a:r>
              <a:rPr kumimoji="0" lang="en-US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2015 </a:t>
            </a:r>
            <a:r>
              <a:rPr kumimoji="0" lang="en-US" sz="7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года</a:t>
            </a:r>
            <a:r>
              <a:rPr kumimoji="0" lang="en-US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12.00-17.30 III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Всероссийская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межвузовская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студенческая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Олимпиада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педиатрии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актовый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главный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корпус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13.00-15.00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Именной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студенческих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неврологии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нейрофизиологии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нейрогенетике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имени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профессора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В.А.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Руднева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Лучшая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научная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идея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диссертационных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советов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13.00-15.00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Конкурс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практических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навыков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Неотложка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симуляцонный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16.00-18.00 Конкурс сложных клинических случаев «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CASE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Study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», зал диссертационных советов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КрасГМУ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4 этаж гл.корпус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24 апреля 2015 года: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9.00–12.30 III Всероссийская межвузовская студенческая Олимпиада по педиатрии,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симуляционный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13.00–15.30 Конкурс лучших студенческих работ имени профессора И. И. Гительзона, зал Ученого Совета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14.00-16.00 Подведение итогов конкурса на лучшее изобретение для обучения с использованием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симуляционных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образовательных технологий 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Инновации в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симуляционном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обучении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7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симуляционный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центр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68" name="Rectangle 2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071546"/>
            <a:ext cx="8229600" cy="45811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Экскурсия для школьников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2000240"/>
            <a:ext cx="4123035" cy="391880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/>
              <a:t>Для школьников -гостей фестиваля была организована экскурсия на кафедру и клинику хирургических болезней им. проф. А.М. </a:t>
            </a:r>
            <a:r>
              <a:rPr lang="ru-RU" dirty="0" err="1" smtClean="0"/>
              <a:t>Дыхно</a:t>
            </a:r>
            <a:r>
              <a:rPr lang="ru-RU" dirty="0" smtClean="0"/>
              <a:t> с курсом эндоскопии и </a:t>
            </a:r>
            <a:r>
              <a:rPr lang="ru-RU" dirty="0" err="1" smtClean="0"/>
              <a:t>эндохирургии</a:t>
            </a:r>
            <a:r>
              <a:rPr lang="ru-RU" dirty="0" smtClean="0"/>
              <a:t> ПО. Пришедших познакомили с деятельностью кафедры, рассказали об истории кафедры.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6146" name="Picture 2" descr="C:\Users\Елена\Desktop\Downloads\CH21042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57364"/>
            <a:ext cx="3238523" cy="2428892"/>
          </a:xfrm>
          <a:prstGeom prst="rect">
            <a:avLst/>
          </a:prstGeom>
          <a:noFill/>
        </p:spPr>
      </p:pic>
      <p:grpSp>
        <p:nvGrpSpPr>
          <p:cNvPr id="4" name="Группа 3"/>
          <p:cNvGrpSpPr/>
          <p:nvPr/>
        </p:nvGrpSpPr>
        <p:grpSpPr>
          <a:xfrm>
            <a:off x="7767234" y="0"/>
            <a:ext cx="1376766" cy="2476384"/>
            <a:chOff x="0" y="0"/>
            <a:chExt cx="1376766" cy="24763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0"/>
              <a:ext cx="1349778" cy="1357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" name="Picture 2" descr="C:\Users\Елена\Desktop\Совет молодых ученых\1410888441_emblema_nots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357297"/>
              <a:ext cx="1342966" cy="11190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301038" cy="9286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Новые секции</a:t>
            </a:r>
            <a:br>
              <a:rPr lang="ru-RU" dirty="0" smtClean="0"/>
            </a:br>
            <a:r>
              <a:rPr lang="ru-RU" dirty="0" smtClean="0"/>
              <a:t> на Фестивале молодежной науки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0" y="1643050"/>
            <a:ext cx="8229600" cy="3918803"/>
          </a:xfrm>
        </p:spPr>
        <p:txBody>
          <a:bodyPr/>
          <a:lstStyle/>
          <a:p>
            <a:r>
              <a:rPr lang="ru-RU" dirty="0" smtClean="0"/>
              <a:t>Секция докладов на английском языке</a:t>
            </a:r>
          </a:p>
          <a:p>
            <a:endParaRPr lang="ru-RU" dirty="0"/>
          </a:p>
        </p:txBody>
      </p:sp>
      <p:pic>
        <p:nvPicPr>
          <p:cNvPr id="5122" name="Picture 2" descr="C:\Users\Елена\AppData\Local\Temp\Rar$DI04.468\1429618584_dsc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4450156"/>
            <a:ext cx="2857520" cy="2154732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571868" y="2786058"/>
            <a:ext cx="514353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Секция была впервые проведена в рамках вузовского Фестиваля науки.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Она объединила студентов нескольких вузов Сибири: помимо студентов из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ней приняли участие обучающиеся Иркутского медицинского университета и Сибирского государственного медицинского университета.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секции приняли участие 25 человек, с докладами на английском языке.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Среди участников были студенты как начальных, так и старших курсов. Доклады касались как общемедицинской тематики, так и узкоспециальных разделов хирургии, педиатрии, неврологии. Студентами были представлены актуальные на сегодняшний день проблемы, которые вызвали отклик в аудитории: было задано множество вопросов, развернулась живая дискуссия, в которой приняли участие докладчики, зрители (как студенты, так и сотрудники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КрасГМУ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и члены жюри.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Елена\Desktop\Downloads\анг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382944"/>
            <a:ext cx="2857520" cy="1903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Структура НОЦ «Молодежная наука»</a:t>
            </a:r>
            <a:endParaRPr lang="ru-RU" dirty="0"/>
          </a:p>
        </p:txBody>
      </p:sp>
      <p:pic>
        <p:nvPicPr>
          <p:cNvPr id="1053" name="Picture 2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3357554" y="1643050"/>
            <a:ext cx="541142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1000100" y="2071678"/>
          <a:ext cx="2214578" cy="2286016"/>
        </p:xfrm>
        <a:graphic>
          <a:graphicData uri="http://schemas.openxmlformats.org/drawingml/2006/table">
            <a:tbl>
              <a:tblPr/>
              <a:tblGrid>
                <a:gridCol w="927933"/>
                <a:gridCol w="1286645"/>
              </a:tblGrid>
              <a:tr h="831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Можейко Елена Юрьевна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Calibri"/>
                          <a:cs typeface="Times New Roman"/>
                        </a:rPr>
                        <a:t>Рководитель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 НОЦ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47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Малиновская Наталия Александровна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Заместитель руководителя НОЦ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55" name="Рисунок 7" descr="http://krasgmu.ru/sys/images/user/1828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28802"/>
            <a:ext cx="885825" cy="1171575"/>
          </a:xfrm>
          <a:prstGeom prst="rect">
            <a:avLst/>
          </a:prstGeom>
          <a:noFill/>
        </p:spPr>
      </p:pic>
      <p:pic>
        <p:nvPicPr>
          <p:cNvPr id="1054" name="Рисунок 8" descr="http://krasgmu.ru/sys/images/user/7345_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14686"/>
            <a:ext cx="857250" cy="114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/>
          <p:cNvSpPr>
            <a:spLocks noEditPoints="1"/>
          </p:cNvSpPr>
          <p:nvPr/>
        </p:nvSpPr>
        <p:spPr bwMode="gray">
          <a:xfrm>
            <a:off x="1143000" y="1962150"/>
            <a:ext cx="5943600" cy="4038600"/>
          </a:xfrm>
          <a:custGeom>
            <a:avLst/>
            <a:gdLst>
              <a:gd name="T0" fmla="*/ 2147483647 w 2820"/>
              <a:gd name="T1" fmla="*/ 2147483647 h 2912"/>
              <a:gd name="T2" fmla="*/ 2147483647 w 2820"/>
              <a:gd name="T3" fmla="*/ 2147483647 h 2912"/>
              <a:gd name="T4" fmla="*/ 2147483647 w 2820"/>
              <a:gd name="T5" fmla="*/ 2147483647 h 2912"/>
              <a:gd name="T6" fmla="*/ 2147483647 w 2820"/>
              <a:gd name="T7" fmla="*/ 2147483647 h 2912"/>
              <a:gd name="T8" fmla="*/ 2147483647 w 2820"/>
              <a:gd name="T9" fmla="*/ 2147483647 h 2912"/>
              <a:gd name="T10" fmla="*/ 2147483647 w 2820"/>
              <a:gd name="T11" fmla="*/ 2147483647 h 2912"/>
              <a:gd name="T12" fmla="*/ 2147483647 w 2820"/>
              <a:gd name="T13" fmla="*/ 2147483647 h 2912"/>
              <a:gd name="T14" fmla="*/ 2147483647 w 2820"/>
              <a:gd name="T15" fmla="*/ 2147483647 h 2912"/>
              <a:gd name="T16" fmla="*/ 0 w 2820"/>
              <a:gd name="T17" fmla="*/ 2147483647 h 2912"/>
              <a:gd name="T18" fmla="*/ 2147483647 w 2820"/>
              <a:gd name="T19" fmla="*/ 2147483647 h 2912"/>
              <a:gd name="T20" fmla="*/ 2147483647 w 2820"/>
              <a:gd name="T21" fmla="*/ 2147483647 h 2912"/>
              <a:gd name="T22" fmla="*/ 2147483647 w 2820"/>
              <a:gd name="T23" fmla="*/ 2147483647 h 2912"/>
              <a:gd name="T24" fmla="*/ 2147483647 w 2820"/>
              <a:gd name="T25" fmla="*/ 2147483647 h 2912"/>
              <a:gd name="T26" fmla="*/ 2147483647 w 2820"/>
              <a:gd name="T27" fmla="*/ 2147483647 h 2912"/>
              <a:gd name="T28" fmla="*/ 2147483647 w 2820"/>
              <a:gd name="T29" fmla="*/ 2147483647 h 2912"/>
              <a:gd name="T30" fmla="*/ 2147483647 w 2820"/>
              <a:gd name="T31" fmla="*/ 2147483647 h 2912"/>
              <a:gd name="T32" fmla="*/ 2147483647 w 2820"/>
              <a:gd name="T33" fmla="*/ 2147483647 h 2912"/>
              <a:gd name="T34" fmla="*/ 2147483647 w 2820"/>
              <a:gd name="T35" fmla="*/ 2147483647 h 2912"/>
              <a:gd name="T36" fmla="*/ 2147483647 w 2820"/>
              <a:gd name="T37" fmla="*/ 2147483647 h 2912"/>
              <a:gd name="T38" fmla="*/ 2147483647 w 2820"/>
              <a:gd name="T39" fmla="*/ 2147483647 h 2912"/>
              <a:gd name="T40" fmla="*/ 2147483647 w 2820"/>
              <a:gd name="T41" fmla="*/ 2147483647 h 2912"/>
              <a:gd name="T42" fmla="*/ 2147483647 w 2820"/>
              <a:gd name="T43" fmla="*/ 2147483647 h 2912"/>
              <a:gd name="T44" fmla="*/ 2147483647 w 2820"/>
              <a:gd name="T45" fmla="*/ 2147483647 h 2912"/>
              <a:gd name="T46" fmla="*/ 2147483647 w 2820"/>
              <a:gd name="T47" fmla="*/ 2147483647 h 2912"/>
              <a:gd name="T48" fmla="*/ 2147483647 w 2820"/>
              <a:gd name="T49" fmla="*/ 2147483647 h 2912"/>
              <a:gd name="T50" fmla="*/ 2147483647 w 2820"/>
              <a:gd name="T51" fmla="*/ 2147483647 h 2912"/>
              <a:gd name="T52" fmla="*/ 2147483647 w 2820"/>
              <a:gd name="T53" fmla="*/ 2147483647 h 2912"/>
              <a:gd name="T54" fmla="*/ 2147483647 w 2820"/>
              <a:gd name="T55" fmla="*/ 2147483647 h 2912"/>
              <a:gd name="T56" fmla="*/ 2147483647 w 2820"/>
              <a:gd name="T57" fmla="*/ 2147483647 h 2912"/>
              <a:gd name="T58" fmla="*/ 2147483647 w 2820"/>
              <a:gd name="T59" fmla="*/ 2147483647 h 2912"/>
              <a:gd name="T60" fmla="*/ 2147483647 w 2820"/>
              <a:gd name="T61" fmla="*/ 2147483647 h 2912"/>
              <a:gd name="T62" fmla="*/ 2147483647 w 2820"/>
              <a:gd name="T63" fmla="*/ 2147483647 h 2912"/>
              <a:gd name="T64" fmla="*/ 2147483647 w 2820"/>
              <a:gd name="T65" fmla="*/ 2147483647 h 2912"/>
              <a:gd name="T66" fmla="*/ 2147483647 w 2820"/>
              <a:gd name="T67" fmla="*/ 2147483647 h 2912"/>
              <a:gd name="T68" fmla="*/ 2147483647 w 2820"/>
              <a:gd name="T69" fmla="*/ 2147483647 h 2912"/>
              <a:gd name="T70" fmla="*/ 2147483647 w 2820"/>
              <a:gd name="T71" fmla="*/ 2147483647 h 2912"/>
              <a:gd name="T72" fmla="*/ 2147483647 w 2820"/>
              <a:gd name="T73" fmla="*/ 2147483647 h 2912"/>
              <a:gd name="T74" fmla="*/ 2147483647 w 2820"/>
              <a:gd name="T75" fmla="*/ 2147483647 h 2912"/>
              <a:gd name="T76" fmla="*/ 2147483647 w 2820"/>
              <a:gd name="T77" fmla="*/ 2147483647 h 2912"/>
              <a:gd name="T78" fmla="*/ 2147483647 w 2820"/>
              <a:gd name="T79" fmla="*/ 2147483647 h 2912"/>
              <a:gd name="T80" fmla="*/ 2147483647 w 2820"/>
              <a:gd name="T81" fmla="*/ 2147483647 h 2912"/>
              <a:gd name="T82" fmla="*/ 2147483647 w 2820"/>
              <a:gd name="T83" fmla="*/ 2147483647 h 2912"/>
              <a:gd name="T84" fmla="*/ 2147483647 w 2820"/>
              <a:gd name="T85" fmla="*/ 2147483647 h 2912"/>
              <a:gd name="T86" fmla="*/ 2147483647 w 2820"/>
              <a:gd name="T87" fmla="*/ 2147483647 h 2912"/>
              <a:gd name="T88" fmla="*/ 2147483647 w 2820"/>
              <a:gd name="T89" fmla="*/ 2147483647 h 2912"/>
              <a:gd name="T90" fmla="*/ 2147483647 w 2820"/>
              <a:gd name="T91" fmla="*/ 0 h 2912"/>
              <a:gd name="T92" fmla="*/ 2147483647 w 2820"/>
              <a:gd name="T93" fmla="*/ 2147483647 h 2912"/>
              <a:gd name="T94" fmla="*/ 2147483647 w 2820"/>
              <a:gd name="T95" fmla="*/ 2147483647 h 291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chemeClr val="bg2">
                <a:alpha val="50000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Text Box 33"/>
          <p:cNvSpPr txBox="1">
            <a:spLocks noChangeArrowheads="1"/>
          </p:cNvSpPr>
          <p:nvPr/>
        </p:nvSpPr>
        <p:spPr bwMode="auto">
          <a:xfrm>
            <a:off x="6116760" y="1816913"/>
            <a:ext cx="2896957" cy="1964276"/>
          </a:xfrm>
          <a:prstGeom prst="rect">
            <a:avLst/>
          </a:prstGeom>
          <a:ln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endParaRPr lang="en-US" altLang="ru-RU" sz="2800" dirty="0">
              <a:solidFill>
                <a:schemeClr val="tx2"/>
              </a:solidFill>
            </a:endParaRPr>
          </a:p>
        </p:txBody>
      </p:sp>
      <p:sp>
        <p:nvSpPr>
          <p:cNvPr id="17" name="Oval 40"/>
          <p:cNvSpPr>
            <a:spLocks noChangeArrowheads="1"/>
          </p:cNvSpPr>
          <p:nvPr/>
        </p:nvSpPr>
        <p:spPr bwMode="gray">
          <a:xfrm rot="-772996">
            <a:off x="1492250" y="4332288"/>
            <a:ext cx="1133475" cy="609600"/>
          </a:xfrm>
          <a:prstGeom prst="ellipse">
            <a:avLst/>
          </a:prstGeom>
          <a:solidFill>
            <a:srgbClr val="0F2145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329359" y="3224213"/>
            <a:ext cx="1449773" cy="1441450"/>
            <a:chOff x="695" y="2112"/>
            <a:chExt cx="890" cy="860"/>
          </a:xfrm>
        </p:grpSpPr>
        <p:sp>
          <p:nvSpPr>
            <p:cNvPr id="30745" name="Oval 42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30746" name="Oval 43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30747" name="Oval 44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30748" name="Oval 45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30749" name="Text Box 46"/>
            <p:cNvSpPr txBox="1">
              <a:spLocks noChangeArrowheads="1"/>
            </p:cNvSpPr>
            <p:nvPr/>
          </p:nvSpPr>
          <p:spPr bwMode="gray">
            <a:xfrm>
              <a:off x="695" y="2414"/>
              <a:ext cx="890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sz="2400" b="1" dirty="0" smtClean="0">
                  <a:solidFill>
                    <a:srgbClr val="002060"/>
                  </a:solidFill>
                </a:rPr>
                <a:t>Биология</a:t>
              </a:r>
              <a:endParaRPr lang="en-US" altLang="ru-RU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53" name="Oval 40"/>
          <p:cNvSpPr>
            <a:spLocks noChangeArrowheads="1"/>
          </p:cNvSpPr>
          <p:nvPr/>
        </p:nvSpPr>
        <p:spPr bwMode="gray">
          <a:xfrm rot="-772996">
            <a:off x="1679575" y="2524125"/>
            <a:ext cx="911225" cy="454025"/>
          </a:xfrm>
          <a:prstGeom prst="ellipse">
            <a:avLst/>
          </a:prstGeom>
          <a:solidFill>
            <a:srgbClr val="0F2145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1644650" y="1773238"/>
            <a:ext cx="1101725" cy="1073150"/>
            <a:chOff x="732" y="2112"/>
            <a:chExt cx="842" cy="860"/>
          </a:xfrm>
        </p:grpSpPr>
        <p:sp>
          <p:nvSpPr>
            <p:cNvPr id="30740" name="Oval 42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30741" name="Oval 43"/>
            <p:cNvSpPr>
              <a:spLocks noChangeArrowheads="1"/>
            </p:cNvSpPr>
            <p:nvPr/>
          </p:nvSpPr>
          <p:spPr bwMode="gray">
            <a:xfrm>
              <a:off x="743" y="2117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30742" name="Oval 44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30743" name="Oval 45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30744" name="Text Box 46"/>
            <p:cNvSpPr txBox="1">
              <a:spLocks noChangeArrowheads="1"/>
            </p:cNvSpPr>
            <p:nvPr/>
          </p:nvSpPr>
          <p:spPr bwMode="gray">
            <a:xfrm>
              <a:off x="786" y="2369"/>
              <a:ext cx="705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sz="2000" b="1" dirty="0" smtClean="0">
                  <a:solidFill>
                    <a:srgbClr val="002060"/>
                  </a:solidFill>
                </a:rPr>
                <a:t>Химия</a:t>
              </a:r>
              <a:endParaRPr lang="en-US" altLang="ru-RU" sz="2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60" name="Oval 40"/>
          <p:cNvSpPr>
            <a:spLocks noChangeArrowheads="1"/>
          </p:cNvSpPr>
          <p:nvPr/>
        </p:nvSpPr>
        <p:spPr bwMode="gray">
          <a:xfrm rot="-772996">
            <a:off x="3592513" y="4933950"/>
            <a:ext cx="1604962" cy="825500"/>
          </a:xfrm>
          <a:prstGeom prst="ellipse">
            <a:avLst/>
          </a:prstGeom>
          <a:solidFill>
            <a:srgbClr val="0F2145">
              <a:alpha val="30196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3539979" y="3581400"/>
            <a:ext cx="2047290" cy="1952625"/>
            <a:chOff x="701" y="2112"/>
            <a:chExt cx="887" cy="860"/>
          </a:xfrm>
        </p:grpSpPr>
        <p:sp>
          <p:nvSpPr>
            <p:cNvPr id="30735" name="Oval 42"/>
            <p:cNvSpPr>
              <a:spLocks noChangeArrowheads="1"/>
            </p:cNvSpPr>
            <p:nvPr/>
          </p:nvSpPr>
          <p:spPr bwMode="gray">
            <a:xfrm>
              <a:off x="732" y="2112"/>
              <a:ext cx="842" cy="860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30736" name="Oval 43"/>
            <p:cNvSpPr>
              <a:spLocks noChangeArrowheads="1"/>
            </p:cNvSpPr>
            <p:nvPr/>
          </p:nvSpPr>
          <p:spPr bwMode="gray">
            <a:xfrm>
              <a:off x="701" y="2126"/>
              <a:ext cx="821" cy="83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30737" name="Oval 44"/>
            <p:cNvSpPr>
              <a:spLocks noChangeArrowheads="1"/>
            </p:cNvSpPr>
            <p:nvPr/>
          </p:nvSpPr>
          <p:spPr bwMode="gray">
            <a:xfrm>
              <a:off x="751" y="2125"/>
              <a:ext cx="781" cy="78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30738" name="Oval 45"/>
            <p:cNvSpPr>
              <a:spLocks noChangeArrowheads="1"/>
            </p:cNvSpPr>
            <p:nvPr/>
          </p:nvSpPr>
          <p:spPr bwMode="gray">
            <a:xfrm>
              <a:off x="795" y="2147"/>
              <a:ext cx="695" cy="63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ru-RU" altLang="ru-RU"/>
            </a:p>
          </p:txBody>
        </p:sp>
        <p:sp>
          <p:nvSpPr>
            <p:cNvPr id="30739" name="Text Box 46"/>
            <p:cNvSpPr txBox="1">
              <a:spLocks noChangeArrowheads="1"/>
            </p:cNvSpPr>
            <p:nvPr/>
          </p:nvSpPr>
          <p:spPr bwMode="gray">
            <a:xfrm>
              <a:off x="706" y="2240"/>
              <a:ext cx="882" cy="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sz="2200" b="1" dirty="0" smtClean="0">
                  <a:solidFill>
                    <a:srgbClr val="002060"/>
                  </a:solidFill>
                </a:rPr>
                <a:t>Медико-</a:t>
              </a:r>
            </a:p>
            <a:p>
              <a:pPr algn="ctr"/>
              <a:r>
                <a:rPr lang="ru-RU" altLang="ru-RU" sz="2200" b="1" dirty="0" smtClean="0">
                  <a:solidFill>
                    <a:srgbClr val="002060"/>
                  </a:solidFill>
                </a:rPr>
                <a:t>биологические</a:t>
              </a:r>
              <a:endParaRPr lang="ru-RU" altLang="ru-RU" sz="2200" b="1" dirty="0">
                <a:solidFill>
                  <a:srgbClr val="002060"/>
                </a:solidFill>
              </a:endParaRPr>
            </a:p>
            <a:p>
              <a:pPr algn="ctr"/>
              <a:r>
                <a:rPr lang="ru-RU" altLang="ru-RU" sz="2200" b="1" dirty="0" smtClean="0">
                  <a:solidFill>
                    <a:srgbClr val="002060"/>
                  </a:solidFill>
                </a:rPr>
                <a:t>науки</a:t>
              </a:r>
              <a:endParaRPr lang="en-US" altLang="ru-RU" sz="2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7" name="AutoShape 4"/>
          <p:cNvSpPr>
            <a:spLocks noChangeArrowheads="1"/>
          </p:cNvSpPr>
          <p:nvPr/>
        </p:nvSpPr>
        <p:spPr bwMode="gray">
          <a:xfrm>
            <a:off x="0" y="785794"/>
            <a:ext cx="5643570" cy="64294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ru-RU" altLang="ru-RU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Работа трех секций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30733" name="Прямоугольник 27"/>
          <p:cNvSpPr>
            <a:spLocks noChangeArrowheads="1"/>
          </p:cNvSpPr>
          <p:nvPr/>
        </p:nvSpPr>
        <p:spPr bwMode="auto">
          <a:xfrm>
            <a:off x="0" y="333375"/>
            <a:ext cx="7921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 dirty="0"/>
          </a:p>
        </p:txBody>
      </p:sp>
      <p:sp>
        <p:nvSpPr>
          <p:cNvPr id="29" name="AutoShape 4"/>
          <p:cNvSpPr>
            <a:spLocks noChangeArrowheads="1"/>
          </p:cNvSpPr>
          <p:nvPr/>
        </p:nvSpPr>
        <p:spPr bwMode="gray">
          <a:xfrm>
            <a:off x="-38100" y="5515861"/>
            <a:ext cx="9174163" cy="1329439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dirty="0" smtClean="0">
                <a:latin typeface="Times New Roman"/>
                <a:ea typeface="Calibri"/>
              </a:rPr>
              <a:t>               </a:t>
            </a:r>
          </a:p>
          <a:p>
            <a:pPr algn="ctr">
              <a:defRPr/>
            </a:pP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Красноярский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край: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г. Красноярск, г. Железногорск, г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Сосновоборск, г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Дивногорск, </a:t>
            </a:r>
            <a:endParaRPr lang="ru-RU" sz="16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г. Зеленогорск, г. </a:t>
            </a:r>
            <a:r>
              <a:rPr lang="ru-RU" sz="1600" b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Лесосибирск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Енисейск, г. Норильск, </a:t>
            </a:r>
            <a:endParaRPr lang="ru-RU" sz="16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Иркутская 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область: г. Тайшет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Хакасия: г. Черногорск, Республика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Тыва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г. </a:t>
            </a:r>
            <a:r>
              <a:rPr lang="ru-RU" sz="16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Кызыл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Конкурс </a:t>
            </a:r>
            <a:r>
              <a:rPr lang="ru-RU" sz="2400" b="1" dirty="0">
                <a:solidFill>
                  <a:srgbClr val="002060"/>
                </a:solidFill>
              </a:rPr>
              <a:t>научных работ </a:t>
            </a:r>
            <a:r>
              <a:rPr lang="ru-RU" sz="2400" b="1" dirty="0" smtClean="0">
                <a:solidFill>
                  <a:srgbClr val="002060"/>
                </a:solidFill>
              </a:rPr>
              <a:t>школьников</a:t>
            </a:r>
          </a:p>
          <a:p>
            <a:r>
              <a:rPr lang="ru-RU" dirty="0">
                <a:solidFill>
                  <a:srgbClr val="002060"/>
                </a:solidFill>
              </a:rPr>
              <a:t>в рамках </a:t>
            </a:r>
            <a:r>
              <a:rPr lang="ru-RU" dirty="0" smtClean="0">
                <a:solidFill>
                  <a:srgbClr val="002060"/>
                </a:solidFill>
              </a:rPr>
              <a:t>«Фестиваля </a:t>
            </a:r>
            <a:r>
              <a:rPr lang="ru-RU" dirty="0">
                <a:solidFill>
                  <a:srgbClr val="002060"/>
                </a:solidFill>
              </a:rPr>
              <a:t>молодежной науки-2015»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56940" y="4901547"/>
            <a:ext cx="16041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/>
              <a:t>для </a:t>
            </a:r>
            <a:r>
              <a:rPr lang="ru-RU" sz="900" dirty="0" smtClean="0"/>
              <a:t>курсантов  КГОАУ </a:t>
            </a:r>
            <a:r>
              <a:rPr lang="ru-RU" sz="900" dirty="0"/>
              <a:t>«Школа космонавтики</a:t>
            </a:r>
            <a:r>
              <a:rPr lang="ru-RU" sz="900" dirty="0" smtClean="0"/>
              <a:t>»</a:t>
            </a:r>
          </a:p>
          <a:p>
            <a:pPr algn="ctr"/>
            <a:r>
              <a:rPr lang="ru-RU" sz="900" dirty="0" smtClean="0"/>
              <a:t>(</a:t>
            </a:r>
            <a:r>
              <a:rPr lang="ru-RU" sz="900" dirty="0"/>
              <a:t>г. Железногорск)</a:t>
            </a:r>
          </a:p>
        </p:txBody>
      </p:sp>
      <p:pic>
        <p:nvPicPr>
          <p:cNvPr id="35" name="Picture 2" descr="http://krasgmu.ru/sys/images/photo/438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2" y="1643050"/>
            <a:ext cx="1593293" cy="118212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ttp://krasgmu.ru/sys/images/photo/43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15" y="4560320"/>
            <a:ext cx="1674224" cy="111614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852976"/>
            <a:ext cx="3143239" cy="197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 descr="http://krasgmu.ru/sys/files/content_attach/1431753034_img_54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9374" y="4066797"/>
            <a:ext cx="1520776" cy="114058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krasgmu.ru/sys/images/photo/437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4434" y="338496"/>
            <a:ext cx="1919565" cy="143967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http://krasgmu.ru/sys/images/photo/438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9600" y="338742"/>
            <a:ext cx="1595606" cy="123286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http://krasgmu.ru/sys/images/photo/438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908" y="4068318"/>
            <a:ext cx="1549247" cy="116193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95782" y="3150513"/>
            <a:ext cx="284383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endParaRPr lang="ru-RU" sz="800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r>
              <a:rPr lang="ru-RU" sz="800" dirty="0" smtClean="0">
                <a:solidFill>
                  <a:prstClr val="black"/>
                </a:solidFill>
                <a:ea typeface="+mj-ea"/>
                <a:cs typeface="+mj-cs"/>
              </a:rPr>
              <a:t>К </a:t>
            </a:r>
            <a:r>
              <a:rPr lang="ru-RU" sz="800" dirty="0">
                <a:solidFill>
                  <a:prstClr val="black"/>
                </a:solidFill>
                <a:ea typeface="+mj-ea"/>
                <a:cs typeface="+mj-cs"/>
              </a:rPr>
              <a:t>очному этапу было допущено 58 </a:t>
            </a:r>
            <a:r>
              <a:rPr lang="ru-RU" sz="800" dirty="0" smtClean="0">
                <a:solidFill>
                  <a:prstClr val="black"/>
                </a:solidFill>
                <a:ea typeface="+mj-ea"/>
                <a:cs typeface="+mj-cs"/>
              </a:rPr>
              <a:t>участников</a:t>
            </a:r>
          </a:p>
          <a:p>
            <a:pPr algn="ctr"/>
            <a:r>
              <a:rPr lang="ru-RU" sz="800" dirty="0" smtClean="0">
                <a:solidFill>
                  <a:prstClr val="black"/>
                </a:solidFill>
                <a:ea typeface="+mj-ea"/>
                <a:cs typeface="+mj-cs"/>
              </a:rPr>
              <a:t>с </a:t>
            </a:r>
            <a:r>
              <a:rPr lang="ru-RU" sz="800" dirty="0">
                <a:solidFill>
                  <a:prstClr val="black"/>
                </a:solidFill>
                <a:ea typeface="+mj-ea"/>
                <a:cs typeface="+mj-cs"/>
              </a:rPr>
              <a:t>46 </a:t>
            </a:r>
            <a:r>
              <a:rPr lang="ru-RU" sz="800" dirty="0" smtClean="0">
                <a:solidFill>
                  <a:prstClr val="black"/>
                </a:solidFill>
                <a:ea typeface="+mj-ea"/>
                <a:cs typeface="+mj-cs"/>
              </a:rPr>
              <a:t>докладами по </a:t>
            </a:r>
            <a:r>
              <a:rPr lang="ru-RU" sz="800" dirty="0">
                <a:solidFill>
                  <a:prstClr val="black"/>
                </a:solidFill>
                <a:ea typeface="+mj-ea"/>
                <a:cs typeface="+mj-cs"/>
              </a:rPr>
              <a:t>химии и биологии</a:t>
            </a:r>
            <a:r>
              <a:rPr lang="ru-RU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39528" y="1667474"/>
            <a:ext cx="3096803" cy="195371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7068320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de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6" presetClass="emph" presetSubtype="0" decel="10000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6" presetClass="emph" presetSubtype="0" decel="10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de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53" grpId="0" animBg="1"/>
      <p:bldP spid="53" grpId="1" animBg="1"/>
      <p:bldP spid="60" grpId="0" animBg="1"/>
      <p:bldP spid="60" grpId="1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азвание 1"/>
          <p:cNvSpPr>
            <a:spLocks noGrp="1"/>
          </p:cNvSpPr>
          <p:nvPr>
            <p:ph type="title"/>
          </p:nvPr>
        </p:nvSpPr>
        <p:spPr>
          <a:xfrm>
            <a:off x="1258888" y="476250"/>
            <a:ext cx="6337300" cy="360363"/>
          </a:xfrm>
          <a:solidFill>
            <a:srgbClr val="FFBFB5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kumimoji="0" lang="ru-RU" sz="1600" dirty="0" smtClean="0">
                <a:solidFill>
                  <a:srgbClr val="083763"/>
                </a:solidFill>
              </a:rPr>
              <a:t>Конкурс практических навыков </a:t>
            </a:r>
            <a:r>
              <a:rPr kumimoji="0" lang="ru-RU" sz="1600" b="1" dirty="0" smtClean="0">
                <a:solidFill>
                  <a:srgbClr val="083763"/>
                </a:solidFill>
              </a:rPr>
              <a:t>«НЕОТЛОЖКА»</a:t>
            </a:r>
            <a:endParaRPr kumimoji="0" lang="ru-RU" sz="1600" dirty="0" smtClean="0">
              <a:solidFill>
                <a:srgbClr val="08376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950" y="1052736"/>
            <a:ext cx="9036050" cy="4832092"/>
          </a:xfrm>
          <a:ln>
            <a:solidFill>
              <a:schemeClr val="accent6">
                <a:lumMod val="75000"/>
                <a:lumOff val="25000"/>
              </a:schemeClr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639763" indent="-2460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indent="-246063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187450" indent="-2095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1462088" indent="-2095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19192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3764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28336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290888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 smtClean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kumimoji="0" lang="ru-RU" sz="1400" dirty="0">
                <a:solidFill>
                  <a:srgbClr val="000000"/>
                </a:solidFill>
                <a:latin typeface="Constantia" charset="0"/>
              </a:rPr>
              <a:t> </a:t>
            </a: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endParaRPr kumimoji="0" lang="ru-RU" sz="1400" dirty="0">
              <a:solidFill>
                <a:srgbClr val="000000"/>
              </a:solidFill>
              <a:latin typeface="Constantia" charset="0"/>
            </a:endParaRPr>
          </a:p>
        </p:txBody>
      </p:sp>
      <p:pic>
        <p:nvPicPr>
          <p:cNvPr id="13316" name="Изображение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688" y="0"/>
            <a:ext cx="1335087" cy="981075"/>
          </a:xfrm>
          <a:prstGeom prst="rect">
            <a:avLst/>
          </a:prstGeom>
          <a:noFill/>
          <a:ln w="9525">
            <a:solidFill>
              <a:srgbClr val="2F4888"/>
            </a:solidFill>
            <a:miter lim="800000"/>
            <a:headEnd/>
            <a:tailEnd/>
          </a:ln>
        </p:spPr>
      </p:pic>
      <p:sp>
        <p:nvSpPr>
          <p:cNvPr id="13317" name="Скругленный прямоугольник 9"/>
          <p:cNvSpPr>
            <a:spLocks noChangeArrowheads="1"/>
          </p:cNvSpPr>
          <p:nvPr/>
        </p:nvSpPr>
        <p:spPr bwMode="auto">
          <a:xfrm>
            <a:off x="2195513" y="6381750"/>
            <a:ext cx="914400" cy="9144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sz="1000"/>
          </a:p>
        </p:txBody>
      </p:sp>
      <p:sp>
        <p:nvSpPr>
          <p:cNvPr id="13318" name="Скругленный прямоугольник 10"/>
          <p:cNvSpPr>
            <a:spLocks noChangeArrowheads="1"/>
          </p:cNvSpPr>
          <p:nvPr/>
        </p:nvSpPr>
        <p:spPr bwMode="auto">
          <a:xfrm>
            <a:off x="4643438" y="6524625"/>
            <a:ext cx="73025" cy="4603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sz="1000"/>
          </a:p>
        </p:txBody>
      </p:sp>
      <p:pic>
        <p:nvPicPr>
          <p:cNvPr id="13319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3141663"/>
            <a:ext cx="2208212" cy="17176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131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716338"/>
            <a:ext cx="2108200" cy="1368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21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48488" y="5157788"/>
            <a:ext cx="2078037" cy="1558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179388" y="3500438"/>
            <a:ext cx="1938337" cy="9556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cs typeface="Arial" pitchFamily="34" charset="0"/>
              </a:rPr>
              <a:t>Визитка «Как важно вовремя прийти на помощь»</a:t>
            </a:r>
          </a:p>
        </p:txBody>
      </p:sp>
      <p:sp>
        <p:nvSpPr>
          <p:cNvPr id="4" name="Овал 3"/>
          <p:cNvSpPr/>
          <p:nvPr/>
        </p:nvSpPr>
        <p:spPr>
          <a:xfrm>
            <a:off x="179388" y="2492375"/>
            <a:ext cx="3981450" cy="569913"/>
          </a:xfrm>
          <a:prstGeom prst="ellipse">
            <a:avLst/>
          </a:prstGeom>
          <a:solidFill>
            <a:srgbClr val="FFBF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Теоретический этап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388" y="5589588"/>
            <a:ext cx="1938337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>
                <a:solidFill>
                  <a:schemeClr val="tx1"/>
                </a:solidFill>
                <a:cs typeface="Arial" pitchFamily="34" charset="0"/>
              </a:rPr>
              <a:t>«Знаю как» и «Знаю с помощью чего»</a:t>
            </a:r>
          </a:p>
        </p:txBody>
      </p:sp>
      <p:sp>
        <p:nvSpPr>
          <p:cNvPr id="7" name="Овал 6"/>
          <p:cNvSpPr/>
          <p:nvPr/>
        </p:nvSpPr>
        <p:spPr>
          <a:xfrm>
            <a:off x="4913313" y="2276475"/>
            <a:ext cx="4213225" cy="569913"/>
          </a:xfrm>
          <a:prstGeom prst="ellipse">
            <a:avLst/>
          </a:prstGeom>
          <a:solidFill>
            <a:srgbClr val="FFBF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Практический этап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3800" y="2924175"/>
            <a:ext cx="1781175" cy="7747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>
                <a:solidFill>
                  <a:schemeClr val="tx1"/>
                </a:solidFill>
                <a:cs typeface="Arial" pitchFamily="34" charset="0"/>
              </a:rPr>
              <a:t>«Удаление инородного тела»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32363" y="3860800"/>
            <a:ext cx="1933575" cy="1081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>
                <a:solidFill>
                  <a:schemeClr val="tx1"/>
                </a:solidFill>
                <a:cs typeface="Arial" pitchFamily="34" charset="0"/>
              </a:rPr>
              <a:t>«Базовая </a:t>
            </a:r>
          </a:p>
          <a:p>
            <a:pPr algn="ctr"/>
            <a:r>
              <a:rPr lang="ru-RU" sz="1600">
                <a:solidFill>
                  <a:schemeClr val="tx1"/>
                </a:solidFill>
                <a:cs typeface="Arial" pitchFamily="34" charset="0"/>
              </a:rPr>
              <a:t>сердечно-легочная реанимация»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35825" y="2924175"/>
            <a:ext cx="1781175" cy="7350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>
                <a:solidFill>
                  <a:schemeClr val="tx1"/>
                </a:solidFill>
                <a:cs typeface="Arial" pitchFamily="34" charset="0"/>
              </a:rPr>
              <a:t>«Введение назначенных препаратов»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3800" y="5589588"/>
            <a:ext cx="1887538" cy="863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>
                <a:solidFill>
                  <a:schemeClr val="tx1"/>
                </a:solidFill>
                <a:cs typeface="Arial" pitchFamily="34" charset="0"/>
              </a:rPr>
              <a:t>"Остановка кровотечения при переломе"</a:t>
            </a:r>
          </a:p>
        </p:txBody>
      </p:sp>
      <p:pic>
        <p:nvPicPr>
          <p:cNvPr id="13330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5513" y="5072063"/>
            <a:ext cx="223202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Нижний колонтитул 3"/>
          <p:cNvSpPr txBox="1">
            <a:spLocks/>
          </p:cNvSpPr>
          <p:nvPr/>
        </p:nvSpPr>
        <p:spPr bwMode="gray">
          <a:xfrm>
            <a:off x="3419475" y="981075"/>
            <a:ext cx="1439863" cy="646113"/>
          </a:xfrm>
          <a:prstGeom prst="rect">
            <a:avLst/>
          </a:prstGeom>
          <a:solidFill>
            <a:srgbClr val="FFBFB5"/>
          </a:solidFill>
          <a:ln w="9525">
            <a:solidFill>
              <a:srgbClr val="0B5395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/>
            <a:r>
              <a:rPr lang="ru-RU" b="1">
                <a:solidFill>
                  <a:srgbClr val="083763"/>
                </a:solidFill>
                <a:latin typeface="Calibri" pitchFamily="34" charset="0"/>
              </a:rPr>
              <a:t>Команды - участники</a:t>
            </a:r>
            <a:endParaRPr lang="en-US" b="1">
              <a:solidFill>
                <a:srgbClr val="083763"/>
              </a:solidFill>
              <a:latin typeface="Calibri" pitchFamily="34" charset="0"/>
            </a:endParaRPr>
          </a:p>
        </p:txBody>
      </p:sp>
      <p:sp>
        <p:nvSpPr>
          <p:cNvPr id="32" name="AutoShape 17"/>
          <p:cNvSpPr>
            <a:spLocks noChangeArrowheads="1"/>
          </p:cNvSpPr>
          <p:nvPr/>
        </p:nvSpPr>
        <p:spPr bwMode="gray">
          <a:xfrm>
            <a:off x="6516688" y="1341438"/>
            <a:ext cx="1657350" cy="468312"/>
          </a:xfrm>
          <a:prstGeom prst="roundRect">
            <a:avLst>
              <a:gd name="adj" fmla="val 50000"/>
            </a:avLst>
          </a:prstGeom>
          <a:solidFill>
            <a:srgbClr val="C9DA92"/>
          </a:solidFill>
          <a:ln w="57150">
            <a:solidFill>
              <a:srgbClr val="4F81BD"/>
            </a:solidFill>
            <a:round/>
            <a:headEnd/>
            <a:tailEnd/>
          </a:ln>
          <a:effectLst>
            <a:outerShdw dist="52363" dir="4557825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ru-RU" sz="1400" dirty="0">
                <a:solidFill>
                  <a:srgbClr val="000000"/>
                </a:solidFill>
              </a:rPr>
              <a:t>Шоковый квартет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333" name="AutoShape 17"/>
          <p:cNvSpPr>
            <a:spLocks noChangeArrowheads="1"/>
          </p:cNvSpPr>
          <p:nvPr/>
        </p:nvSpPr>
        <p:spPr bwMode="gray">
          <a:xfrm>
            <a:off x="0" y="1341438"/>
            <a:ext cx="1657350" cy="46672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57150">
            <a:solidFill>
              <a:srgbClr val="4F81BD"/>
            </a:solidFill>
            <a:round/>
            <a:headEnd/>
            <a:tailEnd/>
          </a:ln>
          <a:effectLst>
            <a:outerShdw dist="52363" dir="4557825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ru-RU" sz="1200" b="1">
                <a:solidFill>
                  <a:srgbClr val="FFFFFF"/>
                </a:solidFill>
              </a:rPr>
              <a:t>Хранители детства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3334" name="AutoShape 17"/>
          <p:cNvSpPr>
            <a:spLocks noChangeArrowheads="1"/>
          </p:cNvSpPr>
          <p:nvPr/>
        </p:nvSpPr>
        <p:spPr bwMode="gray">
          <a:xfrm>
            <a:off x="1692275" y="1125538"/>
            <a:ext cx="1511300" cy="468312"/>
          </a:xfrm>
          <a:prstGeom prst="roundRect">
            <a:avLst>
              <a:gd name="adj" fmla="val 50000"/>
            </a:avLst>
          </a:prstGeom>
          <a:solidFill>
            <a:srgbClr val="955577"/>
          </a:solidFill>
          <a:ln w="57150">
            <a:solidFill>
              <a:srgbClr val="4F81BD"/>
            </a:solidFill>
            <a:round/>
            <a:headEnd/>
            <a:tailEnd/>
          </a:ln>
          <a:effectLst>
            <a:outerShdw dist="52363" dir="4557825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ru-RU" sz="1400" b="1">
                <a:solidFill>
                  <a:srgbClr val="FFFFFF"/>
                </a:solidFill>
              </a:rPr>
              <a:t>Гермес</a:t>
            </a:r>
          </a:p>
        </p:txBody>
      </p:sp>
      <p:sp>
        <p:nvSpPr>
          <p:cNvPr id="13335" name="AutoShape 17"/>
          <p:cNvSpPr>
            <a:spLocks noChangeArrowheads="1"/>
          </p:cNvSpPr>
          <p:nvPr/>
        </p:nvSpPr>
        <p:spPr bwMode="gray">
          <a:xfrm>
            <a:off x="1763713" y="1700213"/>
            <a:ext cx="1439862" cy="468312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57150">
            <a:solidFill>
              <a:srgbClr val="4F81BD"/>
            </a:solidFill>
            <a:round/>
            <a:headEnd/>
            <a:tailEnd/>
          </a:ln>
          <a:effectLst>
            <a:outerShdw dist="52363" dir="4557825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ru-RU" sz="1400" b="1">
                <a:solidFill>
                  <a:srgbClr val="595959"/>
                </a:solidFill>
              </a:rPr>
              <a:t>Опербратцы</a:t>
            </a:r>
            <a:endParaRPr lang="en-US" sz="1400" b="1">
              <a:solidFill>
                <a:srgbClr val="595959"/>
              </a:solidFill>
            </a:endParaRPr>
          </a:p>
        </p:txBody>
      </p:sp>
      <p:sp>
        <p:nvSpPr>
          <p:cNvPr id="13336" name="AutoShape 17"/>
          <p:cNvSpPr>
            <a:spLocks noChangeArrowheads="1"/>
          </p:cNvSpPr>
          <p:nvPr/>
        </p:nvSpPr>
        <p:spPr bwMode="gray">
          <a:xfrm>
            <a:off x="5003800" y="1052513"/>
            <a:ext cx="1439863" cy="468312"/>
          </a:xfrm>
          <a:prstGeom prst="roundRect">
            <a:avLst>
              <a:gd name="adj" fmla="val 50000"/>
            </a:avLst>
          </a:prstGeom>
          <a:solidFill>
            <a:srgbClr val="008000"/>
          </a:solidFill>
          <a:ln w="57150">
            <a:solidFill>
              <a:srgbClr val="4F81BD"/>
            </a:solidFill>
            <a:round/>
            <a:headEnd/>
            <a:tailEnd/>
          </a:ln>
          <a:effectLst>
            <a:outerShdw dist="52363" dir="4557825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ru-RU" sz="1400">
                <a:solidFill>
                  <a:srgbClr val="FFFFFF"/>
                </a:solidFill>
              </a:rPr>
              <a:t>Дыхание жизни</a:t>
            </a:r>
          </a:p>
        </p:txBody>
      </p:sp>
      <p:sp>
        <p:nvSpPr>
          <p:cNvPr id="13337" name="AutoShape 17"/>
          <p:cNvSpPr>
            <a:spLocks noChangeArrowheads="1"/>
          </p:cNvSpPr>
          <p:nvPr/>
        </p:nvSpPr>
        <p:spPr bwMode="gray">
          <a:xfrm>
            <a:off x="4932363" y="1628775"/>
            <a:ext cx="1584325" cy="466725"/>
          </a:xfrm>
          <a:prstGeom prst="roundRect">
            <a:avLst>
              <a:gd name="adj" fmla="val 50000"/>
            </a:avLst>
          </a:prstGeom>
          <a:solidFill>
            <a:srgbClr val="FF9600"/>
          </a:solidFill>
          <a:ln w="57150">
            <a:solidFill>
              <a:srgbClr val="4F81BD"/>
            </a:solidFill>
            <a:round/>
            <a:headEnd/>
            <a:tailEnd/>
          </a:ln>
          <a:effectLst>
            <a:outerShdw dist="52363" dir="4557825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ru-RU" sz="1400" b="1">
                <a:solidFill>
                  <a:srgbClr val="000000"/>
                </a:solidFill>
              </a:rPr>
              <a:t>Шестое чувство</a:t>
            </a:r>
          </a:p>
        </p:txBody>
      </p:sp>
      <p:sp>
        <p:nvSpPr>
          <p:cNvPr id="38" name="AutoShape 17"/>
          <p:cNvSpPr>
            <a:spLocks noChangeArrowheads="1"/>
          </p:cNvSpPr>
          <p:nvPr/>
        </p:nvSpPr>
        <p:spPr bwMode="gray">
          <a:xfrm>
            <a:off x="3276600" y="1773238"/>
            <a:ext cx="1584325" cy="466725"/>
          </a:xfrm>
          <a:prstGeom prst="roundRect">
            <a:avLst>
              <a:gd name="adj" fmla="val 50000"/>
            </a:avLst>
          </a:prstGeom>
          <a:solidFill>
            <a:srgbClr val="DFA8A6"/>
          </a:solidFill>
          <a:ln w="57150">
            <a:solidFill>
              <a:srgbClr val="4F81BD"/>
            </a:solidFill>
            <a:round/>
            <a:headEnd/>
            <a:tailEnd/>
          </a:ln>
          <a:effectLst>
            <a:outerShdw dist="52363" dir="4557825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/>
            <a:r>
              <a:rPr lang="ru-RU" sz="1400" b="1">
                <a:solidFill>
                  <a:srgbClr val="004E6D"/>
                </a:solidFill>
              </a:rPr>
              <a:t>Водитель ритма</a:t>
            </a:r>
          </a:p>
        </p:txBody>
      </p:sp>
      <p:sp>
        <p:nvSpPr>
          <p:cNvPr id="13339" name="Прямоугольник 11"/>
          <p:cNvSpPr>
            <a:spLocks noChangeArrowheads="1"/>
          </p:cNvSpPr>
          <p:nvPr/>
        </p:nvSpPr>
        <p:spPr bwMode="auto">
          <a:xfrm>
            <a:off x="-323850" y="0"/>
            <a:ext cx="9467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i="1">
                <a:solidFill>
                  <a:srgbClr val="000000"/>
                </a:solidFill>
                <a:latin typeface="Arial Black" pitchFamily="34" charset="0"/>
              </a:rPr>
              <a:t>В рамках фестиваля «Молодежная наука»</a:t>
            </a:r>
          </a:p>
          <a:p>
            <a:pPr algn="ctr"/>
            <a:r>
              <a:rPr lang="ru-RU" sz="1400" i="1">
                <a:solidFill>
                  <a:srgbClr val="000000"/>
                </a:solidFill>
                <a:latin typeface="Arial Black" pitchFamily="34" charset="0"/>
              </a:rPr>
              <a:t>на кафедре – центр симуляционных технологий 23 апреля 2015 г.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670300"/>
            <a:ext cx="424815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8101012" cy="1557338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2300" smtClean="0"/>
              <a:t>      </a:t>
            </a:r>
            <a:r>
              <a:rPr kumimoji="0" lang="ru-RU" sz="1600" b="1" i="1" smtClean="0">
                <a:solidFill>
                  <a:srgbClr val="000000"/>
                </a:solidFill>
                <a:latin typeface="Arial Black" pitchFamily="34" charset="0"/>
              </a:rPr>
              <a:t>В рамках фестиваля «Молодежная наука» </a:t>
            </a:r>
            <a:br>
              <a:rPr kumimoji="0" lang="ru-RU" sz="1600" b="1" i="1" smtClean="0">
                <a:solidFill>
                  <a:srgbClr val="000000"/>
                </a:solidFill>
                <a:latin typeface="Arial Black" pitchFamily="34" charset="0"/>
              </a:rPr>
            </a:br>
            <a:r>
              <a:rPr kumimoji="0" lang="ru-RU" sz="1600" b="1" i="1" smtClean="0">
                <a:solidFill>
                  <a:srgbClr val="000000"/>
                </a:solidFill>
                <a:latin typeface="Arial Black" pitchFamily="34" charset="0"/>
              </a:rPr>
              <a:t>на кафедре – центр симуляционных технологий 24 апреля 2015 г. </a:t>
            </a:r>
            <a:r>
              <a:rPr kumimoji="0" lang="ru-RU" sz="1600" i="1" smtClean="0">
                <a:solidFill>
                  <a:srgbClr val="000000"/>
                </a:solidFill>
                <a:latin typeface="Constantia" pitchFamily="18" charset="0"/>
              </a:rPr>
              <a:t/>
            </a:r>
            <a:br>
              <a:rPr kumimoji="0" lang="ru-RU" sz="1600" i="1" smtClean="0">
                <a:solidFill>
                  <a:srgbClr val="000000"/>
                </a:solidFill>
                <a:latin typeface="Constantia" pitchFamily="18" charset="0"/>
              </a:rPr>
            </a:br>
            <a:r>
              <a:rPr kumimoji="0" lang="ru-RU" sz="2300" smtClean="0"/>
              <a:t>  </a:t>
            </a:r>
            <a:r>
              <a:rPr kumimoji="0" lang="ru-RU" sz="2500" smtClean="0">
                <a:solidFill>
                  <a:srgbClr val="083763"/>
                </a:solidFill>
              </a:rPr>
              <a:t>Конкурс</a:t>
            </a:r>
            <a:r>
              <a:rPr kumimoji="0" lang="ru-RU" sz="2500" smtClean="0">
                <a:solidFill>
                  <a:srgbClr val="083763"/>
                </a:solidFill>
                <a:latin typeface="Constantia" pitchFamily="18" charset="0"/>
              </a:rPr>
              <a:t> </a:t>
            </a:r>
            <a:r>
              <a:rPr kumimoji="0" lang="ru-RU" sz="2500" smtClean="0">
                <a:solidFill>
                  <a:srgbClr val="083763"/>
                </a:solidFill>
              </a:rPr>
              <a:t>на лучшее изобретение с использованием симуляционных образовательных технологий</a:t>
            </a:r>
            <a:br>
              <a:rPr kumimoji="0" lang="ru-RU" sz="2500" smtClean="0">
                <a:solidFill>
                  <a:srgbClr val="083763"/>
                </a:solidFill>
              </a:rPr>
            </a:br>
            <a:r>
              <a:rPr kumimoji="0" lang="ru-RU" sz="2200" smtClean="0">
                <a:solidFill>
                  <a:srgbClr val="083763"/>
                </a:solidFill>
              </a:rPr>
              <a:t>«ИННОВАЦИИ В СИМУЛЯЦИОННОМ ОБУЧЕНИИ»</a:t>
            </a:r>
            <a:endParaRPr kumimoji="0" lang="ru-RU" sz="2500" smtClean="0">
              <a:solidFill>
                <a:srgbClr val="083763"/>
              </a:solidFill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113982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0600" y="1628775"/>
            <a:ext cx="3073400" cy="2305050"/>
          </a:xfrm>
          <a:prstGeom prst="rect">
            <a:avLst/>
          </a:prstGeom>
          <a:noFill/>
          <a:ln w="9525">
            <a:solidFill>
              <a:srgbClr val="91C6F7"/>
            </a:solidFill>
            <a:miter lim="800000"/>
            <a:headEnd/>
            <a:tailEnd/>
          </a:ln>
        </p:spPr>
      </p:pic>
      <p:sp>
        <p:nvSpPr>
          <p:cNvPr id="6" name="Вертикальный свиток 5"/>
          <p:cNvSpPr/>
          <p:nvPr/>
        </p:nvSpPr>
        <p:spPr>
          <a:xfrm>
            <a:off x="14288" y="1773238"/>
            <a:ext cx="1728787" cy="2035175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BD0D9"/>
              </a:buClr>
              <a:buSzPct val="95000"/>
            </a:pPr>
            <a:r>
              <a:rPr lang="en-US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место Ахмедова Эльмира Интизамовна </a:t>
            </a:r>
          </a:p>
          <a:p>
            <a:pPr algn="ctr" eaLnBrk="1" hangingPunct="1">
              <a:buClr>
                <a:srgbClr val="0BD0D9"/>
              </a:buClr>
              <a:buSzPct val="95000"/>
            </a:pP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(5 курс, педиатрический) – фантом для отработки люмбальной </a:t>
            </a:r>
          </a:p>
          <a:p>
            <a:pPr algn="ctr" eaLnBrk="1" hangingPunct="1">
              <a:buClr>
                <a:srgbClr val="0BD0D9"/>
              </a:buClr>
              <a:buSzPct val="95000"/>
            </a:pP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эпидуральной пункции</a:t>
            </a:r>
            <a:endParaRPr lang="ru-RU" sz="9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2087562" cy="2549525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Вертикальный свиток 7"/>
          <p:cNvSpPr/>
          <p:nvPr/>
        </p:nvSpPr>
        <p:spPr>
          <a:xfrm>
            <a:off x="3851275" y="1557338"/>
            <a:ext cx="1584325" cy="1943100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BD0D9"/>
              </a:buClr>
              <a:buSzPct val="95000"/>
            </a:pP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 место Коротких Карина Петровна</a:t>
            </a:r>
          </a:p>
          <a:p>
            <a:pPr algn="ctr" eaLnBrk="1" hangingPunct="1">
              <a:buClr>
                <a:srgbClr val="0BD0D9"/>
              </a:buClr>
              <a:buSzPct val="95000"/>
            </a:pP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(1 курс, мед. кибернетики) – </a:t>
            </a:r>
          </a:p>
          <a:p>
            <a:pPr algn="ctr" eaLnBrk="1" hangingPunct="1">
              <a:buClr>
                <a:srgbClr val="0BD0D9"/>
              </a:buClr>
              <a:buSzPct val="95000"/>
            </a:pP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фантом кисти для </a:t>
            </a:r>
            <a:r>
              <a:rPr lang="ru-RU" sz="11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внутривенных инъекций</a:t>
            </a: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5364163" y="1628775"/>
            <a:ext cx="1655762" cy="1439863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BD0D9"/>
              </a:buClr>
              <a:buSzPct val="95000"/>
            </a:pP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 место Митина Кристина Витальевна (5 курс, лечебный) – эндоскопическая </a:t>
            </a:r>
          </a:p>
          <a:p>
            <a:pPr algn="ctr" eaLnBrk="1" hangingPunct="1">
              <a:buClr>
                <a:srgbClr val="0BD0D9"/>
              </a:buClr>
              <a:buSzPct val="95000"/>
            </a:pPr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коробка </a:t>
            </a:r>
            <a:endParaRPr lang="ru-RU" sz="11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4292600"/>
            <a:ext cx="3063875" cy="2298700"/>
          </a:xfrm>
          <a:prstGeom prst="rect">
            <a:avLst/>
          </a:prstGeom>
          <a:noFill/>
          <a:ln w="9525">
            <a:solidFill>
              <a:srgbClr val="91C6F7"/>
            </a:solidFill>
            <a:miter lim="800000"/>
            <a:headEnd/>
            <a:tailEnd/>
          </a:ln>
        </p:spPr>
      </p:pic>
      <p:pic>
        <p:nvPicPr>
          <p:cNvPr id="1434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08400" y="3573463"/>
            <a:ext cx="1728788" cy="2305050"/>
          </a:xfrm>
          <a:prstGeom prst="rect">
            <a:avLst/>
          </a:prstGeom>
          <a:noFill/>
          <a:ln w="9525">
            <a:solidFill>
              <a:srgbClr val="91C6F7"/>
            </a:solidFill>
            <a:miter lim="800000"/>
            <a:headEnd/>
            <a:tailEnd/>
          </a:ln>
        </p:spPr>
      </p:pic>
      <p:sp>
        <p:nvSpPr>
          <p:cNvPr id="10" name="Вертикальный свиток 9"/>
          <p:cNvSpPr/>
          <p:nvPr/>
        </p:nvSpPr>
        <p:spPr>
          <a:xfrm>
            <a:off x="-26988" y="4365625"/>
            <a:ext cx="1651001" cy="1957388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III место Медведева Карина Александровна (4 курс, педиатрический) – симулятор для проведения трахеотомии </a:t>
            </a:r>
            <a:endParaRPr lang="ru-RU" sz="11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ертикальный свиток 10"/>
          <p:cNvSpPr/>
          <p:nvPr/>
        </p:nvSpPr>
        <p:spPr>
          <a:xfrm>
            <a:off x="3203575" y="5634038"/>
            <a:ext cx="2393950" cy="1223962"/>
          </a:xfrm>
          <a:prstGeom prst="vertic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III место Артеменко Сергей Игоревич (4 курс, педиатрический) – симулятор для обучения техники вскармливания и профилактики гипогалактии </a:t>
            </a:r>
            <a:endParaRPr lang="ru-RU" sz="11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85795"/>
            <a:ext cx="9144000" cy="11161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Конкурс сложных клинически случаев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9" y="2054655"/>
            <a:ext cx="7572428" cy="151722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ru-RU" dirty="0" smtClean="0"/>
              <a:t>15 разборов интересных редких клинических случаев</a:t>
            </a:r>
          </a:p>
          <a:p>
            <a:r>
              <a:rPr lang="ru-RU" dirty="0" smtClean="0"/>
              <a:t>Студенты 3-6 курсов соревновались в дифференциальной диагностике редких, сложных в диагностике заболеваний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767234" y="714356"/>
            <a:ext cx="1376766" cy="2476384"/>
            <a:chOff x="0" y="0"/>
            <a:chExt cx="1376766" cy="24763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0"/>
              <a:ext cx="1349778" cy="1357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" name="Picture 2" descr="C:\Users\Елена\Desktop\Совет молодых ученых\1410888441_emblema_not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57297"/>
              <a:ext cx="1342966" cy="11190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7170" name="Picture 2" descr="C:\Users\Елена\Desktop\Downloads\штегман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4857760"/>
            <a:ext cx="2205415" cy="1357322"/>
          </a:xfrm>
          <a:prstGeom prst="rect">
            <a:avLst/>
          </a:prstGeom>
          <a:noFill/>
        </p:spPr>
      </p:pic>
      <p:pic>
        <p:nvPicPr>
          <p:cNvPr id="7171" name="Picture 3" descr="C:\Users\Елена\Desktop\Downloads\кейс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4857760"/>
            <a:ext cx="2471022" cy="1376713"/>
          </a:xfrm>
          <a:prstGeom prst="rect">
            <a:avLst/>
          </a:prstGeom>
          <a:noFill/>
        </p:spPr>
      </p:pic>
      <p:pic>
        <p:nvPicPr>
          <p:cNvPr id="7172" name="Picture 4" descr="C:\Users\Елена\Desktop\Downloads\кейс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4857760"/>
            <a:ext cx="2286016" cy="142876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3571876"/>
            <a:ext cx="8429684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1 место разделили работы с равным количеством набранных баллов:</a:t>
            </a:r>
            <a:br>
              <a:rPr lang="ru-RU" dirty="0" smtClean="0"/>
            </a:br>
            <a:r>
              <a:rPr lang="ru-RU" dirty="0" smtClean="0"/>
              <a:t>«Диагностика наследственной </a:t>
            </a:r>
            <a:r>
              <a:rPr lang="ru-RU" dirty="0" err="1" smtClean="0"/>
              <a:t>алкаптонурии</a:t>
            </a:r>
            <a:r>
              <a:rPr lang="ru-RU" dirty="0" smtClean="0"/>
              <a:t> (</a:t>
            </a:r>
            <a:r>
              <a:rPr lang="ru-RU" dirty="0" err="1" smtClean="0"/>
              <a:t>охроноз</a:t>
            </a:r>
            <a:r>
              <a:rPr lang="ru-RU" dirty="0" smtClean="0"/>
              <a:t>)» - </a:t>
            </a:r>
            <a:r>
              <a:rPr lang="ru-RU" dirty="0" err="1" smtClean="0"/>
              <a:t>Сафьянова</a:t>
            </a:r>
            <a:r>
              <a:rPr lang="ru-RU" dirty="0" smtClean="0"/>
              <a:t> Елена (609 </a:t>
            </a:r>
            <a:r>
              <a:rPr lang="ru-RU" dirty="0" err="1" smtClean="0"/>
              <a:t>леч</a:t>
            </a:r>
            <a:r>
              <a:rPr lang="ru-RU" dirty="0" smtClean="0"/>
              <a:t>.).</a:t>
            </a:r>
            <a:br>
              <a:rPr lang="ru-RU" dirty="0" smtClean="0"/>
            </a:br>
            <a:r>
              <a:rPr lang="ru-RU" dirty="0" smtClean="0"/>
              <a:t>«DRESS –синдром»  - Высоцкая Екатерина 616 </a:t>
            </a:r>
            <a:r>
              <a:rPr lang="ru-RU" dirty="0" err="1" smtClean="0"/>
              <a:t>леч</a:t>
            </a:r>
            <a:r>
              <a:rPr lang="ru-RU" dirty="0" smtClean="0"/>
              <a:t>. 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5716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Конкурс </a:t>
            </a:r>
            <a:br>
              <a:rPr lang="ru-RU" dirty="0" smtClean="0"/>
            </a:br>
            <a:r>
              <a:rPr lang="ru-RU" dirty="0" smtClean="0"/>
              <a:t>«Лучшая научная идея» </a:t>
            </a:r>
            <a:br>
              <a:rPr lang="ru-RU" dirty="0" smtClean="0"/>
            </a:br>
            <a:r>
              <a:rPr lang="ru-RU" dirty="0" smtClean="0"/>
              <a:t>имени профессора В.А. Руднева</a:t>
            </a:r>
            <a:endParaRPr lang="ru-RU" dirty="0"/>
          </a:p>
        </p:txBody>
      </p:sp>
      <p:pic>
        <p:nvPicPr>
          <p:cNvPr id="2050" name="Picture 2" descr="C:\Users\Елена\Desktop\Диплом_лучшая научная идея имени профессора Руднева (2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98648"/>
            <a:ext cx="1832117" cy="25733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28794" y="2143116"/>
            <a:ext cx="3714776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Новый конкурс 2015 года</a:t>
            </a:r>
          </a:p>
          <a:p>
            <a:r>
              <a:rPr lang="ru-RU" sz="2400" dirty="0" smtClean="0"/>
              <a:t>Отобрано 4 научных работы по направлениям: нейрофизиология,, </a:t>
            </a:r>
            <a:r>
              <a:rPr lang="ru-RU" sz="2400" dirty="0" err="1" smtClean="0"/>
              <a:t>нейрохимия</a:t>
            </a:r>
            <a:r>
              <a:rPr lang="ru-RU" sz="2400" dirty="0" smtClean="0"/>
              <a:t>, неврология,  нейрореабилитация</a:t>
            </a:r>
          </a:p>
        </p:txBody>
      </p:sp>
      <p:pic>
        <p:nvPicPr>
          <p:cNvPr id="5122" name="Picture 2" descr="C:\Users\Елена\Desktop\Downloads\рудне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4572008"/>
            <a:ext cx="2428892" cy="182167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4714884"/>
            <a:ext cx="5572132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/>
              <a:t>Лауреатом конкурса стала </a:t>
            </a:r>
            <a:r>
              <a:rPr lang="ru-RU" sz="2400" dirty="0" err="1" smtClean="0"/>
              <a:t>Исмаилова</a:t>
            </a:r>
            <a:r>
              <a:rPr lang="ru-RU" sz="2400" dirty="0" smtClean="0"/>
              <a:t> С.Б. 601 группа</a:t>
            </a:r>
          </a:p>
          <a:p>
            <a:r>
              <a:rPr lang="ru-RU" sz="2400" dirty="0" smtClean="0"/>
              <a:t>Руководители: проф. Прокопенко С.В., асс. </a:t>
            </a:r>
            <a:r>
              <a:rPr lang="ru-RU" sz="2400" dirty="0" err="1" smtClean="0"/>
              <a:t>Аброськина</a:t>
            </a:r>
            <a:r>
              <a:rPr lang="ru-RU" sz="2400" dirty="0" smtClean="0"/>
              <a:t> М.В.</a:t>
            </a:r>
          </a:p>
        </p:txBody>
      </p:sp>
      <p:pic>
        <p:nvPicPr>
          <p:cNvPr id="5123" name="Picture 3" descr="C:\Users\Елена\Desktop\Downloads\руднев1.jpg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5786446" y="2285992"/>
            <a:ext cx="2428892" cy="1928826"/>
          </a:xfrm>
          <a:prstGeom prst="rect">
            <a:avLst/>
          </a:prstGeom>
          <a:noFill/>
        </p:spPr>
      </p:pic>
      <p:grpSp>
        <p:nvGrpSpPr>
          <p:cNvPr id="3" name="Группа 3"/>
          <p:cNvGrpSpPr/>
          <p:nvPr/>
        </p:nvGrpSpPr>
        <p:grpSpPr>
          <a:xfrm>
            <a:off x="7767234" y="428604"/>
            <a:ext cx="1376766" cy="2476384"/>
            <a:chOff x="0" y="0"/>
            <a:chExt cx="1376766" cy="24763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0"/>
              <a:ext cx="1349778" cy="1357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" name="Picture 2" descr="C:\Users\Елена\Desktop\Совет молодых ученых\1410888441_emblema_not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357297"/>
              <a:ext cx="1342966" cy="11190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19"/>
            <a:ext cx="8678565" cy="92869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24.04.2015 Конкурс И.И. Гительзона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714488"/>
            <a:ext cx="6929517" cy="107157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2000" dirty="0" smtClean="0"/>
              <a:t>Победители Секций Фестиваля состязались за отбор на конкурс Гительзона,</a:t>
            </a:r>
          </a:p>
          <a:p>
            <a:r>
              <a:rPr lang="ru-RU" sz="2000" dirty="0" smtClean="0"/>
              <a:t>Отобрано 3 фундаментальных и 3 клинических работы</a:t>
            </a:r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767234" y="428604"/>
            <a:ext cx="1376766" cy="2476384"/>
            <a:chOff x="0" y="0"/>
            <a:chExt cx="1376766" cy="24763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0"/>
              <a:ext cx="1349778" cy="1357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" name="Picture 2" descr="C:\Users\Елена\Desktop\Совет молодых ученых\1410888441_emblema_not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57297"/>
              <a:ext cx="1342966" cy="11190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" name="Прямоугольник 6"/>
          <p:cNvSpPr/>
          <p:nvPr/>
        </p:nvSpPr>
        <p:spPr>
          <a:xfrm>
            <a:off x="214282" y="2928934"/>
            <a:ext cx="7072362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/>
              <a:t>Лауреатами стали:</a:t>
            </a:r>
          </a:p>
          <a:p>
            <a:r>
              <a:rPr lang="ru-RU" sz="2000" b="1" dirty="0" smtClean="0"/>
              <a:t>В номинации лучшая теоретическая работа –</a:t>
            </a:r>
          </a:p>
          <a:p>
            <a:r>
              <a:rPr lang="ru-RU" sz="2000" dirty="0" smtClean="0"/>
              <a:t>Елистратова Татьяна Анатольевна (602 </a:t>
            </a:r>
            <a:r>
              <a:rPr lang="ru-RU" sz="2000" dirty="0" err="1" smtClean="0"/>
              <a:t>леч</a:t>
            </a:r>
            <a:r>
              <a:rPr lang="ru-RU" sz="2000" dirty="0" smtClean="0"/>
              <a:t>.)</a:t>
            </a:r>
          </a:p>
          <a:p>
            <a:r>
              <a:rPr lang="ru-RU" sz="2000" dirty="0" smtClean="0"/>
              <a:t>Руководители: доц. к.м.н. Протасова И.Н., доцент к.м.н. Сергеева И.В.</a:t>
            </a:r>
          </a:p>
          <a:p>
            <a:r>
              <a:rPr lang="ru-RU" sz="2000" b="1" dirty="0" smtClean="0"/>
              <a:t>В номинации лучшая клиническая работа –</a:t>
            </a:r>
          </a:p>
          <a:p>
            <a:r>
              <a:rPr lang="ru-RU" sz="2000" dirty="0" smtClean="0"/>
              <a:t>Базарова </a:t>
            </a:r>
            <a:r>
              <a:rPr lang="ru-RU" sz="2000" dirty="0" err="1" smtClean="0"/>
              <a:t>Айсулуу</a:t>
            </a:r>
            <a:r>
              <a:rPr lang="ru-RU" sz="2000" dirty="0" smtClean="0"/>
              <a:t> </a:t>
            </a:r>
            <a:r>
              <a:rPr lang="ru-RU" sz="2000" dirty="0" err="1" smtClean="0"/>
              <a:t>Султанбаевна</a:t>
            </a:r>
            <a:r>
              <a:rPr lang="ru-RU" sz="2000" dirty="0" smtClean="0"/>
              <a:t> (619 </a:t>
            </a:r>
            <a:r>
              <a:rPr lang="ru-RU" sz="2000" dirty="0" err="1" smtClean="0"/>
              <a:t>леч</a:t>
            </a:r>
            <a:r>
              <a:rPr lang="ru-RU" sz="2000" dirty="0" smtClean="0"/>
              <a:t>)</a:t>
            </a:r>
          </a:p>
          <a:p>
            <a:r>
              <a:rPr lang="ru-RU" sz="2000" dirty="0" smtClean="0"/>
              <a:t>Руководители: проф. д.м.н. </a:t>
            </a:r>
            <a:r>
              <a:rPr lang="ru-RU" sz="2000" dirty="0" err="1" smtClean="0"/>
              <a:t>Демко</a:t>
            </a:r>
            <a:r>
              <a:rPr lang="ru-RU" sz="2000" dirty="0" smtClean="0"/>
              <a:t> И.В., доцент д.м.н. </a:t>
            </a:r>
            <a:r>
              <a:rPr lang="ru-RU" sz="2000" dirty="0" err="1" smtClean="0"/>
              <a:t>Собко</a:t>
            </a:r>
            <a:r>
              <a:rPr lang="ru-RU" sz="2000" dirty="0" smtClean="0"/>
              <a:t> И.В.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8671"/>
            <a:ext cx="8678565" cy="973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Социальные события, проведенные молодыми учеными </a:t>
            </a:r>
            <a:r>
              <a:rPr lang="ru-RU" dirty="0" err="1" smtClean="0"/>
              <a:t>КрасГМУ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3" y="2214554"/>
            <a:ext cx="5214973" cy="435771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Школа для больных деменцией </a:t>
            </a:r>
          </a:p>
          <a:p>
            <a:endParaRPr lang="ru-RU" dirty="0" smtClean="0"/>
          </a:p>
          <a:p>
            <a:r>
              <a:rPr lang="ru-RU" dirty="0" smtClean="0"/>
              <a:t>В рамках социальных мероприятий Фестиваля прошли школа для пациентов с бронхиальной астмой и школа родственников пациентов с деменцией на базе поликлиники №2 СКЦ ФМБА России.</a:t>
            </a:r>
          </a:p>
          <a:p>
            <a:r>
              <a:rPr lang="ru-RU" dirty="0" smtClean="0"/>
              <a:t>В ходе мероприятия в понятной форме родственникам была представлена информация о причинах, возможностях диагностики, первых симптомах , основных принципах и направления лечения</a:t>
            </a:r>
          </a:p>
          <a:p>
            <a:r>
              <a:rPr lang="ru-RU" dirty="0" smtClean="0"/>
              <a:t>Родственники также получили советы по уходу, питанию, общению с </a:t>
            </a:r>
            <a:r>
              <a:rPr lang="ru-RU" dirty="0" err="1" smtClean="0"/>
              <a:t>дементным</a:t>
            </a:r>
            <a:r>
              <a:rPr lang="ru-RU" dirty="0" smtClean="0"/>
              <a:t> больными. </a:t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>Всего школу посетило 35 человек, из которых некоторые пришли семьями. Все посетители с удовольствием оставили свои координаты, многие обращались по личным вопросам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767234" y="857232"/>
            <a:ext cx="1376766" cy="2476384"/>
            <a:chOff x="0" y="0"/>
            <a:chExt cx="1376766" cy="24763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8" y="0"/>
              <a:ext cx="1349778" cy="13572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6" name="Picture 2" descr="C:\Users\Елена\Desktop\Совет молодых ученых\1410888441_emblema_not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357297"/>
              <a:ext cx="1342966" cy="11190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7" name="Picture 1" descr="C:\Users\Елена\Desktop\школ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1379" y="3143248"/>
            <a:ext cx="3351129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214423"/>
            <a:ext cx="8572560" cy="6875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Итоги Фестиваля 20-24.042015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285984" y="2500306"/>
            <a:ext cx="6178267" cy="371477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2080 участников</a:t>
            </a:r>
          </a:p>
          <a:p>
            <a:r>
              <a:rPr lang="ru-RU" dirty="0" smtClean="0"/>
              <a:t>40 иногородних участников</a:t>
            </a:r>
          </a:p>
          <a:p>
            <a:r>
              <a:rPr lang="ru-RU" dirty="0" smtClean="0"/>
              <a:t>58 школьников</a:t>
            </a:r>
          </a:p>
          <a:p>
            <a:r>
              <a:rPr lang="ru-RU" dirty="0" smtClean="0"/>
              <a:t>60 студентов медицинских колледжей</a:t>
            </a:r>
          </a:p>
          <a:p>
            <a:r>
              <a:rPr lang="ru-RU" dirty="0" smtClean="0"/>
              <a:t>18 секций</a:t>
            </a:r>
          </a:p>
          <a:p>
            <a:r>
              <a:rPr lang="ru-RU" dirty="0" smtClean="0"/>
              <a:t>17 научных мероприятий</a:t>
            </a:r>
          </a:p>
          <a:p>
            <a:r>
              <a:rPr lang="ru-RU" dirty="0" smtClean="0"/>
              <a:t>Сборник материалов, с индексом </a:t>
            </a:r>
            <a:r>
              <a:rPr lang="en-US" dirty="0" smtClean="0"/>
              <a:t>ISBN</a:t>
            </a:r>
            <a:r>
              <a:rPr lang="ru-RU" dirty="0" smtClean="0"/>
              <a:t>  - 716 стр.</a:t>
            </a:r>
          </a:p>
        </p:txBody>
      </p:sp>
      <p:pic>
        <p:nvPicPr>
          <p:cNvPr id="1027" name="Picture 3" descr="C:\Users\Елена\Desktop\Фестиваль секции\Обложка_программа-приглашение (2).jpg"/>
          <p:cNvPicPr>
            <a:picLocks noChangeAspect="1" noChangeArrowheads="1"/>
          </p:cNvPicPr>
          <p:nvPr/>
        </p:nvPicPr>
        <p:blipFill>
          <a:blip r:embed="rId2" cstate="print"/>
          <a:srcRect l="44686"/>
          <a:stretch>
            <a:fillRect/>
          </a:stretch>
        </p:blipFill>
        <p:spPr bwMode="auto">
          <a:xfrm>
            <a:off x="285720" y="2362062"/>
            <a:ext cx="1214446" cy="1710592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42553" b="-3333"/>
          <a:stretch>
            <a:fillRect/>
          </a:stretch>
        </p:blipFill>
        <p:spPr bwMode="auto">
          <a:xfrm>
            <a:off x="214283" y="4368630"/>
            <a:ext cx="1428759" cy="184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14282" y="6211669"/>
            <a:ext cx="22145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ISBN 978-5-906477-15-6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msk.festivalnauki.ru/sites/default/files/2015-about-fest-page/photo-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95" y="212459"/>
            <a:ext cx="8293369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10" y="4991270"/>
            <a:ext cx="4054760" cy="172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logo_basic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4" y="4941168"/>
            <a:ext cx="2543179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9262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" y="0"/>
            <a:ext cx="877207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77" y="3719466"/>
            <a:ext cx="6478247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26" t="10150" r="28191" b="16601"/>
          <a:stretch/>
        </p:blipFill>
        <p:spPr bwMode="auto">
          <a:xfrm>
            <a:off x="6804248" y="0"/>
            <a:ext cx="2339752" cy="74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1" name="Picture 1" descr="C:\Users\Елена\Desktop\Совет молодых ученых\513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64" y="5116978"/>
            <a:ext cx="2381262" cy="1564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3923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Сферы ответственности членов Совета НОЦ «Молодежная наука»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14282" y="1142985"/>
          <a:ext cx="8929717" cy="6083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743"/>
                <a:gridCol w="1783589"/>
                <a:gridCol w="1783589"/>
                <a:gridCol w="1783589"/>
                <a:gridCol w="3179207"/>
              </a:tblGrid>
              <a:tr h="461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ФИО члена Совета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Фотография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Курируемые мероприятия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Курируемые членом Совета кафедры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820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Можейко Елена Юрьевна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Все конкурсы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Конкурс</a:t>
                      </a:r>
                      <a:r>
                        <a:rPr lang="ru-RU" sz="11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лучших работ в области неврологии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Кафедра нервных болезней с курсом медицинской реабилитации ПО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93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Малиновская Наталия Александровна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Все конкурсы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биологической химии с курсом мед., фарм. и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токс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. химии, кафедра биологии с экологией и курсом фармакогнозии, кафедра микробиологии им. доц. Б.М.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Зельмановича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кафедра клинико-лабораторной диагностики ИПО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472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Богданов Вячеслав Владимирович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Координация студентов-волонтеров и представителей студенческих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активов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Информирование и координация студентов (Союз молодежи, Спортивный клуб «Медик», Студенческий совет, Студенческий штаб Универсиады, Управление по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внеучебной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работе, Штаб студенческих отрядов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КрасГМУ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Рисунок 4" descr="http://krasgmu.ru/sys/images/user/1828_1.jp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1643050"/>
            <a:ext cx="883920" cy="10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krasgmu.ru/sys/images/user/7345_1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3000372"/>
            <a:ext cx="861060" cy="114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krasgmu.ru/sys/images/user/1538_1.jp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4929198"/>
            <a:ext cx="870996" cy="115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6372036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www.festivalnauki.ru/meropriyatie-festivalya/33092/uchites-dumat-kak-eynshteyn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42852"/>
            <a:ext cx="6965359" cy="620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7" name="Picture 1" descr="C:\Users\Елена\AppData\Local\Microsoft\Windows\Temporary Internet Files\Content.IE5\95VI3GL2\DSC00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29066"/>
            <a:ext cx="3509748" cy="19688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6374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6167045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www.festivalnauki.ru/meropriyatie-festivalya/33091/malenkiy-geniy-giperaktivnost-ili-unikalnost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4321"/>
            <a:ext cx="6838829" cy="604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3" name="Picture 1" descr="C:\Users\Елена\AppData\Local\Microsoft\Windows\Temporary Internet Files\Content.IE5\JY8XUNX8\DSC00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904" y="4286256"/>
            <a:ext cx="2661809" cy="14932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9871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61" y="116632"/>
            <a:ext cx="67627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167045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www.festivalnauki.ru/meropriyatie-festivalya/35264/interaktivnaya-ploshchadka-prezentaciya-sekrety-i-zagadki-vitaminov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8130" name="Picture 2" descr="C:\Users\Елена\Desktop\Совет молодых ученых\513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054082"/>
            <a:ext cx="2428860" cy="18216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3902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93" y="170510"/>
            <a:ext cx="6878191" cy="613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630002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www.festivalnauki.ru/meropriyatie-festivalya/35265/kak-vyrastit-eynshteyna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1" descr="C:\Users\Елена\AppData\Local\Microsoft\Windows\Temporary Internet Files\Content.IE5\MU5I5BG7\DSC00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14818"/>
            <a:ext cx="3171193" cy="1778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66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128792" cy="651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453336"/>
            <a:ext cx="7443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www.festivalnauki.ru/vystavka/35266/protestiruy-svoyu-babushku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4034" name="Picture 2" descr="C:\Users\Елена\Desktop\Фестиваль науки\DSC099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8851" y="4572008"/>
            <a:ext cx="3195149" cy="1792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9562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57"/>
            <a:ext cx="6829425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300028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www.festivalnauki.ru/meropriyatie-festivalya/35263/gipertoniya-pod-kontrolem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3011" name="Picture 3" descr="C:\Users\Елена\Desktop\Совет молодых ученых\513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143248"/>
            <a:ext cx="2143108" cy="1528768"/>
          </a:xfrm>
          <a:prstGeom prst="rect">
            <a:avLst/>
          </a:prstGeom>
          <a:noFill/>
        </p:spPr>
      </p:pic>
      <p:pic>
        <p:nvPicPr>
          <p:cNvPr id="43012" name="Picture 4" descr="C:\Users\Елена\Desktop\Совет молодых ученых\513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786322"/>
            <a:ext cx="1857356" cy="1393017"/>
          </a:xfrm>
          <a:prstGeom prst="rect">
            <a:avLst/>
          </a:prstGeom>
          <a:noFill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32" y="1"/>
            <a:ext cx="6134118" cy="492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4" name="Picture 6" descr="C:\Users\Елена\Desktop\Совет молодых ученых\513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45" y="4857760"/>
            <a:ext cx="1666855" cy="1250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32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http://krasgmu.ru/sys/images/photo_preview/51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1333500" cy="828676"/>
          </a:xfrm>
          <a:prstGeom prst="rect">
            <a:avLst/>
          </a:prstGeom>
          <a:noFill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1488" y="428605"/>
            <a:ext cx="8102512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 descr="C:\Users\Елена\Desktop\511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2844" y="3429000"/>
            <a:ext cx="1692737" cy="3012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785786" y="357166"/>
          <a:ext cx="7901014" cy="576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8913" name="Picture 1" descr="C:\Users\Елена\Pictures\регенер сту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5733316"/>
            <a:ext cx="1500198" cy="1124684"/>
          </a:xfrm>
          <a:prstGeom prst="rect">
            <a:avLst/>
          </a:prstGeom>
          <a:noFill/>
        </p:spPr>
      </p:pic>
      <p:pic>
        <p:nvPicPr>
          <p:cNvPr id="38914" name="Picture 2" descr="C:\Users\Елена\Desktop\Совет молодых ученых\отчеты\прок.jpg"/>
          <p:cNvPicPr>
            <a:picLocks noChangeAspect="1" noChangeArrowheads="1"/>
          </p:cNvPicPr>
          <p:nvPr/>
        </p:nvPicPr>
        <p:blipFill>
          <a:blip r:embed="rId7" cstate="print">
            <a:lum bright="40000"/>
          </a:blip>
          <a:srcRect/>
          <a:stretch>
            <a:fillRect/>
          </a:stretch>
        </p:blipFill>
        <p:spPr bwMode="auto">
          <a:xfrm>
            <a:off x="6691327" y="5715016"/>
            <a:ext cx="1523979" cy="1142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7772400" cy="1143000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Участие во </a:t>
            </a:r>
            <a:r>
              <a:rPr lang="en-US" dirty="0" smtClean="0">
                <a:solidFill>
                  <a:srgbClr val="FF0000"/>
                </a:solidFill>
              </a:rPr>
              <a:t>II</a:t>
            </a:r>
            <a:r>
              <a:rPr lang="ru-RU" dirty="0" smtClean="0">
                <a:solidFill>
                  <a:srgbClr val="FF0000"/>
                </a:solidFill>
              </a:rPr>
              <a:t> Всероссийском конкурсе «Лучшее СНО/МНО», Курск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7282" name="Picture 2" descr="C:\Users\Елена\Desktop\Совет молодых ученых\20151020_144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7" y="1357298"/>
            <a:ext cx="5238787" cy="3143272"/>
          </a:xfrm>
          <a:prstGeom prst="rect">
            <a:avLst/>
          </a:prstGeom>
          <a:noFill/>
        </p:spPr>
      </p:pic>
      <p:pic>
        <p:nvPicPr>
          <p:cNvPr id="97283" name="Picture 3" descr="C:\Users\Елена\Desktop\Совет молодых ученых\20151020_1757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125766" y="4018374"/>
            <a:ext cx="3107542" cy="2071670"/>
          </a:xfrm>
          <a:prstGeom prst="rect">
            <a:avLst/>
          </a:prstGeom>
          <a:noFill/>
        </p:spPr>
      </p:pic>
      <p:pic>
        <p:nvPicPr>
          <p:cNvPr id="97284" name="Picture 4" descr="C:\Users\Елена\Desktop\Совет молодых ученых\20151020_2003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256"/>
            <a:ext cx="3714774" cy="2228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368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Подведены итоги отчета деятельности СНО кафедр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285728"/>
          <a:ext cx="9143999" cy="6572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Сферы ответственности членов Совета НОЦ «Молодежная наука»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4800" y="1554162"/>
          <a:ext cx="8410603" cy="5018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505"/>
                <a:gridCol w="1679903"/>
                <a:gridCol w="1679903"/>
                <a:gridCol w="1679903"/>
                <a:gridCol w="2994389"/>
              </a:tblGrid>
              <a:tr h="493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ФИО члена Совета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Фотография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Курируемые конкурсы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Курируемые членом Совета кафедры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83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Орлова Ирина Игоревна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«Морфология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»,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Конкурс морфологических препаратов им. проф. М.Г. Привеса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анатомии и гистологии человека, кафедра физиологии им. проф. А.Т.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Пшоника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кафедра оперативной хирургии и топографической анатомии, кафедра патологической анатомии им. проф. П.Г.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Подзолкова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кафедра судебной медицины ИПО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835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Аксененко Мария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Борисовна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/>
                          <a:ea typeface="Calibri"/>
                          <a:cs typeface="Times New Roman"/>
                        </a:rPr>
                        <a:t>Османова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err="1" smtClean="0">
                          <a:latin typeface="Times New Roman"/>
                          <a:ea typeface="Calibri"/>
                          <a:cs typeface="Times New Roman"/>
                        </a:rPr>
                        <a:t>Гюльшад</a:t>
                      </a:r>
                      <a:endParaRPr lang="ru-RU" sz="12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«Фундаментальная медицина»,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Calibri"/>
                          <a:cs typeface="Times New Roman"/>
                        </a:rPr>
                        <a:t>Конкрус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 морфологии, патоморфологии и общей патологии им. П.Г. </a:t>
                      </a:r>
                      <a:r>
                        <a:rPr lang="ru-RU" sz="1100" dirty="0" err="1" smtClean="0">
                          <a:latin typeface="Times New Roman"/>
                          <a:ea typeface="Calibri"/>
                          <a:cs typeface="Times New Roman"/>
                        </a:rPr>
                        <a:t>Подзолкова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патологической физиологии им. проф. В.В.Иванова, кафедра онкологии и лучевой терапии с курсом ПО, кафедра рентгенологии, кафедра лучевой диагностики ИПО, кафедра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дерматовенерологии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с курсом косметологии и ПО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3573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Стоянова Екатерина Иннокентьевна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«Психология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психиатрия и педагогика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клинической психологии и психотерапии с курсом ПО, Кафедра педагогики и психологии с курсом ПО, Кафедра психиатрии и наркологии с курсом ПО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Рисунок 4" descr="http://krasgmu.ru/sys/images/user/384_1.jpg"/>
          <p:cNvPicPr/>
          <p:nvPr/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9681" t="7200" r="21276" b="34400"/>
          <a:stretch/>
        </p:blipFill>
        <p:spPr bwMode="auto">
          <a:xfrm>
            <a:off x="2786050" y="2285992"/>
            <a:ext cx="845820" cy="1112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6" name="Рисунок 5" descr="http://krasgmu.ru/sys/images/user/2058_1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3786190"/>
            <a:ext cx="883920" cy="117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krasgmu.ru/sys/images/user/31768_1.jp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5286388"/>
            <a:ext cx="859536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14282" y="0"/>
          <a:ext cx="8929717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0" y="0"/>
          <a:ext cx="892971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401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Наиболее яркие победы молодых ученых </a:t>
            </a:r>
            <a:r>
              <a:rPr lang="ru-RU" dirty="0" err="1" smtClean="0">
                <a:solidFill>
                  <a:srgbClr val="FF0000"/>
                </a:solidFill>
              </a:rPr>
              <a:t>КрасГМУ</a:t>
            </a:r>
            <a:r>
              <a:rPr lang="ru-RU" dirty="0" smtClean="0">
                <a:solidFill>
                  <a:srgbClr val="FF0000"/>
                </a:solidFill>
              </a:rPr>
              <a:t>: Эстафета вузовской науки-2015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214546" y="1428736"/>
            <a:ext cx="6777054" cy="4929222"/>
          </a:xfrm>
        </p:spPr>
        <p:txBody>
          <a:bodyPr>
            <a:noAutofit/>
          </a:bodyPr>
          <a:lstStyle/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800" dirty="0" smtClean="0"/>
              <a:t>Всероссийской конкурс "Эстафета вузовской науки" </a:t>
            </a:r>
          </a:p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Победителем в научной платформе "Кардиология и ангиология" стал проект доктора медицинских наук Анны Александровны Черновой (соавтор - С.С. Третьякова, научный руководитель - проф. С.Ю. Никулина,) "Клинико-генетические предикторы нарушений сердечной проводимости". </a:t>
            </a:r>
            <a:br>
              <a:rPr lang="ru-RU" sz="1800" dirty="0" smtClean="0"/>
            </a:br>
            <a:endParaRPr lang="ru-RU" sz="1800" dirty="0" smtClean="0"/>
          </a:p>
          <a:p>
            <a:r>
              <a:rPr lang="ru-RU" sz="1800" b="1" dirty="0" err="1" smtClean="0"/>
              <a:t>КрасГМУ</a:t>
            </a:r>
            <a:r>
              <a:rPr lang="ru-RU" sz="1800" b="1" dirty="0" smtClean="0"/>
              <a:t> им. проф. В.Ф. Войно-Ясенецкого был награжден кубком как вуз-победитель регионального этапа Общероссийского конкурса "Эстафета вузовской науки - 2015" </a:t>
            </a:r>
            <a:r>
              <a:rPr lang="ru-RU" sz="1800" dirty="0" smtClean="0"/>
              <a:t>(всего от нашего университета в 2015 году были представлены 13 научных проектов, три из которых, по результатам заочного этапа экспертизы в Сибирском Федеральном округе, были рекомендованы к участию в финале).</a:t>
            </a:r>
            <a:endParaRPr lang="ru-RU" sz="1800" dirty="0"/>
          </a:p>
        </p:txBody>
      </p:sp>
      <p:pic>
        <p:nvPicPr>
          <p:cNvPr id="86018" name="Picture 2" descr="C:\Users\Елена\Desktop\Совет молодых ученых\эстафе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256"/>
            <a:ext cx="1643105" cy="2190807"/>
          </a:xfrm>
          <a:prstGeom prst="rect">
            <a:avLst/>
          </a:prstGeom>
          <a:noFill/>
        </p:spPr>
      </p:pic>
      <p:pic>
        <p:nvPicPr>
          <p:cNvPr id="86019" name="Picture 3" descr="C:\Users\Елена\Desktop\Совет молодых ученых\эстафета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71612"/>
            <a:ext cx="1768091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VI Международный Молодёжный Медицинский Конгресс "Санкт-Петербургские научные чтения - 2015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571604" y="1554162"/>
            <a:ext cx="7419996" cy="4525963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sz="6400" dirty="0" smtClean="0"/>
              <a:t>В секции "Патофизиология" 1 место завоевала аспирант кафедры биохимии с курсами медицинской, фармацевтической и токсикологической химии </a:t>
            </a:r>
            <a:r>
              <a:rPr lang="ru-RU" sz="6400" b="1" dirty="0" smtClean="0"/>
              <a:t>Юлия Панина </a:t>
            </a:r>
            <a:r>
              <a:rPr lang="ru-RU" sz="6400" dirty="0" smtClean="0"/>
              <a:t>(соавторы - клинический ординатор кафедры анатомии и гистологии </a:t>
            </a:r>
            <a:r>
              <a:rPr lang="ru-RU" sz="6400" b="1" dirty="0" smtClean="0"/>
              <a:t>Роман Рябоконь</a:t>
            </a:r>
            <a:r>
              <a:rPr lang="ru-RU" sz="6400" dirty="0" smtClean="0"/>
              <a:t>, студентка 306 группы специальности "педиатрия" </a:t>
            </a:r>
            <a:r>
              <a:rPr lang="ru-RU" sz="6400" b="1" dirty="0" smtClean="0"/>
              <a:t>Виктория </a:t>
            </a:r>
            <a:r>
              <a:rPr lang="ru-RU" sz="6400" b="1" dirty="0" err="1" smtClean="0"/>
              <a:t>Бурханова</a:t>
            </a:r>
            <a:r>
              <a:rPr lang="ru-RU" sz="6400" dirty="0" smtClean="0"/>
              <a:t>)  (научные руководители: д.м.н., профессор Н.А. Малиновская, д.м.н., профессора А.Б. </a:t>
            </a:r>
            <a:r>
              <a:rPr lang="ru-RU" sz="6400" dirty="0" err="1" smtClean="0"/>
              <a:t>Салмина</a:t>
            </a:r>
            <a:r>
              <a:rPr lang="ru-RU" sz="6400" dirty="0" smtClean="0"/>
              <a:t>).</a:t>
            </a:r>
            <a:br>
              <a:rPr lang="ru-RU" sz="6400" dirty="0" smtClean="0"/>
            </a:br>
            <a:r>
              <a:rPr lang="ru-RU" sz="6400" dirty="0" smtClean="0"/>
              <a:t/>
            </a:r>
            <a:br>
              <a:rPr lang="ru-RU" sz="6400" dirty="0" smtClean="0"/>
            </a:br>
            <a:r>
              <a:rPr lang="ru-RU" sz="6400" dirty="0" smtClean="0"/>
              <a:t>В секции "Молекулярная медицина и биология" 3 место завоевал активный участник СНО кафедры биохимии и НИИ молекулярной медицины, студент 315 группы специальности "лечебное дело" </a:t>
            </a:r>
            <a:r>
              <a:rPr lang="ru-RU" sz="6400" b="1" dirty="0" smtClean="0"/>
              <a:t>Андрей </a:t>
            </a:r>
            <a:r>
              <a:rPr lang="ru-RU" sz="6400" b="1" dirty="0" err="1" smtClean="0"/>
              <a:t>Польников</a:t>
            </a:r>
            <a:r>
              <a:rPr lang="ru-RU" sz="6400" b="1" dirty="0" smtClean="0"/>
              <a:t> </a:t>
            </a:r>
            <a:r>
              <a:rPr lang="ru-RU" sz="6400" dirty="0" smtClean="0"/>
              <a:t>(соавтор - студентка 407 группы специальности "педиатрия" </a:t>
            </a:r>
            <a:r>
              <a:rPr lang="ru-RU" sz="6400" b="1" dirty="0" smtClean="0"/>
              <a:t>Виктория Волкова</a:t>
            </a:r>
            <a:r>
              <a:rPr lang="ru-RU" sz="6400" dirty="0" smtClean="0"/>
              <a:t>) с докладом (научные руководители: к.м.н., доцент Ю.К. Комлева, к.фарм.н., доцент Я.В. Горина, к.б.н., доцент О.Л. Лопатина).</a:t>
            </a:r>
          </a:p>
          <a:p>
            <a:pPr algn="just"/>
            <a:endParaRPr lang="ru-RU" sz="6400" dirty="0" smtClean="0"/>
          </a:p>
          <a:p>
            <a:pPr algn="just"/>
            <a:r>
              <a:rPr lang="ru-RU" sz="6400" dirty="0" smtClean="0"/>
              <a:t>Студентка 603 группы лечебного факультета </a:t>
            </a:r>
            <a:r>
              <a:rPr lang="ru-RU" sz="6400" b="1" dirty="0" smtClean="0"/>
              <a:t> </a:t>
            </a:r>
            <a:r>
              <a:rPr lang="ru-RU" sz="6400" b="1" dirty="0" err="1" smtClean="0"/>
              <a:t>Дюня</a:t>
            </a:r>
            <a:r>
              <a:rPr lang="ru-RU" sz="6400" b="1" dirty="0" smtClean="0"/>
              <a:t> </a:t>
            </a:r>
            <a:r>
              <a:rPr lang="ru-RU" sz="6400" b="1" dirty="0" err="1" smtClean="0"/>
              <a:t>Гасымлы</a:t>
            </a:r>
            <a:r>
              <a:rPr lang="ru-RU" sz="6400" b="1" dirty="0" smtClean="0"/>
              <a:t> </a:t>
            </a:r>
            <a:r>
              <a:rPr lang="ru-RU" sz="6400" dirty="0" smtClean="0"/>
              <a:t>на секции "Онкология" получила Диплом II степени (руководитель - зав. кафедрой онкологии, д.м.н., доцент </a:t>
            </a:r>
            <a:r>
              <a:rPr lang="ru-RU" sz="6400" dirty="0" err="1" smtClean="0"/>
              <a:t>Зуков</a:t>
            </a:r>
            <a:r>
              <a:rPr lang="ru-RU" sz="6400" dirty="0" smtClean="0"/>
              <a:t> Руслан Александрович) </a:t>
            </a:r>
          </a:p>
          <a:p>
            <a:pPr algn="just"/>
            <a:r>
              <a:rPr lang="ru-RU" sz="6400" dirty="0" smtClean="0"/>
              <a:t>и на секции "Оперативная гинекология" -</a:t>
            </a:r>
            <a:r>
              <a:rPr lang="ru-RU" sz="6400" b="1" dirty="0" smtClean="0"/>
              <a:t> </a:t>
            </a:r>
            <a:r>
              <a:rPr lang="ru-RU" sz="6400" b="1" dirty="0" err="1" smtClean="0"/>
              <a:t>Дюня</a:t>
            </a:r>
            <a:r>
              <a:rPr lang="ru-RU" sz="6400" b="1" dirty="0" smtClean="0"/>
              <a:t> </a:t>
            </a:r>
            <a:r>
              <a:rPr lang="ru-RU" sz="6400" b="1" dirty="0" err="1" smtClean="0"/>
              <a:t>Гасымлы</a:t>
            </a:r>
            <a:r>
              <a:rPr lang="ru-RU" sz="6400" dirty="0" smtClean="0"/>
              <a:t> диплом III степени   (руководители - д.м.н., профессор </a:t>
            </a:r>
            <a:r>
              <a:rPr lang="ru-RU" sz="6400" dirty="0" err="1" smtClean="0"/>
              <a:t>Цхай</a:t>
            </a:r>
            <a:r>
              <a:rPr lang="ru-RU" sz="6400" dirty="0" smtClean="0"/>
              <a:t> Виталий Борисович и д.м.н., доцент Макаренко Т.А.). Поздравляем победительницу и её руководителей с достойным выступлением и наградой.</a:t>
            </a:r>
          </a:p>
          <a:p>
            <a:r>
              <a:rPr lang="ru-RU" sz="6400" dirty="0" smtClean="0"/>
              <a:t/>
            </a:r>
            <a:br>
              <a:rPr lang="ru-RU" sz="6400" dirty="0" smtClean="0"/>
            </a:br>
            <a:endParaRPr lang="ru-RU" sz="6400" dirty="0"/>
          </a:p>
        </p:txBody>
      </p:sp>
      <p:pic>
        <p:nvPicPr>
          <p:cNvPr id="89091" name="Picture 3" descr="C:\Users\Елена\Desktop\Совет молодых ученых\1449384122_szobc686ev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1465054" cy="1963952"/>
          </a:xfrm>
          <a:prstGeom prst="rect">
            <a:avLst/>
          </a:prstGeom>
          <a:noFill/>
        </p:spPr>
      </p:pic>
      <p:pic>
        <p:nvPicPr>
          <p:cNvPr id="8" name="Picture 2" descr="C:\Users\Елена\Desktop\Совет молодых ученых\1449469009_diplom_ii_stepeni_gasymly_d_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143380"/>
            <a:ext cx="1428760" cy="1965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457200"/>
            <a:ext cx="7205682" cy="8382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/>
            </a:r>
            <a:br>
              <a:rPr lang="ru-RU" sz="2400" dirty="0" smtClean="0">
                <a:solidFill>
                  <a:schemeClr val="accent2"/>
                </a:solidFill>
              </a:rPr>
            </a:br>
            <a:r>
              <a:rPr lang="ru-RU" sz="2400" dirty="0" smtClean="0">
                <a:solidFill>
                  <a:schemeClr val="accent2"/>
                </a:solidFill>
              </a:rPr>
              <a:t>I Международная конференция "Молодежь в борьбе с ВИЧ/</a:t>
            </a:r>
            <a:r>
              <a:rPr lang="ru-RU" sz="2400" dirty="0" err="1" smtClean="0">
                <a:solidFill>
                  <a:schemeClr val="accent2"/>
                </a:solidFill>
              </a:rPr>
              <a:t>СПИДом</a:t>
            </a:r>
            <a:r>
              <a:rPr lang="ru-RU" sz="2400" dirty="0" smtClean="0">
                <a:solidFill>
                  <a:schemeClr val="accent2"/>
                </a:solidFill>
              </a:rPr>
              <a:t> Южный Урал - 2015«, Челябинск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2428868"/>
            <a:ext cx="8501122" cy="400844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Интерн кафедры инфекционных болезней и эпидемиологии с курсом ПО Елистратова Татьяна Анатольевна в трудном научном поединке среди 12 участников (среди которых были представители различных городов России, Бразилии и Македонии), завоевала </a:t>
            </a:r>
            <a:r>
              <a:rPr lang="ru-RU" b="1" dirty="0" smtClean="0"/>
              <a:t>I место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Руководители: - профессор Тихонова Е. П. и доцент Сергеева Ирина Владимировна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88066" name="Picture 2" descr="C:\Users\Елена\Desktop\Совет молодых ученых\1449214618_img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714480" cy="2425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32" y="285728"/>
            <a:ext cx="6991368" cy="133826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Финал конкурса Фонда Бортника по программе УМНИК в Научном центре неврологии РАН (Москва) (направление - "</a:t>
            </a:r>
            <a:r>
              <a:rPr lang="ru-RU" sz="2400" b="1" dirty="0" err="1" smtClean="0">
                <a:solidFill>
                  <a:schemeClr val="accent2"/>
                </a:solidFill>
              </a:rPr>
              <a:t>Нейроидея</a:t>
            </a:r>
            <a:r>
              <a:rPr lang="ru-RU" sz="2400" b="1" dirty="0" smtClean="0">
                <a:solidFill>
                  <a:schemeClr val="accent2"/>
                </a:solidFill>
              </a:rPr>
              <a:t>"). 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4800" y="1554162"/>
            <a:ext cx="8553480" cy="473235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 результатам экспертной оценки проект клинического ординатора кафедры нервных болезней </a:t>
            </a:r>
            <a:r>
              <a:rPr lang="ru-RU" b="1" dirty="0" err="1" smtClean="0"/>
              <a:t>Гасымлы</a:t>
            </a:r>
            <a:r>
              <a:rPr lang="ru-RU" b="1" dirty="0" smtClean="0"/>
              <a:t> </a:t>
            </a:r>
            <a:r>
              <a:rPr lang="ru-RU" b="1" dirty="0" err="1" smtClean="0"/>
              <a:t>Эльтадж</a:t>
            </a:r>
            <a:r>
              <a:rPr lang="ru-RU" b="1" dirty="0" smtClean="0"/>
              <a:t> </a:t>
            </a:r>
            <a:r>
              <a:rPr lang="ru-RU" dirty="0" smtClean="0"/>
              <a:t>получил целевое финансирование в размере 400 тысяч рублей для двухлетней реализации, </a:t>
            </a:r>
          </a:p>
          <a:p>
            <a:pPr algn="just"/>
            <a:r>
              <a:rPr lang="ru-RU" dirty="0" smtClean="0"/>
              <a:t>Научный руководитель - д.м.н., профессор С.В. Прокопенко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7042" name="Picture 2" descr="C:\Users\Елена\Desktop\Совет молодых ученых\гасымл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1928794" cy="14051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115328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/>
                </a:solidFill>
              </a:rPr>
              <a:t>IV Конгресс Национальной Ассоциации Фтизиатров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2 победы одержали наши молодые ученые в рамках IV Конгресса Национальной Ассоциации Фтизиатров: </a:t>
            </a:r>
          </a:p>
          <a:p>
            <a:r>
              <a:rPr lang="ru-RU" b="1" dirty="0" smtClean="0"/>
              <a:t>Александр Викторович Яновский </a:t>
            </a:r>
            <a:r>
              <a:rPr lang="ru-RU" dirty="0" smtClean="0"/>
              <a:t>(руководитель - профессор Корецкая Н.М.) стал победителем в номинации "За активность исследователей конкурса научно-исследовательских, прикладных и организационных проектов молодых ученых, практиков и студентов "Туберкулез-минус: молодежные инновации XXI века" </a:t>
            </a:r>
          </a:p>
          <a:p>
            <a:r>
              <a:rPr lang="ru-RU" b="1" dirty="0" smtClean="0"/>
              <a:t>Наркевич Артем Николаевич </a:t>
            </a:r>
            <a:r>
              <a:rPr lang="ru-RU" dirty="0" smtClean="0"/>
              <a:t>(руководители - профессор Виноградов К.А. и профессор Корецкая Н.М.) удостоен награды за победу в "Конкурсе молодых ученых-2015" в номинации "Молодой кандидат наук".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1260" y="785794"/>
            <a:ext cx="6562740" cy="8382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</a:rPr>
              <a:t>I Межвузовская научная сессия молодых ученых и студентов, ОМСК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3108" y="1785926"/>
            <a:ext cx="6848492" cy="450059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Студенты нашего университета и заняли 1 (первое) место на секции «Инновационные разработки» (всего на секции было представлено 7 работ). </a:t>
            </a:r>
          </a:p>
          <a:p>
            <a:r>
              <a:rPr lang="ru-RU" dirty="0" smtClean="0"/>
              <a:t>Авторский студенческий коллектив: </a:t>
            </a:r>
            <a:r>
              <a:rPr lang="ru-RU" b="1" dirty="0" err="1" smtClean="0"/>
              <a:t>Шаркова</a:t>
            </a:r>
            <a:r>
              <a:rPr lang="ru-RU" b="1" dirty="0" smtClean="0"/>
              <a:t> Анна Чехова Анна, </a:t>
            </a:r>
            <a:r>
              <a:rPr lang="ru-RU" b="1" dirty="0" err="1" smtClean="0"/>
              <a:t>Кожуховский</a:t>
            </a:r>
            <a:r>
              <a:rPr lang="ru-RU" b="1" dirty="0" smtClean="0"/>
              <a:t> Юрий, </a:t>
            </a:r>
            <a:r>
              <a:rPr lang="ru-RU" b="1" dirty="0" err="1" smtClean="0"/>
              <a:t>Куцакова</a:t>
            </a:r>
            <a:r>
              <a:rPr lang="ru-RU" b="1" dirty="0" smtClean="0"/>
              <a:t> Татьяна, </a:t>
            </a:r>
            <a:r>
              <a:rPr lang="ru-RU" b="1" dirty="0" err="1" smtClean="0"/>
              <a:t>Тахтобин</a:t>
            </a:r>
            <a:r>
              <a:rPr lang="ru-RU" b="1" dirty="0" smtClean="0"/>
              <a:t> Евгений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Научные руководители: </a:t>
            </a:r>
          </a:p>
          <a:p>
            <a:pPr>
              <a:buNone/>
            </a:pPr>
            <a:r>
              <a:rPr lang="ru-RU" dirty="0" smtClean="0"/>
              <a:t>	доцент кафедры анатомии и гистологии человека, к.м.н. </a:t>
            </a:r>
            <a:r>
              <a:rPr lang="ru-RU" b="1" dirty="0" smtClean="0"/>
              <a:t>Жуков Евгений Леонидович; </a:t>
            </a:r>
          </a:p>
          <a:p>
            <a:pPr>
              <a:buNone/>
            </a:pPr>
            <a:r>
              <a:rPr lang="ru-RU" dirty="0" smtClean="0"/>
              <a:t>	профессор кафедры биологической химии с курсом медицинской фармацевтической и токсикологической химии, д.м.н. </a:t>
            </a:r>
            <a:r>
              <a:rPr lang="ru-RU" b="1" dirty="0" smtClean="0"/>
              <a:t>Малиновская Наталия Александровна; </a:t>
            </a:r>
          </a:p>
          <a:p>
            <a:pPr>
              <a:buNone/>
            </a:pPr>
            <a:r>
              <a:rPr lang="ru-RU" dirty="0" smtClean="0"/>
              <a:t>	доцент кафедры биологической химии с курсом медицинской фармацевтической и токсикологической химии, к.б.н. </a:t>
            </a:r>
            <a:r>
              <a:rPr lang="ru-RU" b="1" dirty="0" err="1" smtClean="0"/>
              <a:t>Инжеваткин</a:t>
            </a:r>
            <a:r>
              <a:rPr lang="ru-RU" b="1" dirty="0" smtClean="0"/>
              <a:t> Евгений Владимирович. </a:t>
            </a:r>
            <a:endParaRPr lang="ru-RU" b="1" dirty="0"/>
          </a:p>
        </p:txBody>
      </p:sp>
      <p:pic>
        <p:nvPicPr>
          <p:cNvPr id="92162" name="Picture 2" descr="C:\Users\Елена\Desktop\Совет молодых ученых\омс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1853290" cy="2531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298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Сферы ответственности членов Совета НОЦ «Молодежная наука»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14281" y="1285860"/>
          <a:ext cx="8715435" cy="528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150"/>
                <a:gridCol w="1740789"/>
                <a:gridCol w="1740789"/>
                <a:gridCol w="1740789"/>
                <a:gridCol w="3102918"/>
              </a:tblGrid>
              <a:tr h="7767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ФИО члена Совета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Фотография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Направление/НОЦ молодежной науки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Курируемые членом Совета кафедры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49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Черняева Марина Сергеевна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«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Кардиоваскулярная и цереброваскулярная патология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»,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latin typeface="Times New Roman"/>
                          <a:ea typeface="Calibri"/>
                          <a:cs typeface="Times New Roman"/>
                        </a:rPr>
                        <a:t>Канкурс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100" dirty="0" smtClean="0">
                          <a:latin typeface="Times New Roman"/>
                          <a:ea typeface="Calibri"/>
                          <a:cs typeface="Times New Roman"/>
                        </a:rPr>
                        <a:t>CASE-Study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Конкурс</a:t>
                      </a:r>
                      <a:r>
                        <a:rPr lang="ru-RU" sz="11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терапевтических работ им. </a:t>
                      </a:r>
                      <a:r>
                        <a:rPr lang="ru-RU" sz="1100" baseline="0" dirty="0" err="1" smtClean="0">
                          <a:latin typeface="Times New Roman"/>
                          <a:ea typeface="Calibri"/>
                          <a:cs typeface="Times New Roman"/>
                        </a:rPr>
                        <a:t>Опалевой-Стеганцевой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поликлинической терапии, семейной медицины и ЗОЖ с курсом ПО, кафедра физической культуры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1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Чернова Анна Александровна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внутренних болезней №1, кафедра кардиологии и функциональной диагностики ИПО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86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Газенкампф Кирилл Александрович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«Кардиоваскулярная и цереброваскулярная патология»,</a:t>
                      </a:r>
                    </a:p>
                    <a:p>
                      <a:endParaRPr lang="ru-RU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медицинской генетики и клинической нейрофизиологии ИПО, кафедра сестринского дела и клинического ухода, кафедра и клиника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сердечно-сосудистой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хирургии ИПО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614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Саитова Евгения Юрьевна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«Медицинская 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кибернетика, информатика, медицинская физика»,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медицинской и биологической физики, кафедра медицинской информатики и инновационных технологий с курсом ПО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Рисунок 4" descr="http://krasgmu.ru/sys/images/user/4798_2.jp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214554"/>
            <a:ext cx="733946" cy="92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krasgmu.ru/sys/images/user/6026_1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143248"/>
            <a:ext cx="721250" cy="85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krasgmu.ru/sys/images/user/6638_1.jp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4000504"/>
            <a:ext cx="666569" cy="95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krasgmu.ru/sys/images/user/1548_1.jpg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5214950"/>
            <a:ext cx="893917" cy="1188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53442" cy="8826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/>
                </a:solidFill>
              </a:rPr>
              <a:t>I Всероссийской студенческой научной конференции на иностранных языках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285720" y="1571612"/>
            <a:ext cx="4290556" cy="414340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Научный десант, </a:t>
            </a:r>
            <a:r>
              <a:rPr lang="ru-RU" dirty="0" err="1" smtClean="0"/>
              <a:t>отправленныйв</a:t>
            </a:r>
            <a:r>
              <a:rPr lang="ru-RU" dirty="0" smtClean="0"/>
              <a:t> город Воронеж для участия в I Всероссийской студенческой научной конференции на иностранных языках, приземлился успешно. </a:t>
            </a:r>
          </a:p>
          <a:p>
            <a:endParaRPr lang="ru-RU" dirty="0" smtClean="0"/>
          </a:p>
          <a:p>
            <a:r>
              <a:rPr lang="ru-RU" dirty="0" smtClean="0"/>
              <a:t>Наши студенты завоевали 2 первых (</a:t>
            </a:r>
            <a:r>
              <a:rPr lang="ru-RU" b="1" dirty="0" err="1" smtClean="0"/>
              <a:t>Гриценко</a:t>
            </a:r>
            <a:r>
              <a:rPr lang="ru-RU" b="1" dirty="0" smtClean="0"/>
              <a:t> Ольга и Якимов Илья и </a:t>
            </a:r>
          </a:p>
          <a:p>
            <a:r>
              <a:rPr lang="ru-RU" b="1" dirty="0" smtClean="0"/>
              <a:t>2 вторых места (Якимова Яна и Черняев Денис</a:t>
            </a:r>
            <a:r>
              <a:rPr lang="ru-RU" dirty="0" smtClean="0"/>
              <a:t>). </a:t>
            </a:r>
          </a:p>
          <a:p>
            <a:endParaRPr lang="ru-RU" dirty="0" smtClean="0"/>
          </a:p>
          <a:p>
            <a:r>
              <a:rPr lang="ru-RU" dirty="0" smtClean="0"/>
              <a:t>Руководители: зав. каф. латинского и иностранных языков к.м.н.  Гаврилюк О.А,  </a:t>
            </a:r>
            <a:r>
              <a:rPr lang="ru-RU" dirty="0" err="1" smtClean="0"/>
              <a:t>Лахно</a:t>
            </a:r>
            <a:r>
              <a:rPr lang="ru-RU" dirty="0" smtClean="0"/>
              <a:t> А.А</a:t>
            </a:r>
          </a:p>
        </p:txBody>
      </p:sp>
      <p:pic>
        <p:nvPicPr>
          <p:cNvPr id="93189" name="Picture 5" descr="C:\Users\Елена\Desktop\Совет молодых ученых\1429598827_diplom_1_stepeni_yakimova_i_s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407668" y="2247900"/>
            <a:ext cx="2824464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>XXI Всероссийской конференции молодых ученых с международным участием "Актуальные проблемы патофизиологии-2015</a:t>
            </a:r>
            <a:endParaRPr lang="ru-RU" sz="2800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24202" y="1785926"/>
            <a:ext cx="5919798" cy="4525963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Цыренжапова</a:t>
            </a:r>
            <a:r>
              <a:rPr lang="ru-RU" b="1" dirty="0" smtClean="0"/>
              <a:t> </a:t>
            </a:r>
            <a:r>
              <a:rPr lang="ru-RU" b="1" dirty="0" err="1" smtClean="0"/>
              <a:t>Сэсэг</a:t>
            </a:r>
            <a:r>
              <a:rPr lang="ru-RU" b="1" dirty="0" smtClean="0"/>
              <a:t> Витальевна </a:t>
            </a:r>
            <a:r>
              <a:rPr lang="ru-RU" dirty="0" smtClean="0"/>
              <a:t>получила Диплом I степени за доклад "Анализ профилирования </a:t>
            </a:r>
            <a:r>
              <a:rPr lang="ru-RU" dirty="0" err="1" smtClean="0"/>
              <a:t>микро-РНК</a:t>
            </a:r>
            <a:r>
              <a:rPr lang="ru-RU" dirty="0" smtClean="0"/>
              <a:t> при меланоме кожи и </a:t>
            </a:r>
            <a:r>
              <a:rPr lang="ru-RU" dirty="0" err="1" smtClean="0"/>
              <a:t>мелоноцитарных</a:t>
            </a:r>
            <a:r>
              <a:rPr lang="ru-RU" dirty="0" smtClean="0"/>
              <a:t> новообразованиях кожи»</a:t>
            </a:r>
          </a:p>
          <a:p>
            <a:endParaRPr lang="ru-RU" dirty="0" smtClean="0"/>
          </a:p>
          <a:p>
            <a:r>
              <a:rPr lang="ru-RU" dirty="0" smtClean="0"/>
              <a:t>Руководитель - д.м.н. Рукша Т.Г. </a:t>
            </a:r>
            <a:endParaRPr lang="ru-RU" dirty="0"/>
          </a:p>
        </p:txBody>
      </p:sp>
      <p:pic>
        <p:nvPicPr>
          <p:cNvPr id="94210" name="Picture 2" descr="C:\Users\Елена\Desktop\Совет молодых ученых\1429085639_diplom_tsyrenzhapovo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87" y="2071678"/>
            <a:ext cx="2773654" cy="3814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500042"/>
            <a:ext cx="77724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/>
                </a:solidFill>
              </a:rPr>
              <a:t>70-я юбилейная Всероссийская с международным участием научно-практическая конференция молодых ученых и студентов "Актуальные вопросы современной медицинской науки и </a:t>
            </a:r>
            <a:r>
              <a:rPr lang="ru-RU" sz="2400" b="1" dirty="0" err="1" smtClean="0">
                <a:solidFill>
                  <a:schemeClr val="accent2"/>
                </a:solidFill>
              </a:rPr>
              <a:t>здравоохраненияЭ</a:t>
            </a:r>
            <a:r>
              <a:rPr lang="ru-RU" sz="2400" b="1" dirty="0" smtClean="0">
                <a:solidFill>
                  <a:schemeClr val="accent2"/>
                </a:solidFill>
              </a:rPr>
              <a:t>, Екатеринбург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868" y="1857364"/>
            <a:ext cx="5419732" cy="4222761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Работа студентов ФФМО 318 группы специальности лечебное дело </a:t>
            </a:r>
            <a:r>
              <a:rPr lang="ru-RU" b="1" dirty="0" err="1" smtClean="0"/>
              <a:t>Боровлевой</a:t>
            </a:r>
            <a:r>
              <a:rPr lang="ru-RU" b="1" dirty="0" smtClean="0"/>
              <a:t> Ольги и </a:t>
            </a:r>
            <a:r>
              <a:rPr lang="ru-RU" b="1" dirty="0" err="1" smtClean="0"/>
              <a:t>Черданцевой</a:t>
            </a:r>
            <a:r>
              <a:rPr lang="ru-RU" b="1" dirty="0" smtClean="0"/>
              <a:t> Дарьи </a:t>
            </a:r>
            <a:r>
              <a:rPr lang="ru-RU" dirty="0" smtClean="0"/>
              <a:t>"Варианты внепеченочных желчевыводящих путей" (научный руководитель к.м.н., доцент </a:t>
            </a:r>
            <a:r>
              <a:rPr lang="ru-RU" dirty="0" err="1" smtClean="0"/>
              <a:t>Батухтина</a:t>
            </a:r>
            <a:r>
              <a:rPr lang="ru-RU" dirty="0" smtClean="0"/>
              <a:t> Н.П.) заняла 3 место на секции "Клиническая анатомия".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На секции "Учебно-методические фильмы" победителями стали студенты 204 группы специальности "Стоматология" </a:t>
            </a:r>
            <a:r>
              <a:rPr lang="ru-RU" b="1" dirty="0" err="1" smtClean="0"/>
              <a:t>Мартынчук</a:t>
            </a:r>
            <a:r>
              <a:rPr lang="ru-RU" b="1" dirty="0" smtClean="0"/>
              <a:t> Дмитрий и Федорова Наталья </a:t>
            </a:r>
            <a:r>
              <a:rPr lang="ru-RU" dirty="0" smtClean="0"/>
              <a:t>с фильмом "Определение групп зубов, их принадлежности верхней или нижней челюсти, и их </a:t>
            </a:r>
            <a:r>
              <a:rPr lang="ru-RU" dirty="0" err="1" smtClean="0"/>
              <a:t>латерализация</a:t>
            </a:r>
            <a:r>
              <a:rPr lang="ru-RU" dirty="0" smtClean="0"/>
              <a:t>" (руководители к.м.н., доцент Ефремова В.П. и д.м.н., доцент </a:t>
            </a:r>
            <a:r>
              <a:rPr lang="ru-RU" dirty="0" err="1" smtClean="0"/>
              <a:t>Синдеева</a:t>
            </a:r>
            <a:r>
              <a:rPr lang="ru-RU" dirty="0" smtClean="0"/>
              <a:t> Л.В.). </a:t>
            </a:r>
          </a:p>
        </p:txBody>
      </p:sp>
      <p:pic>
        <p:nvPicPr>
          <p:cNvPr id="95234" name="Picture 2" descr="C:\Users\Елена\Desktop\Совет молодых ученых\1430803573_diplom_borovlevo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7543" y="1615574"/>
            <a:ext cx="2802567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Победители: </a:t>
            </a:r>
          </a:p>
          <a:p>
            <a:pPr lvl="1"/>
            <a:r>
              <a:rPr lang="ru-RU" dirty="0" smtClean="0"/>
              <a:t>В номинации "Лучший молодой ученый </a:t>
            </a:r>
            <a:r>
              <a:rPr lang="ru-RU" dirty="0" err="1" smtClean="0"/>
              <a:t>КрасГМУ</a:t>
            </a:r>
            <a:r>
              <a:rPr lang="ru-RU" dirty="0" smtClean="0"/>
              <a:t> - без степени к.м.н." Лауреатом Конкурса стала: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Гацких</a:t>
            </a:r>
            <a:r>
              <a:rPr lang="ru-RU" dirty="0" smtClean="0"/>
              <a:t> Ирина Владимировна, старший преподаватель кафедры фармакологии с курсами клинической фармакологии, фармацевтической технологии и курсом ПО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номинации "Лучший молодой ученый - кандидат наук":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Еремина Оксана Васильевна, к.м.н., докторант кафедры поликлинической терапии, семейной медицины и ЗОЖ с курсом ПО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1" name="Picture 1" descr="C:\Users\Елена\Desktop\Совет молодых ученых\гацких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1785926"/>
            <a:ext cx="946501" cy="1613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Победители: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	</a:t>
            </a:r>
            <a:r>
              <a:rPr lang="ru-RU" b="1" dirty="0" smtClean="0"/>
              <a:t>В номинации "МОЛОДЫЕ УЧЕНЫЕ" </a:t>
            </a:r>
            <a:r>
              <a:rPr lang="ru-RU" dirty="0" smtClean="0"/>
              <a:t>ЛАУРЕАТОМ КОНКУРСА СТАЛА РАБОТА:</a:t>
            </a:r>
            <a:br>
              <a:rPr lang="ru-RU" dirty="0" smtClean="0"/>
            </a:br>
            <a:r>
              <a:rPr lang="ru-RU" dirty="0" smtClean="0"/>
              <a:t>Н.В. </a:t>
            </a:r>
            <a:r>
              <a:rPr lang="ru-RU" dirty="0" err="1" smtClean="0"/>
              <a:t>Литвинюк</a:t>
            </a:r>
            <a:r>
              <a:rPr lang="ru-RU" dirty="0" smtClean="0"/>
              <a:t>, И.С. </a:t>
            </a:r>
            <a:r>
              <a:rPr lang="ru-RU" dirty="0" err="1" smtClean="0"/>
              <a:t>Усатова</a:t>
            </a:r>
            <a:r>
              <a:rPr lang="ru-RU" dirty="0" smtClean="0"/>
              <a:t>, </a:t>
            </a:r>
            <a:r>
              <a:rPr lang="ru-RU" dirty="0" err="1" smtClean="0"/>
              <a:t>Щитова</a:t>
            </a:r>
            <a:r>
              <a:rPr lang="ru-RU" dirty="0" smtClean="0"/>
              <a:t> Т.Т., Ермакова И.Е. ОЗНАКОМИТЕЛЬНАЯ И ПРОФИЛАКТИЧЕСКАЯ РАБОТА С НАСЕЛЕНИЕМ КАК ВАЖНЫЙ ФАКТОР В СНИЖЕНИИ СМЕРТНОСТИ ОТ ОСТРЫХ НАРУШЕНИЙ МОЗГОВОГО КРОВООБРАЩЕНИЯ В КРАСНОЯРСКОМ КРАЕ</a:t>
            </a:r>
            <a:br>
              <a:rPr lang="ru-RU" dirty="0" smtClean="0"/>
            </a:br>
            <a:r>
              <a:rPr lang="ru-RU" dirty="0" smtClean="0"/>
              <a:t>Руководители: доц. кафедры и клиники хирургических болезней им. проф. </a:t>
            </a:r>
            <a:r>
              <a:rPr lang="ru-RU" dirty="0" err="1" smtClean="0"/>
              <a:t>А.М.Дыхно</a:t>
            </a:r>
            <a:r>
              <a:rPr lang="ru-RU" dirty="0" smtClean="0"/>
              <a:t> с курсом эндоскопии и </a:t>
            </a:r>
            <a:r>
              <a:rPr lang="ru-RU" dirty="0" err="1" smtClean="0"/>
              <a:t>эндохирургии</a:t>
            </a:r>
            <a:r>
              <a:rPr lang="ru-RU" dirty="0" smtClean="0"/>
              <a:t> ПО </a:t>
            </a:r>
            <a:r>
              <a:rPr lang="ru-RU" dirty="0" err="1" smtClean="0"/>
              <a:t>Шнякин</a:t>
            </a:r>
            <a:r>
              <a:rPr lang="ru-RU" dirty="0" smtClean="0"/>
              <a:t> П.А., доцент д.м.н. Исаева Н.В., к.м.н. </a:t>
            </a:r>
            <a:r>
              <a:rPr lang="ru-RU" dirty="0" err="1" smtClean="0"/>
              <a:t>Хало</a:t>
            </a:r>
            <a:r>
              <a:rPr lang="ru-RU" dirty="0" smtClean="0"/>
              <a:t> Н.В.</a:t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r>
              <a:rPr lang="ru-RU" b="1" dirty="0" smtClean="0"/>
              <a:t>	В номинации "СТУДЕНЧЕСКИЕ РАБОТЫ" </a:t>
            </a:r>
            <a:r>
              <a:rPr lang="ru-RU" dirty="0" smtClean="0"/>
              <a:t>ЛАУРЕАТОМ КОНКУРСА СТАЛА РАБОТА:</a:t>
            </a:r>
            <a:br>
              <a:rPr lang="ru-RU" dirty="0" smtClean="0"/>
            </a:br>
            <a:r>
              <a:rPr lang="ru-RU" dirty="0" smtClean="0"/>
              <a:t>1) </a:t>
            </a:r>
            <a:r>
              <a:rPr lang="ru-RU" dirty="0" err="1" smtClean="0"/>
              <a:t>Гасымлы</a:t>
            </a:r>
            <a:r>
              <a:rPr lang="ru-RU" dirty="0" smtClean="0"/>
              <a:t> Д.Д. "МЕДИКО-ДЕМОГРАФИЧЕСКИЕ И ЭКОНОМИЧЕСКИЕ ПОТЕРИ, ОБУСЛОВЛЕННЫЕ РАКОМ ЛЕГКОГО В КРАСНОЯРСКОМ КРАЕ"</a:t>
            </a:r>
            <a:br>
              <a:rPr lang="ru-RU" dirty="0" smtClean="0"/>
            </a:br>
            <a:r>
              <a:rPr lang="ru-RU" dirty="0" smtClean="0"/>
              <a:t>Д.м.н., зав. кафедрой онкологии и лучевой терапии с курсом ПО </a:t>
            </a:r>
            <a:r>
              <a:rPr lang="ru-RU" dirty="0" err="1" smtClean="0"/>
              <a:t>Зуков</a:t>
            </a:r>
            <a:r>
              <a:rPr lang="ru-RU" dirty="0" smtClean="0"/>
              <a:t> Р.А.</a:t>
            </a:r>
            <a:br>
              <a:rPr lang="ru-RU" dirty="0" smtClean="0"/>
            </a:br>
            <a:r>
              <a:rPr lang="ru-RU" dirty="0" smtClean="0"/>
              <a:t>Зав. организационно-методическим отделом КККОД </a:t>
            </a:r>
            <a:r>
              <a:rPr lang="ru-RU" dirty="0" err="1" smtClean="0"/>
              <a:t>Сафонцев</a:t>
            </a:r>
            <a:r>
              <a:rPr lang="ru-RU" dirty="0" smtClean="0"/>
              <a:t> И.П.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96258" name="Picture 2" descr="C:\Users\Елена\Desktop\Совет молодых ученых\литвинюк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8323" y="1857364"/>
            <a:ext cx="910835" cy="1214446"/>
          </a:xfrm>
          <a:prstGeom prst="rect">
            <a:avLst/>
          </a:prstGeom>
          <a:noFill/>
        </p:spPr>
      </p:pic>
      <p:pic>
        <p:nvPicPr>
          <p:cNvPr id="96259" name="Picture 3" descr="C:\Users\Елена\Desktop\Совет молодых ученых\дюн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786190"/>
            <a:ext cx="1000122" cy="1333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8683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/>
                </a:solidFill>
              </a:rPr>
              <a:t>Перспективы 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447800"/>
            <a:ext cx="8643998" cy="4572000"/>
          </a:xfrm>
        </p:spPr>
        <p:txBody>
          <a:bodyPr/>
          <a:lstStyle/>
          <a:p>
            <a:pPr algn="just"/>
            <a:r>
              <a:rPr lang="ru-RU" dirty="0" smtClean="0"/>
              <a:t>Апрель 2016 – </a:t>
            </a:r>
            <a:r>
              <a:rPr lang="ru-RU" b="1" dirty="0" smtClean="0"/>
              <a:t>80-ая  Юбилейная итоговая научная конференция «Фестиваль молодежной науки 2016»</a:t>
            </a:r>
          </a:p>
          <a:p>
            <a:pPr algn="just"/>
            <a:r>
              <a:rPr lang="ru-RU" dirty="0" smtClean="0"/>
              <a:t>Региональный этап Эстафеты вузовской науки</a:t>
            </a:r>
          </a:p>
          <a:p>
            <a:pPr algn="just"/>
            <a:r>
              <a:rPr lang="ru-RU" dirty="0" smtClean="0"/>
              <a:t>Подготовка к </a:t>
            </a:r>
            <a:r>
              <a:rPr lang="en-US" dirty="0" smtClean="0"/>
              <a:t>III</a:t>
            </a:r>
            <a:r>
              <a:rPr lang="ru-RU" dirty="0" smtClean="0"/>
              <a:t> Всероссийскому конкурсу «Лучшее СНО/МНО»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Елена\Desktop\СНГ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985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-428660" y="5053018"/>
            <a:ext cx="8115328" cy="1804982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r>
              <a:rPr lang="ru-RU" sz="4400" b="1" dirty="0" smtClean="0">
                <a:solidFill>
                  <a:srgbClr val="7030A0"/>
                </a:solidFill>
                <a:latin typeface="Book Antiqua" pitchFamily="18" charset="0"/>
              </a:rPr>
              <a:t>С наступающим!</a:t>
            </a:r>
            <a:endParaRPr lang="ru-RU" sz="4400" b="1" dirty="0">
              <a:solidFill>
                <a:srgbClr val="7030A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Сферы ответственности членов Совета НОЦ «Молодежная наука»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4800" y="1214421"/>
          <a:ext cx="8553481" cy="5728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901"/>
                <a:gridCol w="1708441"/>
                <a:gridCol w="1708441"/>
                <a:gridCol w="1708441"/>
                <a:gridCol w="3045257"/>
              </a:tblGrid>
              <a:tr h="671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ФИО члена Совета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Фотография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Курируемые конкурсы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Курируемые членом Совета кафедры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2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Добрецова Елена Александровна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«Управленческие 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и информационные технологии в здравоохранении»,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Конкурс «Молодой организатор здравоохранения им. В.К. Сологуба»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экономики и менеджмента, кафедра управления в здравоохранении ИПО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262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Егоров Степан Александрович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Секция 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«Терапия», </a:t>
                      </a:r>
                      <a:endParaRPr lang="ru-RU" sz="11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Конкурс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CASE-Study,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Конкурс лучших терапевтических работ им. </a:t>
                      </a:r>
                      <a:r>
                        <a:rPr lang="ru-RU" sz="1100" dirty="0" err="1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Опалевой-Стеганцевой</a:t>
                      </a: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внутренних болезней №2 с курсом ПО, кафедра пропедевтики внутренних болезней и терапии, кафедра терапии ИПО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8471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Стукалов Александр Васильевич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«Стоматология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»,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Кафедра-клиника ортопедической стоматологии, кафедра-клиника стоматологии детского возраста и ортодонтии, кафедра-клиника стоматологии ИПО, кафедра-клиника терапевтической стоматологии, кафедра-клиника хирургической стоматологии, кафедра-клиника челюстно-лицевой хирургии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Рисунок 4" descr="http://krasgmu.ru/sys/images/user/1426_1.jp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143116"/>
            <a:ext cx="876300" cy="1165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krasgmu.ru/sys/images/user/243_1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3929066"/>
            <a:ext cx="905378" cy="120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krasgmu.ru/sys/images/user/25688_1.jp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5429264"/>
            <a:ext cx="899160" cy="1195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86766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Сферы ответственности членов Совета НОЦ «Молодежная наука»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304800" y="1554161"/>
          <a:ext cx="8624916" cy="5089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098"/>
                <a:gridCol w="1722709"/>
                <a:gridCol w="1722709"/>
                <a:gridCol w="1722709"/>
                <a:gridCol w="3070691"/>
              </a:tblGrid>
              <a:tr h="6107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ФИО члена Совета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Фотография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Курируемые конкурсы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Курируемые членом Совета кафедры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79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Чипура Алексей Олегович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Хирургия </a:t>
                      </a: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Конкурс лучших</a:t>
                      </a:r>
                      <a:r>
                        <a:rPr lang="ru-RU" sz="1100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хирургических работ им. проф. В.Ф. Войно-Ясенецкого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и клиника хирургических болезней им. проф. А.М.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Дыхно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с курсом эндоскопии и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эндохирургии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ПО, кафедра и клиника хирургических болезней им. проф. Ю.М.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Лубенского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кафедра травматологии, ортопедии и ВПХ с курсом ПО им. проф. Л.Л.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Роднянского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19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МылтыгашевМирген Прокопьевич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урологии, андрологии и сексологии ИПО,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лор-болезней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с курсом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ПО,кафедра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офтальмологии с курсом ПО им. проф. М.А. Дмитриева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795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Теплякова Ольга Валериевна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общей хирургии,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анестезиологии и реаниматологии ИПО, кафедра-центр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симуляционных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 технологий, кафедра мобилизационной подготовки здравоохранения, медицины катастроф, скорой помощи с курсом ПО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Рисунок 4" descr="http://krasgmu.ru/sys/images/user/10603_1.jp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357430"/>
            <a:ext cx="895207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krasgmu.ru/sys/images/user/4462_2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3786190"/>
            <a:ext cx="900043" cy="124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krasgmu.ru/sys/images/user/1483_2.jpg"/>
          <p:cNvPicPr/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5286388"/>
            <a:ext cx="917620" cy="1303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7724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Сферы ответственности членов Совета НОЦ «Молодежная наука»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214282" y="1142984"/>
          <a:ext cx="8715436" cy="5342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151"/>
                <a:gridCol w="1740789"/>
                <a:gridCol w="1740789"/>
                <a:gridCol w="1740789"/>
                <a:gridCol w="3102918"/>
              </a:tblGrid>
              <a:tr h="628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ФИО члена Совета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Фотография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Курируемые конкурсы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Курируемые членом Совета кафедры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14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Шилина Екатерина Витальевна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 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«Педиатрия и акушерство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»,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детских болезней с курсом ПО, кафедра детских инфекционных болезней с курсом ПО, кафедра детской хирургии с курсом ПО им. проф. В.П. Красовской, кафедра поликлинической педиатрии и пропедевтики детских болезней с курсом ПО, кафедра </a:t>
                      </a:r>
                      <a:r>
                        <a:rPr lang="ru-RU" sz="1100" dirty="0" err="1">
                          <a:latin typeface="Times New Roman"/>
                          <a:ea typeface="Calibri"/>
                          <a:cs typeface="Times New Roman"/>
                        </a:rPr>
                        <a:t>перинатологии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акушерства и гинекологии лечебного факультета, кафедра педиатрии ИПО, кафедра акушерства и гинекологии ИПО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52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Ильюшенко Вадим Михайлович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Гуманитарное направление,  факультет фундаментального медицинского образования, факультет социальной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работы,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Гуманитарная секция,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Конкурс лучших гуманитарных работ им. А.Н. Орлова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общественного здоровья и здравоохранения с курсом социальной работы,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факультет </a:t>
                      </a: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социальной 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работы </a:t>
                      </a: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528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Никуленков Василий Валентинович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Кафедра философии и социально-гуманитарных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наук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Рисунок 4" descr="http://krasgmu.ru/sys/images/user/25564_1.jpg"/>
          <p:cNvPicPr/>
          <p:nvPr/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9377" t="3845" r="6233" b="21796"/>
          <a:stretch/>
        </p:blipFill>
        <p:spPr bwMode="auto">
          <a:xfrm>
            <a:off x="2571736" y="2285992"/>
            <a:ext cx="1118269" cy="13573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6" name="Рисунок 5" descr="http://krasgmu.ru/sys/images/user/31456_2.jpg"/>
          <p:cNvPicPr/>
          <p:nvPr/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3982" b="26549"/>
          <a:stretch/>
        </p:blipFill>
        <p:spPr bwMode="auto">
          <a:xfrm>
            <a:off x="2643174" y="3929066"/>
            <a:ext cx="904475" cy="1196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7" name="irc_mi" descr="http://www.dipl.spb.ru/upload/images/vasily_nikulenkov.jpg"/>
          <p:cNvPicPr/>
          <p:nvPr/>
        </p:nvPicPr>
        <p:blipFill rotWithShape="1"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319" r="14894" b="29787"/>
          <a:stretch/>
        </p:blipFill>
        <p:spPr bwMode="auto">
          <a:xfrm>
            <a:off x="2643174" y="5286388"/>
            <a:ext cx="887557" cy="1171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77724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Сферы ответственности членов Совета НОЦ «Молодежная наука»</a:t>
            </a:r>
            <a:endParaRPr lang="ru-RU" sz="2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-1" y="1000108"/>
          <a:ext cx="9429785" cy="6471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129"/>
                <a:gridCol w="1883471"/>
                <a:gridCol w="1883471"/>
                <a:gridCol w="1883471"/>
                <a:gridCol w="3357243"/>
              </a:tblGrid>
              <a:tr h="6044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ФИО члена Совета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Фотография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Курируемые конкурсы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Курируемые членом Совета кафедры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537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Мещерякова Валентина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Игорьевна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«Фармация и фармакология», фармацевтический факультет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Кафедра 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управления и экономики фармации с курсом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ПО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9701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Циммерман Ксения Александровна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Кафедра 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фармакологии с курсами клинической </a:t>
                      </a:r>
                      <a:r>
                        <a:rPr lang="ru-RU" sz="1100" dirty="0" err="1" smtClean="0">
                          <a:latin typeface="Times New Roman"/>
                          <a:ea typeface="Calibri"/>
                          <a:cs typeface="Times New Roman"/>
                        </a:rPr>
                        <a:t>ф</a:t>
                      </a: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фармакологии</a:t>
                      </a: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, фарм. технологии и курсом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ПО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031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Сергеева Ирина Владимировна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Секция «Инфекционные болезни»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Кафедра инфекционных болезней и эпидемиологии с курсом ПО, кафедра туберкулеза с курсом ПО, кафедра клинической иммунологии, кафедра гигиены,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552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http://krasgmu.ru/sys/images/user/10943_1.jpg"/>
          <p:cNvPicPr/>
          <p:nvPr/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4584" t="6265" r="11458" b="26379"/>
          <a:stretch/>
        </p:blipFill>
        <p:spPr bwMode="auto">
          <a:xfrm>
            <a:off x="2643174" y="1785926"/>
            <a:ext cx="817156" cy="9286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6" name="Рисунок 5" descr="http://krasgmu.ru/sys/images/user/10837_1.jpg"/>
          <p:cNvPicPr/>
          <p:nvPr/>
        </p:nvPicPr>
        <p:blipFill rotWithShape="1"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6958" t="-1" r="6956" b="36782"/>
          <a:stretch/>
        </p:blipFill>
        <p:spPr bwMode="auto">
          <a:xfrm>
            <a:off x="2643174" y="3429000"/>
            <a:ext cx="891540" cy="1181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7" name="Рисунок 6" descr="http://krasgmu.ru/sys/images/user/1064_2.jpg"/>
          <p:cNvPicPr/>
          <p:nvPr/>
        </p:nvPicPr>
        <p:blipFill rotWithShape="1"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8510" r="4693" b="20382"/>
          <a:stretch/>
        </p:blipFill>
        <p:spPr bwMode="auto">
          <a:xfrm>
            <a:off x="2571736" y="5286388"/>
            <a:ext cx="1000132" cy="12630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3176</TotalTime>
  <Words>3443</Words>
  <Application>Microsoft Office PowerPoint</Application>
  <PresentationFormat>Экран (4:3)</PresentationFormat>
  <Paragraphs>494</Paragraphs>
  <Slides>56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8" baseType="lpstr">
      <vt:lpstr>Справедливость</vt:lpstr>
      <vt:lpstr>Acrobat Document</vt:lpstr>
      <vt:lpstr>Слайд 1</vt:lpstr>
      <vt:lpstr>Структура НОЦ «Молодежная наука»</vt:lpstr>
      <vt:lpstr>Сферы ответственности членов Совета НОЦ «Молодежная наука»</vt:lpstr>
      <vt:lpstr>Сферы ответственности членов Совета НОЦ «Молодежная наука»</vt:lpstr>
      <vt:lpstr>Сферы ответственности членов Совета НОЦ «Молодежная наука»</vt:lpstr>
      <vt:lpstr>Сферы ответственности членов Совета НОЦ «Молодежная наука»</vt:lpstr>
      <vt:lpstr>Сферы ответственности членов Совета НОЦ «Молодежная наука»</vt:lpstr>
      <vt:lpstr>Сферы ответственности членов Совета НОЦ «Молодежная наука»</vt:lpstr>
      <vt:lpstr>Сферы ответственности членов Совета НОЦ «Молодежная наука»</vt:lpstr>
      <vt:lpstr>Сферы ответственности членов Совета НОЦ «Молодежная наука»</vt:lpstr>
      <vt:lpstr>Слайд 11</vt:lpstr>
      <vt:lpstr>Новое в проведении Фестиваля:</vt:lpstr>
      <vt:lpstr>Новое в программе Фестиваля:</vt:lpstr>
      <vt:lpstr>20 апреля 2015: Открытие Фестиваля Пленарное заседание по актуальным проблемам  Молодежной науки</vt:lpstr>
      <vt:lpstr>Продолжили программу первого дня  Мастер-классы по актуальным направлениям молодежной науки</vt:lpstr>
      <vt:lpstr>20.04.2015 А тем временем в зале телеконференций… Вебинар по хирургии</vt:lpstr>
      <vt:lpstr>Слайд 17</vt:lpstr>
      <vt:lpstr>Экскурсия для школьников</vt:lpstr>
      <vt:lpstr>Новые секции  на Фестивале молодежной науки</vt:lpstr>
      <vt:lpstr>Слайд 20</vt:lpstr>
      <vt:lpstr>Конкурс практических навыков «НЕОТЛОЖКА»</vt:lpstr>
      <vt:lpstr>      В рамках фестиваля «Молодежная наука»  на кафедре – центр симуляционных технологий 24 апреля 2015 г.    Конкурс на лучшее изобретение с использованием симуляционных образовательных технологий «ИННОВАЦИИ В СИМУЛЯЦИОННОМ ОБУЧЕНИИ»</vt:lpstr>
      <vt:lpstr>Конкурс сложных клинически случаев </vt:lpstr>
      <vt:lpstr>Конкурс  «Лучшая научная идея»  имени профессора В.А. Руднева</vt:lpstr>
      <vt:lpstr>24.04.2015 Конкурс И.И. Гительзона</vt:lpstr>
      <vt:lpstr>Социальные события, проведенные молодыми учеными КрасГМУ</vt:lpstr>
      <vt:lpstr>Итоги Фестиваля 20-24.042015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Участие во II Всероссийском конкурсе «Лучшее СНО/МНО», Курск</vt:lpstr>
      <vt:lpstr>Подведены итоги отчета деятельности СНО кафедр</vt:lpstr>
      <vt:lpstr>Слайд 40</vt:lpstr>
      <vt:lpstr>Слайд 41</vt:lpstr>
      <vt:lpstr>Слайд 42</vt:lpstr>
      <vt:lpstr>Слайд 43</vt:lpstr>
      <vt:lpstr>Наиболее яркие победы молодых ученых КрасГМУ: Эстафета вузовской науки-2015</vt:lpstr>
      <vt:lpstr>VI Международный Молодёжный Медицинский Конгресс "Санкт-Петербургские научные чтения - 2015</vt:lpstr>
      <vt:lpstr> I Международная конференция "Молодежь в борьбе с ВИЧ/СПИДом Южный Урал - 2015«, Челябинск</vt:lpstr>
      <vt:lpstr>Финал конкурса Фонда Бортника по программе УМНИК в Научном центре неврологии РАН (Москва) (направление - "Нейроидея"). </vt:lpstr>
      <vt:lpstr>IV Конгресс Национальной Ассоциации Фтизиатров</vt:lpstr>
      <vt:lpstr>I Межвузовская научная сессия молодых ученых и студентов, ОМСК</vt:lpstr>
      <vt:lpstr>I Всероссийской студенческой научной конференции на иностранных языках</vt:lpstr>
      <vt:lpstr>XXI Всероссийской конференции молодых ученых с международным участием "Актуальные проблемы патофизиологии-2015</vt:lpstr>
      <vt:lpstr>70-я юбилейная Всероссийская с международным участием научно-практическая конференция молодых ученых и студентов "Актуальные вопросы современной медицинской науки и здравоохраненияЭ, Екатеринбург</vt:lpstr>
      <vt:lpstr>Слайд 53</vt:lpstr>
      <vt:lpstr>Слайд 54</vt:lpstr>
      <vt:lpstr>Перспективы </vt:lpstr>
      <vt:lpstr>Слайд 56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Елена</cp:lastModifiedBy>
  <cp:revision>26</cp:revision>
  <dcterms:created xsi:type="dcterms:W3CDTF">2014-12-10T13:59:42Z</dcterms:created>
  <dcterms:modified xsi:type="dcterms:W3CDTF">2015-12-24T04:36:08Z</dcterms:modified>
</cp:coreProperties>
</file>