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62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196FC-9D61-44D4-AF38-D501282460B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3C737-F674-45AD-8821-ED862852D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1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EABEE-390C-9483-94D3-FCCF002B3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AC5F21-A1B4-2AEA-CE70-7EFCD2503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7E21E6-E266-FED1-40CF-A8FEBC5A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DB77-0FDA-4A20-9E62-4D9E4046F551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AE76A-15F0-104D-0B86-B6BFB3C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ADF9BA-1A37-B01F-E2BE-0DDBC98A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9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E55C9-C920-F503-42EF-85AA7A3F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2E5732-632C-47A5-2EEE-055FA2441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0A80E-CC2A-D2B4-811C-CDD141BA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F4A1-A760-4875-8A7A-5598F599FC8C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6D268-710A-350C-064B-FCAED6B4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AC5F9-2660-3A33-2F86-D936207E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2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FC947B-0E6E-5468-8969-3E6FF6FFC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F0C176-0C3B-C59A-CD63-392E544AB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0FE28-A9F9-F5AF-8FFD-CB904F0A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A9AB-50DC-403F-99FA-819216E6F448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E5B47-51DA-7A69-165D-884D1763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5DB71-263F-5CDA-2675-8B0D409A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5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3A558-9F28-3736-91BD-8ACE5B26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196E3-327C-CEBC-5A4D-20B95E840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1F8D9-F54E-294F-4142-1FC8FFB6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CD90-982E-4D0B-89A2-1204701F9788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67CFB9-7F3C-93B9-48D1-BCBC005D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C1602-5FCD-50E1-5F48-5859B87CB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7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F7C68-E69A-D746-1B51-D33D67AE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8AC7E3-EF95-FD49-6595-FF1388A6D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BD464D-C514-B474-CEFA-1A5C4331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1F39-F790-4CA1-9FB1-38715F58F5FE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CB244C-D0BA-9498-F38F-05B50EBD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D9DF9-5A98-9258-C59B-93540ED7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9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771D6-F99F-F202-5E73-A8A01FEE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19EFF-AD4B-6F42-6BDD-4559BE95E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D3EEE8-4CA8-EE55-43C8-46655705E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B7F1CD-4C4E-7F96-2D5E-AF29E5B4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660E-90A3-443A-B651-E1944546697D}" type="datetime1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635AE8-52C8-3A6A-E041-33451BF5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2A6FBD-5647-8435-2A05-52A680BD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855E7-4254-D09B-656D-40DC7CAB9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00F55C-81F1-E18C-2355-458858CFC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7858CA-725D-6DE5-14BB-2D4BA05D8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127313-C9AD-DAFC-6FBC-EF1BDE2F6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7046BD-88DE-CC05-0957-8D15594FE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6B002-A499-5E1E-8B62-E0B6CF44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2913-AE90-4334-8780-F2766A9E43D2}" type="datetime1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0C96B6-9ED3-8D60-470F-9BF89098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66FF41-C517-4ADB-3E01-FDE00BD6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5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0839D-B00E-9363-BE20-9AC08DB4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DBF938-725D-F3A0-55A7-97F4B1B4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3CB9-693C-4533-A30D-2647C13C52F0}" type="datetime1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CA83D5-4C27-02B3-BE80-473A55DD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47308B-87F9-0F1C-0DB2-20179472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4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53CFE1-613F-B553-B26A-3D329474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9A75-BAE2-49B5-9528-96A75DE0F91A}" type="datetime1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E57037-5F4A-05C6-8697-291BABA2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AD9C78-4943-A0C0-86EB-30BFDC9C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6B512-52F9-8C58-3631-E6DB22D54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EB764B-AD46-05D5-0D21-39F105485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1C2615-C9F0-F4CD-D83C-8B4A1E938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90A2FC-E5FD-E9FB-AF05-0CEB5E8B8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0F1D-620D-4185-B363-D5CA4742FCB1}" type="datetime1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68528B-898A-3321-1832-0A09D9E5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CF0E6E-A649-6A79-B493-D09E7FAB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2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488C8-02B0-B2C8-08FB-A628F679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C2B0FA-18FE-C1B6-3BB1-1407CF964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A1D727-8C1B-8EC7-F17D-507619382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737947-1846-D287-8C55-68CC3C9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B533-C547-4819-B0CA-BF6544BB3F9E}" type="datetime1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4CC99B-8001-80D0-EE98-D118B51A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B3CBC1-7D43-B560-427D-E1E53BF2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9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BBE55-F2AA-FDF1-F206-F0ECC831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8A7C02-0166-6400-EAFF-5FD43A63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E982A1-D6C7-E79E-747B-948D07152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F83C-111A-46B2-A3BA-B3984CE580E3}" type="datetime1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E79E2-C911-1040-4ADE-91DF8B011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048ED-B56C-03AD-CBA7-189BFABCF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84736-1BC5-4290-BE89-A6B2EEE41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B87E3-7C3E-DD02-F582-EC5D78C4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имени профессора В.Ф. Войно-Ясенецкого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3B885-9CDB-52BB-F47A-6F389E3D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7" y="1772816"/>
            <a:ext cx="11849877" cy="50851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МДК 03.01 Организация деятельности аптеки и её структурных подразделений аптеки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ПМ 03.01 Организация деятельности аптеки и её структурных подразделений аптеки и руководство аптечной организации  при отсутствии специалиста с высшим образованием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Дневник производственной практики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Для обучающихся 2 курса 4 семестра по специальности 33.02.01. Фармация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На базе Губернская аптека№81 г. Красноярск ул. Карамзина 6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Марьясова Ника Андреевна 202 группа</a:t>
            </a:r>
          </a:p>
          <a:p>
            <a:pPr marL="0" indent="0" algn="l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Общий/непосредственный  руководитель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Аксенова Маргарита Петровна (заведующая аптекой )</a:t>
            </a:r>
          </a:p>
          <a:p>
            <a:pPr marL="0" indent="0" algn="l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руководитель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Елена Николаевна (преподаватель)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Красноярск,2023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70E8E1-5FBA-C948-3B2C-BF91D380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15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DB068-1062-464A-6ACF-209168DF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>
            <a:normAutofit/>
          </a:bodyPr>
          <a:lstStyle/>
          <a:p>
            <a:r>
              <a:rPr lang="ru-RU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по количеству внутри тарных мест и качеству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BD25A-4846-FF04-2B35-71F7C732D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624"/>
            <a:ext cx="10515600" cy="4889339"/>
          </a:xfrm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соответствия поставленного товара с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данными указанным в документах поставщика: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наименованию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озировке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рокам годности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ерии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Комплектности;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оварному виду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12788F-AA4A-8B03-5C85-606228CB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3841E4-56AC-9F37-5CFE-2C3D7D548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926" y="643242"/>
            <a:ext cx="3342757" cy="424847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433303-721A-BBFB-B696-AD30F758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314263-ACA7-4EFF-560A-7369C41E8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683" y="655714"/>
            <a:ext cx="3179341" cy="4236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A33798-2754-1E11-CF52-8BBF9A87C32B}"/>
              </a:ext>
            </a:extLst>
          </p:cNvPr>
          <p:cNvSpPr txBox="1"/>
          <p:nvPr/>
        </p:nvSpPr>
        <p:spPr>
          <a:xfrm>
            <a:off x="2974911" y="4973216"/>
            <a:ext cx="56356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10–Приемка товара по количеству мест</a:t>
            </a:r>
          </a:p>
        </p:txBody>
      </p:sp>
    </p:spTree>
    <p:extLst>
      <p:ext uri="{BB962C8B-B14F-4D97-AF65-F5344CB8AC3E}">
        <p14:creationId xmlns:p14="http://schemas.microsoft.com/office/powerpoint/2010/main" val="192849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FEB2D-C335-3E7B-DEC5-B2B327A6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приему товара в системе «Честный знак».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9E874-9CCF-2988-6F95-3EE12986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245"/>
            <a:ext cx="7923245" cy="473071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более качественного отслеживания перемещения и реализации продукции, чтобы предотвратить появление недоброкачественных товаров была создана система «Честный ЗНАК».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Честный ЗНАК»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национальная система маркировки и прослеживания продукции. Специальный цифровой код гарантирует подлинность и качество товара. Основная задача — повышение уровня безопасности, борьба с контрафактом и некачественными аналогами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A7AB45-7C78-42F9-6F24-9688E9FF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65304-822B-3A1B-99A0-1735AA2C5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080" y="1690688"/>
            <a:ext cx="2390848" cy="2834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B5F5AE-B793-4955-69E5-402C8E4FF2D8}"/>
              </a:ext>
            </a:extLst>
          </p:cNvPr>
          <p:cNvSpPr txBox="1"/>
          <p:nvPr/>
        </p:nvSpPr>
        <p:spPr>
          <a:xfrm>
            <a:off x="9116008" y="4618653"/>
            <a:ext cx="22377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11– Поиск ЛП в приложении «Честный ЗНАК»</a:t>
            </a:r>
          </a:p>
        </p:txBody>
      </p:sp>
    </p:spTree>
    <p:extLst>
      <p:ext uri="{BB962C8B-B14F-4D97-AF65-F5344CB8AC3E}">
        <p14:creationId xmlns:p14="http://schemas.microsoft.com/office/powerpoint/2010/main" val="202878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4D94AF-F50A-2226-AA9B-41CE424A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531"/>
            <a:ext cx="10515600" cy="555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можно отметить, что приемка товара в аптеке является одним из важных процессов, влияющих на эффективность работы аптеки и качество предоставляемых услуг. В процессе приемки необходимо уделять внимание не только физическому состоянию товара, но и его упаковке, сроку годности, а также правильной маркировке. Кроме того, важно проводить анализ рыночных цен и сравнивать ассортимент с предыдущими партиями товара. 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приемка товара позволит предотвратить поставку подделок и несоответствующего качества товаров, обеспечивая безопасность и доверие покупателей.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54BEA2-BD59-64F5-FC3D-7732D4B5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DC68A6-7B31-9F5E-7170-6776F5AB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521" y="3899662"/>
            <a:ext cx="2695425" cy="24566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ECEA5D-4FCA-AABE-B52F-0E2B2B268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62" y="3961096"/>
            <a:ext cx="2593133" cy="23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4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3D088-A122-AFDA-9EFF-F5CA0885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3101"/>
            <a:ext cx="10515600" cy="4805264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E73BEA-6A3F-9A03-2D37-A4FF13B5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14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51882C-CE9E-D421-2C1F-43DF82F4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69" y="2625336"/>
            <a:ext cx="5120174" cy="40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46C6E-86E0-2E64-FDBE-043CCBDE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документация определяющая правила организации по приему ЛС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7BCD6-C9C5-42EB-13CE-B0B291BB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268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организации работы по приему ЛС и товаров аптечного ассортимента регламентирует приказ   МЗ РФ от 31 августа 2016 г. № 647н “Об утверждении Правил надлежащей аптечной практики лекарственных препаратов для медицинского применения”.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55C599-867F-C8CF-A1E8-737E48622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255" y="4012163"/>
            <a:ext cx="2156461" cy="202347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34A45-2B21-CDEA-1480-33F08DEE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9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9C4EF-A7BC-E91F-E499-8A9A7AE1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приему лекарственных средств, товаров аптечного ассортимента в аптеке.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65695-53E4-AB0E-E912-B9A163A1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3</a:t>
            </a:fld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8128607-F80E-CAF7-2BCB-2373466B9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461" y="1690688"/>
            <a:ext cx="7307834" cy="345981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приемки в аптеке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место, где происходит прием и обработка всех поступающих заказов на лекарства и медицинские препараты. В этой зоне специалисты аптеки принимают поставки от поставщиков, проверяют их на соответствие заказам и качество, а также осуществляют их учет и регистрацию в системе аптеки. Зона приемки важна для эффективной и безопасной работы аптеки, так как позволяет контролировать и отслеживать все поступления и обеспечивает точность и надежность поставок лекарственных препаратов для пациентов.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032B28-176A-2EA5-4E0D-C523BEE6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115326" cy="43163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6E3746-866F-98C5-61E9-89C496385336}"/>
              </a:ext>
            </a:extLst>
          </p:cNvPr>
          <p:cNvSpPr txBox="1"/>
          <p:nvPr/>
        </p:nvSpPr>
        <p:spPr>
          <a:xfrm>
            <a:off x="961053" y="6033184"/>
            <a:ext cx="25845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–Зона приемки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85410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DB30A-5C95-A46B-22B7-EF653CE4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2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распаковки товаров.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C49B030-736F-295E-1942-3B90DE33C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2139"/>
            <a:ext cx="4358392" cy="388902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A300BB-0EF3-DC84-5CE3-96A1AE41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4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75756-2ACE-0714-358F-71B0C755916B}"/>
              </a:ext>
            </a:extLst>
          </p:cNvPr>
          <p:cNvSpPr txBox="1"/>
          <p:nvPr/>
        </p:nvSpPr>
        <p:spPr>
          <a:xfrm>
            <a:off x="5579706" y="1184988"/>
            <a:ext cx="51225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распаковки товара в аптеке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специально оборудованное место, где происходит распаковка, проверка и подготовка товаров для размещения на прилавках и полках. В этой зоне сотрудники аптеки осматривают каждую упаковку, проверяют целостность и соответствие содержимого заказанному товару.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зона не только обеспечивает безопасность и качество товаров, но и помогает упорядочить процесс заполнения полок и обновления ассортимента аптеки для удобства покупателей.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DF9B4-A6B3-1EFA-E9DF-957DC32A2A37}"/>
              </a:ext>
            </a:extLst>
          </p:cNvPr>
          <p:cNvSpPr txBox="1"/>
          <p:nvPr/>
        </p:nvSpPr>
        <p:spPr>
          <a:xfrm>
            <a:off x="1138335" y="5278416"/>
            <a:ext cx="33123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4-Зона распаковки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8125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58FCC-07CC-CCD0-9BCF-5F60FF0A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оператора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7826EE-FBBB-C849-12BC-B98CB3E22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711" y="1809063"/>
            <a:ext cx="4177650" cy="313323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6F41AC-64FC-FD63-A920-0583C0DF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EF6D8-B7F0-8D1A-98D9-C25A2E659ED4}"/>
              </a:ext>
            </a:extLst>
          </p:cNvPr>
          <p:cNvSpPr txBox="1"/>
          <p:nvPr/>
        </p:nvSpPr>
        <p:spPr>
          <a:xfrm>
            <a:off x="4814595" y="1864484"/>
            <a:ext cx="5990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месте  обычно находится компьютер с программным обеспечением для учета товаров, сканер штрих-кодов, а также специальные упаковочные материалы и инструменты для проверки целостности и качества товаров и СОП по приемке. Приемщик осуществляет приемку поставок, проверяет их соответствие заказу и требованиям безопасности, осуществляет регистрацию товаров и их размещение на складе или на полках аптеки. Рабочее место приемщика важно для обеспечения точности, эффективности и безопасности работы аптеки.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A1C6F-2FE1-4009-F785-F2F7FA9FF253}"/>
              </a:ext>
            </a:extLst>
          </p:cNvPr>
          <p:cNvSpPr txBox="1"/>
          <p:nvPr/>
        </p:nvSpPr>
        <p:spPr>
          <a:xfrm>
            <a:off x="746449" y="5038531"/>
            <a:ext cx="38162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5-Рабочее место оператора</a:t>
            </a:r>
          </a:p>
        </p:txBody>
      </p:sp>
    </p:spTree>
    <p:extLst>
      <p:ext uri="{BB962C8B-B14F-4D97-AF65-F5344CB8AC3E}">
        <p14:creationId xmlns:p14="http://schemas.microsoft.com/office/powerpoint/2010/main" val="341420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B576F-122F-854A-8FAE-7282532D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Шаги приемки товара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5D863-E8B1-0A83-491B-6A438BAD6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5698"/>
            <a:ext cx="10515600" cy="51412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1.Приемка товара по количеству мест.</a:t>
            </a:r>
            <a:endParaRPr lang="ru-RU" sz="18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товара оператором от поставщика.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Осмотр маркировки транспортной тары (коробок).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 соответствия товара – 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44958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наименование грузополучателя, грузоотправителя согласно </a:t>
            </a:r>
          </a:p>
          <a:p>
            <a:pPr marL="0" lvl="0" indent="0" algn="just">
              <a:lnSpc>
                <a:spcPct val="150000"/>
              </a:lnSpc>
              <a:buNone/>
              <a:tabLst>
                <a:tab pos="44958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сопроводительным документам.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F2CD99-2B32-9D89-62AE-9A6B6606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6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3950FF-05FE-BE82-8AC6-BFEAB6C3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965" y="856311"/>
            <a:ext cx="3148860" cy="37690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B36BC6-7889-BE50-0B09-E73B7B1A0980}"/>
              </a:ext>
            </a:extLst>
          </p:cNvPr>
          <p:cNvSpPr txBox="1"/>
          <p:nvPr/>
        </p:nvSpPr>
        <p:spPr>
          <a:xfrm>
            <a:off x="7343193" y="4693787"/>
            <a:ext cx="3657600" cy="6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 7–</a:t>
            </a:r>
            <a:r>
              <a:rPr lang="ru-RU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Проверка соответствия товара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8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FF72074-4259-0F93-9269-13BE80FC3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8" y="503853"/>
            <a:ext cx="10467392" cy="567311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449580" algn="l"/>
              </a:tabLs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2.Осмотр состояние тары</a:t>
            </a:r>
            <a:endParaRPr lang="ru-RU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Внешний вид, цвет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"/>
              <a:tabLst>
                <a:tab pos="44958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Целостность упаковки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3.Пересчет количества мест</a:t>
            </a:r>
            <a:endParaRPr lang="ru-RU" sz="2000" b="1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BE91F0-05E5-C03C-F86F-4911C3170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A5E2E1-CD64-B4AC-401D-6A4AE36E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58" y="896196"/>
            <a:ext cx="2302064" cy="30170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93749B-80ED-90C7-5EBC-3AA2BF21A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522" y="896196"/>
            <a:ext cx="3806890" cy="3014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2CB6C-96A5-063D-CC3C-B9AF6EB2DAE2}"/>
              </a:ext>
            </a:extLst>
          </p:cNvPr>
          <p:cNvSpPr txBox="1"/>
          <p:nvPr/>
        </p:nvSpPr>
        <p:spPr>
          <a:xfrm>
            <a:off x="6167535" y="4089699"/>
            <a:ext cx="3582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6–Прием товара, пересчет количества мест</a:t>
            </a:r>
          </a:p>
        </p:txBody>
      </p:sp>
    </p:spTree>
    <p:extLst>
      <p:ext uri="{BB962C8B-B14F-4D97-AF65-F5344CB8AC3E}">
        <p14:creationId xmlns:p14="http://schemas.microsoft.com/office/powerpoint/2010/main" val="350529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53D2D-38C3-F7AF-D070-A31DF1F54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4.Регистрация результата приемки товара в «Журнале учета движения товара» и подпись в сопроводительных документах.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6C87A-F4C4-0935-85B0-09426B38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A36324-2306-D44D-8361-2E412A71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103" y="1599041"/>
            <a:ext cx="4174264" cy="22937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651F83-30DB-71DA-0E73-CC896028A5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58" b="9741"/>
          <a:stretch/>
        </p:blipFill>
        <p:spPr>
          <a:xfrm>
            <a:off x="3710104" y="3892790"/>
            <a:ext cx="4174264" cy="1997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5B7C3F-3E8D-4CD0-CDA1-8543F298B62F}"/>
              </a:ext>
            </a:extLst>
          </p:cNvPr>
          <p:cNvSpPr txBox="1"/>
          <p:nvPr/>
        </p:nvSpPr>
        <p:spPr>
          <a:xfrm>
            <a:off x="3900196" y="5890782"/>
            <a:ext cx="38815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7-Журнал учета движения учета</a:t>
            </a:r>
          </a:p>
        </p:txBody>
      </p:sp>
    </p:spTree>
    <p:extLst>
      <p:ext uri="{BB962C8B-B14F-4D97-AF65-F5344CB8AC3E}">
        <p14:creationId xmlns:p14="http://schemas.microsoft.com/office/powerpoint/2010/main" val="386375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0DE302-AC46-E060-E0F5-8D293F49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84736-1BC5-4290-BE89-A6B2EEE413D9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1CD689-F748-F5CD-E82E-152B1B6B8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484" y="575825"/>
            <a:ext cx="3127781" cy="39669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F04DB5-7B0E-5C8E-6103-9DD4AD778549}"/>
              </a:ext>
            </a:extLst>
          </p:cNvPr>
          <p:cNvSpPr txBox="1"/>
          <p:nvPr/>
        </p:nvSpPr>
        <p:spPr>
          <a:xfrm>
            <a:off x="951723" y="4682201"/>
            <a:ext cx="4030824" cy="6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Рисунок–8 Проставление подписи в Журнале учета движения товаров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15477C-EA53-30CB-98CA-08A0E36ED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25" y="532879"/>
            <a:ext cx="3630891" cy="3916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84ABB5-E7DF-E7B4-FDEC-D6ABF7CB7BE5}"/>
              </a:ext>
            </a:extLst>
          </p:cNvPr>
          <p:cNvSpPr txBox="1"/>
          <p:nvPr/>
        </p:nvSpPr>
        <p:spPr>
          <a:xfrm>
            <a:off x="7109284" y="4655976"/>
            <a:ext cx="3239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9– Распаковка товара и его проверка на соответствие количества, ассортимента и цены</a:t>
            </a:r>
          </a:p>
        </p:txBody>
      </p:sp>
    </p:spTree>
    <p:extLst>
      <p:ext uri="{BB962C8B-B14F-4D97-AF65-F5344CB8AC3E}">
        <p14:creationId xmlns:p14="http://schemas.microsoft.com/office/powerpoint/2010/main" val="2533295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762</Words>
  <Application>Microsoft Office PowerPoint</Application>
  <PresentationFormat>Широкоэкранный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 университет имени профессора В.Ф. Войно-Ясенецкого  Министерства здравоохранения Российской Федерации Фармацевтический колледж</vt:lpstr>
      <vt:lpstr>Нормативная документация определяющая правила организации по приему ЛС </vt:lpstr>
      <vt:lpstr>Организация работы по приему лекарственных средств, товаров аптечного ассортимента в аптеке.</vt:lpstr>
      <vt:lpstr>Зона распаковки товаров.</vt:lpstr>
      <vt:lpstr>Рабочее место оператора</vt:lpstr>
      <vt:lpstr>Шаги приемки товара</vt:lpstr>
      <vt:lpstr>Презентация PowerPoint</vt:lpstr>
      <vt:lpstr>4.Регистрация результата приемки товара в «Журнале учета движения товара» и подпись в сопроводительных документах.</vt:lpstr>
      <vt:lpstr>Презентация PowerPoint</vt:lpstr>
      <vt:lpstr>Приемка по количеству внутри тарных мест и качеству</vt:lpstr>
      <vt:lpstr>Презентация PowerPoint</vt:lpstr>
      <vt:lpstr>Работа по приему товара в системе «Честный знак».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 университет имени профессора В.Ф. Войно-Ясенецкого  Министерства здравоохранения Российской Федерации Фармацевтический колледж</dc:title>
  <dc:creator>Марьясова Ника</dc:creator>
  <cp:lastModifiedBy>Марьясова Ника</cp:lastModifiedBy>
  <cp:revision>5</cp:revision>
  <dcterms:created xsi:type="dcterms:W3CDTF">2023-07-06T15:16:05Z</dcterms:created>
  <dcterms:modified xsi:type="dcterms:W3CDTF">2023-07-06T18:57:04Z</dcterms:modified>
</cp:coreProperties>
</file>