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xls" ContentType="application/vnd.ms-excel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0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1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3" r:id="rId1"/>
  </p:sldMasterIdLst>
  <p:notesMasterIdLst>
    <p:notesMasterId r:id="rId119"/>
  </p:notesMasterIdLst>
  <p:sldIdLst>
    <p:sldId id="521" r:id="rId2"/>
    <p:sldId id="350" r:id="rId3"/>
    <p:sldId id="520" r:id="rId4"/>
    <p:sldId id="257" r:id="rId5"/>
    <p:sldId id="262" r:id="rId6"/>
    <p:sldId id="432" r:id="rId7"/>
    <p:sldId id="433" r:id="rId8"/>
    <p:sldId id="451" r:id="rId9"/>
    <p:sldId id="327" r:id="rId10"/>
    <p:sldId id="259" r:id="rId11"/>
    <p:sldId id="260" r:id="rId12"/>
    <p:sldId id="328" r:id="rId13"/>
    <p:sldId id="497" r:id="rId14"/>
    <p:sldId id="331" r:id="rId15"/>
    <p:sldId id="332" r:id="rId16"/>
    <p:sldId id="377" r:id="rId17"/>
    <p:sldId id="431" r:id="rId18"/>
    <p:sldId id="266" r:id="rId19"/>
    <p:sldId id="508" r:id="rId20"/>
    <p:sldId id="273" r:id="rId21"/>
    <p:sldId id="276" r:id="rId22"/>
    <p:sldId id="275" r:id="rId23"/>
    <p:sldId id="277" r:id="rId24"/>
    <p:sldId id="278" r:id="rId25"/>
    <p:sldId id="274" r:id="rId26"/>
    <p:sldId id="282" r:id="rId27"/>
    <p:sldId id="283" r:id="rId28"/>
    <p:sldId id="352" r:id="rId29"/>
    <p:sldId id="335" r:id="rId30"/>
    <p:sldId id="336" r:id="rId31"/>
    <p:sldId id="337" r:id="rId32"/>
    <p:sldId id="436" r:id="rId33"/>
    <p:sldId id="437" r:id="rId34"/>
    <p:sldId id="501" r:id="rId35"/>
    <p:sldId id="326" r:id="rId36"/>
    <p:sldId id="354" r:id="rId37"/>
    <p:sldId id="361" r:id="rId38"/>
    <p:sldId id="435" r:id="rId39"/>
    <p:sldId id="371" r:id="rId40"/>
    <p:sldId id="500" r:id="rId41"/>
    <p:sldId id="372" r:id="rId42"/>
    <p:sldId id="373" r:id="rId43"/>
    <p:sldId id="363" r:id="rId44"/>
    <p:sldId id="364" r:id="rId45"/>
    <p:sldId id="365" r:id="rId46"/>
    <p:sldId id="366" r:id="rId47"/>
    <p:sldId id="367" r:id="rId48"/>
    <p:sldId id="368" r:id="rId49"/>
    <p:sldId id="502" r:id="rId50"/>
    <p:sldId id="438" r:id="rId51"/>
    <p:sldId id="439" r:id="rId52"/>
    <p:sldId id="440" r:id="rId53"/>
    <p:sldId id="441" r:id="rId54"/>
    <p:sldId id="442" r:id="rId55"/>
    <p:sldId id="443" r:id="rId56"/>
    <p:sldId id="392" r:id="rId57"/>
    <p:sldId id="314" r:id="rId58"/>
    <p:sldId id="315" r:id="rId59"/>
    <p:sldId id="316" r:id="rId60"/>
    <p:sldId id="427" r:id="rId61"/>
    <p:sldId id="318" r:id="rId62"/>
    <p:sldId id="319" r:id="rId63"/>
    <p:sldId id="320" r:id="rId64"/>
    <p:sldId id="321" r:id="rId65"/>
    <p:sldId id="514" r:id="rId66"/>
    <p:sldId id="509" r:id="rId67"/>
    <p:sldId id="515" r:id="rId68"/>
    <p:sldId id="510" r:id="rId69"/>
    <p:sldId id="511" r:id="rId70"/>
    <p:sldId id="512" r:id="rId71"/>
    <p:sldId id="513" r:id="rId72"/>
    <p:sldId id="455" r:id="rId73"/>
    <p:sldId id="456" r:id="rId74"/>
    <p:sldId id="452" r:id="rId75"/>
    <p:sldId id="453" r:id="rId76"/>
    <p:sldId id="454" r:id="rId77"/>
    <p:sldId id="457" r:id="rId78"/>
    <p:sldId id="458" r:id="rId79"/>
    <p:sldId id="459" r:id="rId80"/>
    <p:sldId id="460" r:id="rId81"/>
    <p:sldId id="461" r:id="rId82"/>
    <p:sldId id="462" r:id="rId83"/>
    <p:sldId id="463" r:id="rId84"/>
    <p:sldId id="464" r:id="rId85"/>
    <p:sldId id="465" r:id="rId86"/>
    <p:sldId id="466" r:id="rId87"/>
    <p:sldId id="467" r:id="rId88"/>
    <p:sldId id="468" r:id="rId89"/>
    <p:sldId id="469" r:id="rId90"/>
    <p:sldId id="470" r:id="rId91"/>
    <p:sldId id="471" r:id="rId92"/>
    <p:sldId id="472" r:id="rId93"/>
    <p:sldId id="473" r:id="rId94"/>
    <p:sldId id="474" r:id="rId95"/>
    <p:sldId id="475" r:id="rId96"/>
    <p:sldId id="476" r:id="rId97"/>
    <p:sldId id="477" r:id="rId98"/>
    <p:sldId id="478" r:id="rId99"/>
    <p:sldId id="479" r:id="rId100"/>
    <p:sldId id="480" r:id="rId101"/>
    <p:sldId id="481" r:id="rId102"/>
    <p:sldId id="482" r:id="rId103"/>
    <p:sldId id="483" r:id="rId104"/>
    <p:sldId id="484" r:id="rId105"/>
    <p:sldId id="485" r:id="rId106"/>
    <p:sldId id="486" r:id="rId107"/>
    <p:sldId id="487" r:id="rId108"/>
    <p:sldId id="488" r:id="rId109"/>
    <p:sldId id="489" r:id="rId110"/>
    <p:sldId id="490" r:id="rId111"/>
    <p:sldId id="491" r:id="rId112"/>
    <p:sldId id="492" r:id="rId113"/>
    <p:sldId id="493" r:id="rId114"/>
    <p:sldId id="494" r:id="rId115"/>
    <p:sldId id="496" r:id="rId116"/>
    <p:sldId id="495" r:id="rId117"/>
    <p:sldId id="325" r:id="rId118"/>
  </p:sldIdLst>
  <p:sldSz cx="9144000" cy="6858000" type="screen4x3"/>
  <p:notesSz cx="6858000" cy="9144000"/>
  <p:custDataLst>
    <p:tags r:id="rId120"/>
  </p:custDataLst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CCECFF"/>
    <a:srgbClr val="E1E1FF"/>
    <a:srgbClr val="FFCCFF"/>
    <a:srgbClr val="CCFFCC"/>
    <a:srgbClr val="FFFF99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31" autoAdjust="0"/>
    <p:restoredTop sz="94660"/>
  </p:normalViewPr>
  <p:slideViewPr>
    <p:cSldViewPr>
      <p:cViewPr varScale="1">
        <p:scale>
          <a:sx n="111" d="100"/>
          <a:sy n="111" d="100"/>
        </p:scale>
        <p:origin x="-1908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ags" Target="tags/tag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iagram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CBCF104-AC2E-4006-A8BA-754CCE86159F}" type="doc">
      <dgm:prSet loTypeId="urn:microsoft.com/office/officeart/2005/8/layout/process1" loCatId="process" qsTypeId="urn:microsoft.com/office/officeart/2005/8/quickstyle/simple3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B0A9E37F-F9CC-4CDB-84A5-BE5CD70A7348}">
      <dgm:prSet/>
      <dgm:spPr/>
      <dgm:t>
        <a:bodyPr/>
        <a:lstStyle/>
        <a:p>
          <a:pPr rtl="0"/>
          <a:r>
            <a:rPr lang="ru-RU" b="1"/>
            <a:t>Более </a:t>
          </a:r>
          <a:r>
            <a:rPr lang="en-GB" b="1"/>
            <a:t>2</a:t>
          </a:r>
          <a:r>
            <a:rPr lang="ru-RU" b="1"/>
            <a:t>51</a:t>
          </a:r>
          <a:r>
            <a:rPr lang="en-GB" b="1"/>
            <a:t>.</a:t>
          </a:r>
          <a:r>
            <a:rPr lang="ru-RU" b="1"/>
            <a:t>266</a:t>
          </a:r>
          <a:r>
            <a:rPr lang="en-GB" b="1"/>
            <a:t> </a:t>
          </a:r>
          <a:r>
            <a:rPr lang="ru-RU" b="1"/>
            <a:t>операций в год</a:t>
          </a:r>
        </a:p>
      </dgm:t>
    </dgm:pt>
    <dgm:pt modelId="{2510EDF9-5DE0-4D12-ACCC-8D4373F6CBF0}" type="parTrans" cxnId="{51F0B48A-1416-473E-B40D-CC3E2354098E}">
      <dgm:prSet/>
      <dgm:spPr/>
      <dgm:t>
        <a:bodyPr/>
        <a:lstStyle/>
        <a:p>
          <a:endParaRPr lang="ru-RU"/>
        </a:p>
      </dgm:t>
    </dgm:pt>
    <dgm:pt modelId="{F69171CA-5234-4DEE-8A48-483B8FD313AE}" type="sibTrans" cxnId="{51F0B48A-1416-473E-B40D-CC3E2354098E}">
      <dgm:prSet/>
      <dgm:spPr/>
      <dgm:t>
        <a:bodyPr/>
        <a:lstStyle/>
        <a:p>
          <a:endParaRPr lang="ru-RU"/>
        </a:p>
      </dgm:t>
    </dgm:pt>
    <dgm:pt modelId="{187E1C2C-AAC5-4445-89F0-2779F4985187}">
      <dgm:prSet/>
      <dgm:spPr/>
      <dgm:t>
        <a:bodyPr/>
        <a:lstStyle/>
        <a:p>
          <a:pPr rtl="0"/>
          <a:r>
            <a:rPr lang="ru-RU" b="1"/>
            <a:t>из них 49.000 экстренных операций!</a:t>
          </a:r>
        </a:p>
      </dgm:t>
    </dgm:pt>
    <dgm:pt modelId="{A2A2ABD0-D98B-46F3-BD42-28DB602EDCA1}" type="parTrans" cxnId="{7786D371-AF46-4F90-B8D7-FE0A3267F5CA}">
      <dgm:prSet/>
      <dgm:spPr/>
      <dgm:t>
        <a:bodyPr/>
        <a:lstStyle/>
        <a:p>
          <a:endParaRPr lang="ru-RU"/>
        </a:p>
      </dgm:t>
    </dgm:pt>
    <dgm:pt modelId="{7AED7DEE-F127-4016-BA50-5203AE5F6EBF}" type="sibTrans" cxnId="{7786D371-AF46-4F90-B8D7-FE0A3267F5CA}">
      <dgm:prSet/>
      <dgm:spPr/>
      <dgm:t>
        <a:bodyPr/>
        <a:lstStyle/>
        <a:p>
          <a:endParaRPr lang="ru-RU"/>
        </a:p>
      </dgm:t>
    </dgm:pt>
    <dgm:pt modelId="{26748C8A-E489-4019-8573-592F98D41AD8}" type="pres">
      <dgm:prSet presAssocID="{0CBCF104-AC2E-4006-A8BA-754CCE86159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1853FC8-63C8-4395-839B-C72959F02171}" type="pres">
      <dgm:prSet presAssocID="{B0A9E37F-F9CC-4CDB-84A5-BE5CD70A7348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DB49BF-D21B-4FDF-8F1E-90CBFF78AA1B}" type="pres">
      <dgm:prSet presAssocID="{F69171CA-5234-4DEE-8A48-483B8FD313AE}" presName="sibTrans" presStyleLbl="sibTrans2D1" presStyleIdx="0" presStyleCnt="1"/>
      <dgm:spPr/>
      <dgm:t>
        <a:bodyPr/>
        <a:lstStyle/>
        <a:p>
          <a:endParaRPr lang="ru-RU"/>
        </a:p>
      </dgm:t>
    </dgm:pt>
    <dgm:pt modelId="{50E5C67E-CC29-4665-9413-DEB0649187AB}" type="pres">
      <dgm:prSet presAssocID="{F69171CA-5234-4DEE-8A48-483B8FD313AE}" presName="connectorText" presStyleLbl="sibTrans2D1" presStyleIdx="0" presStyleCnt="1"/>
      <dgm:spPr/>
      <dgm:t>
        <a:bodyPr/>
        <a:lstStyle/>
        <a:p>
          <a:endParaRPr lang="ru-RU"/>
        </a:p>
      </dgm:t>
    </dgm:pt>
    <dgm:pt modelId="{2BD36942-5808-4FE1-828E-6899F73A1691}" type="pres">
      <dgm:prSet presAssocID="{187E1C2C-AAC5-4445-89F0-2779F4985187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786D371-AF46-4F90-B8D7-FE0A3267F5CA}" srcId="{0CBCF104-AC2E-4006-A8BA-754CCE86159F}" destId="{187E1C2C-AAC5-4445-89F0-2779F4985187}" srcOrd="1" destOrd="0" parTransId="{A2A2ABD0-D98B-46F3-BD42-28DB602EDCA1}" sibTransId="{7AED7DEE-F127-4016-BA50-5203AE5F6EBF}"/>
    <dgm:cxn modelId="{F944D144-4DD2-4BAC-999B-9E51EEB75F82}" type="presOf" srcId="{F69171CA-5234-4DEE-8A48-483B8FD313AE}" destId="{50E5C67E-CC29-4665-9413-DEB0649187AB}" srcOrd="1" destOrd="0" presId="urn:microsoft.com/office/officeart/2005/8/layout/process1"/>
    <dgm:cxn modelId="{3C452B26-0448-472E-8A1D-77BD84BF92EF}" type="presOf" srcId="{B0A9E37F-F9CC-4CDB-84A5-BE5CD70A7348}" destId="{D1853FC8-63C8-4395-839B-C72959F02171}" srcOrd="0" destOrd="0" presId="urn:microsoft.com/office/officeart/2005/8/layout/process1"/>
    <dgm:cxn modelId="{36DE8818-9573-42AA-BFDD-D23E46A8634E}" type="presOf" srcId="{0CBCF104-AC2E-4006-A8BA-754CCE86159F}" destId="{26748C8A-E489-4019-8573-592F98D41AD8}" srcOrd="0" destOrd="0" presId="urn:microsoft.com/office/officeart/2005/8/layout/process1"/>
    <dgm:cxn modelId="{6C7CBF11-7DA3-487A-80CC-666FC5D88D59}" type="presOf" srcId="{F69171CA-5234-4DEE-8A48-483B8FD313AE}" destId="{6EDB49BF-D21B-4FDF-8F1E-90CBFF78AA1B}" srcOrd="0" destOrd="0" presId="urn:microsoft.com/office/officeart/2005/8/layout/process1"/>
    <dgm:cxn modelId="{51F0B48A-1416-473E-B40D-CC3E2354098E}" srcId="{0CBCF104-AC2E-4006-A8BA-754CCE86159F}" destId="{B0A9E37F-F9CC-4CDB-84A5-BE5CD70A7348}" srcOrd="0" destOrd="0" parTransId="{2510EDF9-5DE0-4D12-ACCC-8D4373F6CBF0}" sibTransId="{F69171CA-5234-4DEE-8A48-483B8FD313AE}"/>
    <dgm:cxn modelId="{06B5837A-A292-4707-B50A-02958EDA177D}" type="presOf" srcId="{187E1C2C-AAC5-4445-89F0-2779F4985187}" destId="{2BD36942-5808-4FE1-828E-6899F73A1691}" srcOrd="0" destOrd="0" presId="urn:microsoft.com/office/officeart/2005/8/layout/process1"/>
    <dgm:cxn modelId="{E5F6AFC0-D757-4F97-A995-F622ACBE2785}" type="presParOf" srcId="{26748C8A-E489-4019-8573-592F98D41AD8}" destId="{D1853FC8-63C8-4395-839B-C72959F02171}" srcOrd="0" destOrd="0" presId="urn:microsoft.com/office/officeart/2005/8/layout/process1"/>
    <dgm:cxn modelId="{5EC66093-2212-42D0-89BB-70BE0D7E0E09}" type="presParOf" srcId="{26748C8A-E489-4019-8573-592F98D41AD8}" destId="{6EDB49BF-D21B-4FDF-8F1E-90CBFF78AA1B}" srcOrd="1" destOrd="0" presId="urn:microsoft.com/office/officeart/2005/8/layout/process1"/>
    <dgm:cxn modelId="{08EB3D5F-7D1E-4478-948B-D3394EDCEB26}" type="presParOf" srcId="{6EDB49BF-D21B-4FDF-8F1E-90CBFF78AA1B}" destId="{50E5C67E-CC29-4665-9413-DEB0649187AB}" srcOrd="0" destOrd="0" presId="urn:microsoft.com/office/officeart/2005/8/layout/process1"/>
    <dgm:cxn modelId="{0669B00C-329A-47AC-A667-F6B392369561}" type="presParOf" srcId="{26748C8A-E489-4019-8573-592F98D41AD8}" destId="{2BD36942-5808-4FE1-828E-6899F73A1691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3BAB0DB-0EA1-4D2D-B129-FF3BFE2F68D2}" type="doc">
      <dgm:prSet loTypeId="urn:microsoft.com/office/officeart/2005/8/layout/process4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4A30238-D69E-4E6C-A86B-466071F22713}">
      <dgm:prSet/>
      <dgm:spPr/>
      <dgm:t>
        <a:bodyPr/>
        <a:lstStyle/>
        <a:p>
          <a:pPr rtl="0"/>
          <a:r>
            <a:rPr lang="ru-RU" b="1" dirty="0" err="1"/>
            <a:t>Грыженосители</a:t>
          </a:r>
          <a:r>
            <a:rPr lang="ru-RU" b="1" dirty="0"/>
            <a:t> – около 2% населения </a:t>
          </a:r>
          <a:br>
            <a:rPr lang="ru-RU" b="1" dirty="0"/>
          </a:br>
          <a:r>
            <a:rPr lang="ru-RU" b="1" dirty="0"/>
            <a:t>(12-14 человек на 10000 населения)</a:t>
          </a:r>
        </a:p>
      </dgm:t>
    </dgm:pt>
    <dgm:pt modelId="{D2A66509-EEFB-43B2-B182-2161591E90E5}" type="parTrans" cxnId="{89049A9C-8342-4316-BD7D-A8AD0AD56CEA}">
      <dgm:prSet/>
      <dgm:spPr/>
      <dgm:t>
        <a:bodyPr/>
        <a:lstStyle/>
        <a:p>
          <a:endParaRPr lang="ru-RU" b="1"/>
        </a:p>
      </dgm:t>
    </dgm:pt>
    <dgm:pt modelId="{4EA3F0D0-9779-4B76-969A-2EBC83B96350}" type="sibTrans" cxnId="{89049A9C-8342-4316-BD7D-A8AD0AD56CEA}">
      <dgm:prSet/>
      <dgm:spPr/>
      <dgm:t>
        <a:bodyPr/>
        <a:lstStyle/>
        <a:p>
          <a:endParaRPr lang="ru-RU" b="1"/>
        </a:p>
      </dgm:t>
    </dgm:pt>
    <dgm:pt modelId="{79660101-B86E-444E-B60B-7635AEC4543E}">
      <dgm:prSet/>
      <dgm:spPr/>
      <dgm:t>
        <a:bodyPr/>
        <a:lstStyle/>
        <a:p>
          <a:pPr rtl="0"/>
          <a:r>
            <a:rPr lang="ru-RU" b="1" u="sng" dirty="0"/>
            <a:t>Ущемление</a:t>
          </a:r>
          <a:r>
            <a:rPr lang="ru-RU" b="1" dirty="0"/>
            <a:t> – у 8-20% </a:t>
          </a:r>
          <a:r>
            <a:rPr lang="ru-RU" b="1" dirty="0" err="1"/>
            <a:t>грыженосителей</a:t>
          </a:r>
          <a:endParaRPr lang="ru-RU" b="1" dirty="0"/>
        </a:p>
      </dgm:t>
    </dgm:pt>
    <dgm:pt modelId="{E1EB2BB5-5B08-4EFE-A664-6A88EA790472}" type="parTrans" cxnId="{0EB97C7D-AF18-4718-A82A-3EC5398273C0}">
      <dgm:prSet/>
      <dgm:spPr/>
      <dgm:t>
        <a:bodyPr/>
        <a:lstStyle/>
        <a:p>
          <a:endParaRPr lang="ru-RU" b="1"/>
        </a:p>
      </dgm:t>
    </dgm:pt>
    <dgm:pt modelId="{2ADA45E6-BF18-4C8A-97D7-99399B1F1C37}" type="sibTrans" cxnId="{0EB97C7D-AF18-4718-A82A-3EC5398273C0}">
      <dgm:prSet/>
      <dgm:spPr/>
      <dgm:t>
        <a:bodyPr/>
        <a:lstStyle/>
        <a:p>
          <a:endParaRPr lang="ru-RU" b="1"/>
        </a:p>
      </dgm:t>
    </dgm:pt>
    <dgm:pt modelId="{9FAD82F7-CDBC-47C1-BCF7-7AA3F4EB198A}">
      <dgm:prSet/>
      <dgm:spPr/>
      <dgm:t>
        <a:bodyPr/>
        <a:lstStyle/>
        <a:p>
          <a:pPr rtl="0"/>
          <a:r>
            <a:rPr lang="ru-RU" b="1" u="sng" dirty="0"/>
            <a:t>Летальность</a:t>
          </a:r>
          <a:r>
            <a:rPr lang="ru-RU" b="1" dirty="0"/>
            <a:t> при ущемленной грыже 2-4%, до 10% у пациентов пожилого и старческого возраста</a:t>
          </a:r>
        </a:p>
      </dgm:t>
    </dgm:pt>
    <dgm:pt modelId="{349DD89A-84B1-457C-9A4C-C28B5CD16FA9}" type="parTrans" cxnId="{0224871F-DCE1-4508-AC3B-AF4FE0B8C531}">
      <dgm:prSet/>
      <dgm:spPr/>
      <dgm:t>
        <a:bodyPr/>
        <a:lstStyle/>
        <a:p>
          <a:endParaRPr lang="ru-RU" b="1"/>
        </a:p>
      </dgm:t>
    </dgm:pt>
    <dgm:pt modelId="{C40A8740-5AB5-484D-AE24-1CE06225EEEE}" type="sibTrans" cxnId="{0224871F-DCE1-4508-AC3B-AF4FE0B8C531}">
      <dgm:prSet/>
      <dgm:spPr/>
      <dgm:t>
        <a:bodyPr/>
        <a:lstStyle/>
        <a:p>
          <a:endParaRPr lang="ru-RU" b="1"/>
        </a:p>
      </dgm:t>
    </dgm:pt>
    <dgm:pt modelId="{5D3AC203-69ED-4EEB-9506-92CD0B7C9AE1}" type="pres">
      <dgm:prSet presAssocID="{03BAB0DB-0EA1-4D2D-B129-FF3BFE2F68D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DFBCDF7-F7B6-4B15-B611-D246FED5E26B}" type="pres">
      <dgm:prSet presAssocID="{9FAD82F7-CDBC-47C1-BCF7-7AA3F4EB198A}" presName="boxAndChildren" presStyleCnt="0"/>
      <dgm:spPr/>
    </dgm:pt>
    <dgm:pt modelId="{E64C2E75-E962-47C0-B45F-DBAC01BF519C}" type="pres">
      <dgm:prSet presAssocID="{9FAD82F7-CDBC-47C1-BCF7-7AA3F4EB198A}" presName="parentTextBox" presStyleLbl="node1" presStyleIdx="0" presStyleCnt="3"/>
      <dgm:spPr/>
      <dgm:t>
        <a:bodyPr/>
        <a:lstStyle/>
        <a:p>
          <a:endParaRPr lang="ru-RU"/>
        </a:p>
      </dgm:t>
    </dgm:pt>
    <dgm:pt modelId="{F8E82942-FF4B-45D9-8FAC-C948BDCD98FA}" type="pres">
      <dgm:prSet presAssocID="{2ADA45E6-BF18-4C8A-97D7-99399B1F1C37}" presName="sp" presStyleCnt="0"/>
      <dgm:spPr/>
    </dgm:pt>
    <dgm:pt modelId="{E550BEFB-12A6-406E-9268-B7B6CBB7B74F}" type="pres">
      <dgm:prSet presAssocID="{79660101-B86E-444E-B60B-7635AEC4543E}" presName="arrowAndChildren" presStyleCnt="0"/>
      <dgm:spPr/>
    </dgm:pt>
    <dgm:pt modelId="{0F2F8506-51DD-4673-AFDB-5C21EB147923}" type="pres">
      <dgm:prSet presAssocID="{79660101-B86E-444E-B60B-7635AEC4543E}" presName="parentTextArrow" presStyleLbl="node1" presStyleIdx="1" presStyleCnt="3"/>
      <dgm:spPr/>
      <dgm:t>
        <a:bodyPr/>
        <a:lstStyle/>
        <a:p>
          <a:endParaRPr lang="ru-RU"/>
        </a:p>
      </dgm:t>
    </dgm:pt>
    <dgm:pt modelId="{10BE1B76-0F56-460D-9826-B284EFCB8160}" type="pres">
      <dgm:prSet presAssocID="{4EA3F0D0-9779-4B76-969A-2EBC83B96350}" presName="sp" presStyleCnt="0"/>
      <dgm:spPr/>
    </dgm:pt>
    <dgm:pt modelId="{EA74BF24-677F-451D-985A-AA48B8E389E5}" type="pres">
      <dgm:prSet presAssocID="{14A30238-D69E-4E6C-A86B-466071F22713}" presName="arrowAndChildren" presStyleCnt="0"/>
      <dgm:spPr/>
    </dgm:pt>
    <dgm:pt modelId="{7452F88D-7052-405F-A3DA-5B4FBA94CBD8}" type="pres">
      <dgm:prSet presAssocID="{14A30238-D69E-4E6C-A86B-466071F22713}" presName="parentTextArrow" presStyleLbl="node1" presStyleIdx="2" presStyleCnt="3"/>
      <dgm:spPr/>
      <dgm:t>
        <a:bodyPr/>
        <a:lstStyle/>
        <a:p>
          <a:endParaRPr lang="ru-RU"/>
        </a:p>
      </dgm:t>
    </dgm:pt>
  </dgm:ptLst>
  <dgm:cxnLst>
    <dgm:cxn modelId="{0EB97C7D-AF18-4718-A82A-3EC5398273C0}" srcId="{03BAB0DB-0EA1-4D2D-B129-FF3BFE2F68D2}" destId="{79660101-B86E-444E-B60B-7635AEC4543E}" srcOrd="1" destOrd="0" parTransId="{E1EB2BB5-5B08-4EFE-A664-6A88EA790472}" sibTransId="{2ADA45E6-BF18-4C8A-97D7-99399B1F1C37}"/>
    <dgm:cxn modelId="{0224871F-DCE1-4508-AC3B-AF4FE0B8C531}" srcId="{03BAB0DB-0EA1-4D2D-B129-FF3BFE2F68D2}" destId="{9FAD82F7-CDBC-47C1-BCF7-7AA3F4EB198A}" srcOrd="2" destOrd="0" parTransId="{349DD89A-84B1-457C-9A4C-C28B5CD16FA9}" sibTransId="{C40A8740-5AB5-484D-AE24-1CE06225EEEE}"/>
    <dgm:cxn modelId="{7A45A1A7-3E9C-4E22-BF1B-AFDB5A18FBFD}" type="presOf" srcId="{9FAD82F7-CDBC-47C1-BCF7-7AA3F4EB198A}" destId="{E64C2E75-E962-47C0-B45F-DBAC01BF519C}" srcOrd="0" destOrd="0" presId="urn:microsoft.com/office/officeart/2005/8/layout/process4"/>
    <dgm:cxn modelId="{67DEF5BD-BD71-4462-9798-BB4A8CFBAE2F}" type="presOf" srcId="{79660101-B86E-444E-B60B-7635AEC4543E}" destId="{0F2F8506-51DD-4673-AFDB-5C21EB147923}" srcOrd="0" destOrd="0" presId="urn:microsoft.com/office/officeart/2005/8/layout/process4"/>
    <dgm:cxn modelId="{AD4ED262-C2CB-4D27-BC34-8EF18EDBA3C2}" type="presOf" srcId="{14A30238-D69E-4E6C-A86B-466071F22713}" destId="{7452F88D-7052-405F-A3DA-5B4FBA94CBD8}" srcOrd="0" destOrd="0" presId="urn:microsoft.com/office/officeart/2005/8/layout/process4"/>
    <dgm:cxn modelId="{89049A9C-8342-4316-BD7D-A8AD0AD56CEA}" srcId="{03BAB0DB-0EA1-4D2D-B129-FF3BFE2F68D2}" destId="{14A30238-D69E-4E6C-A86B-466071F22713}" srcOrd="0" destOrd="0" parTransId="{D2A66509-EEFB-43B2-B182-2161591E90E5}" sibTransId="{4EA3F0D0-9779-4B76-969A-2EBC83B96350}"/>
    <dgm:cxn modelId="{23FD6EDD-B32E-4738-82EA-A15CDCE52807}" type="presOf" srcId="{03BAB0DB-0EA1-4D2D-B129-FF3BFE2F68D2}" destId="{5D3AC203-69ED-4EEB-9506-92CD0B7C9AE1}" srcOrd="0" destOrd="0" presId="urn:microsoft.com/office/officeart/2005/8/layout/process4"/>
    <dgm:cxn modelId="{9008E4AC-B666-452F-AE37-E58272C481AE}" type="presParOf" srcId="{5D3AC203-69ED-4EEB-9506-92CD0B7C9AE1}" destId="{0DFBCDF7-F7B6-4B15-B611-D246FED5E26B}" srcOrd="0" destOrd="0" presId="urn:microsoft.com/office/officeart/2005/8/layout/process4"/>
    <dgm:cxn modelId="{B8CC0573-5F09-497F-9514-4B678F82C366}" type="presParOf" srcId="{0DFBCDF7-F7B6-4B15-B611-D246FED5E26B}" destId="{E64C2E75-E962-47C0-B45F-DBAC01BF519C}" srcOrd="0" destOrd="0" presId="urn:microsoft.com/office/officeart/2005/8/layout/process4"/>
    <dgm:cxn modelId="{F3D0E5DF-CCF1-466D-A738-C1F857566C45}" type="presParOf" srcId="{5D3AC203-69ED-4EEB-9506-92CD0B7C9AE1}" destId="{F8E82942-FF4B-45D9-8FAC-C948BDCD98FA}" srcOrd="1" destOrd="0" presId="urn:microsoft.com/office/officeart/2005/8/layout/process4"/>
    <dgm:cxn modelId="{24910652-0DC1-4F62-9FE6-DB4D2A8A5A25}" type="presParOf" srcId="{5D3AC203-69ED-4EEB-9506-92CD0B7C9AE1}" destId="{E550BEFB-12A6-406E-9268-B7B6CBB7B74F}" srcOrd="2" destOrd="0" presId="urn:microsoft.com/office/officeart/2005/8/layout/process4"/>
    <dgm:cxn modelId="{F7468EA4-19DB-45E0-ABDB-ABE0B185A0B8}" type="presParOf" srcId="{E550BEFB-12A6-406E-9268-B7B6CBB7B74F}" destId="{0F2F8506-51DD-4673-AFDB-5C21EB147923}" srcOrd="0" destOrd="0" presId="urn:microsoft.com/office/officeart/2005/8/layout/process4"/>
    <dgm:cxn modelId="{1C6F4E77-D2F6-4D0B-B996-91CF1072EE4B}" type="presParOf" srcId="{5D3AC203-69ED-4EEB-9506-92CD0B7C9AE1}" destId="{10BE1B76-0F56-460D-9826-B284EFCB8160}" srcOrd="3" destOrd="0" presId="urn:microsoft.com/office/officeart/2005/8/layout/process4"/>
    <dgm:cxn modelId="{4E5151EA-6619-4DEB-BDA6-5C877AA47006}" type="presParOf" srcId="{5D3AC203-69ED-4EEB-9506-92CD0B7C9AE1}" destId="{EA74BF24-677F-451D-985A-AA48B8E389E5}" srcOrd="4" destOrd="0" presId="urn:microsoft.com/office/officeart/2005/8/layout/process4"/>
    <dgm:cxn modelId="{3D431971-0554-4816-BA94-6F3672DD5726}" type="presParOf" srcId="{EA74BF24-677F-451D-985A-AA48B8E389E5}" destId="{7452F88D-7052-405F-A3DA-5B4FBA94CBD8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DB58F98-F5CB-43D5-AC2E-16B467FAD97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5E9D248C-FB3C-4F4D-BE3D-FAC0CC466CBD}">
      <dgm:prSet/>
      <dgm:spPr/>
      <dgm:t>
        <a:bodyPr/>
        <a:lstStyle/>
        <a:p>
          <a:pPr rtl="0"/>
          <a:r>
            <a:rPr lang="ru-RU"/>
            <a:t>проф. В.С.Савельев с соавт., 2009 г.</a:t>
          </a:r>
        </a:p>
      </dgm:t>
    </dgm:pt>
    <dgm:pt modelId="{0265D539-5CB4-4F65-86EC-6476A9D4020F}" type="parTrans" cxnId="{BC2C4A7A-9E3A-4EE2-A470-2FFF32B7D001}">
      <dgm:prSet/>
      <dgm:spPr/>
      <dgm:t>
        <a:bodyPr/>
        <a:lstStyle/>
        <a:p>
          <a:endParaRPr lang="ru-RU"/>
        </a:p>
      </dgm:t>
    </dgm:pt>
    <dgm:pt modelId="{F7DFB4FE-2E73-4570-915D-77BD3D25871A}" type="sibTrans" cxnId="{BC2C4A7A-9E3A-4EE2-A470-2FFF32B7D001}">
      <dgm:prSet/>
      <dgm:spPr/>
      <dgm:t>
        <a:bodyPr/>
        <a:lstStyle/>
        <a:p>
          <a:endParaRPr lang="ru-RU"/>
        </a:p>
      </dgm:t>
    </dgm:pt>
    <dgm:pt modelId="{B6F6C527-73E9-4009-8C13-47225767442D}" type="pres">
      <dgm:prSet presAssocID="{3DB58F98-F5CB-43D5-AC2E-16B467FAD97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9608199-8435-4EAA-A8C0-9704C207357F}" type="pres">
      <dgm:prSet presAssocID="{5E9D248C-FB3C-4F4D-BE3D-FAC0CC466CBD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C2C4A7A-9E3A-4EE2-A470-2FFF32B7D001}" srcId="{3DB58F98-F5CB-43D5-AC2E-16B467FAD970}" destId="{5E9D248C-FB3C-4F4D-BE3D-FAC0CC466CBD}" srcOrd="0" destOrd="0" parTransId="{0265D539-5CB4-4F65-86EC-6476A9D4020F}" sibTransId="{F7DFB4FE-2E73-4570-915D-77BD3D25871A}"/>
    <dgm:cxn modelId="{CA4CB37B-BF11-4DCC-A5D3-9DAC6BA4192A}" type="presOf" srcId="{5E9D248C-FB3C-4F4D-BE3D-FAC0CC466CBD}" destId="{79608199-8435-4EAA-A8C0-9704C207357F}" srcOrd="0" destOrd="0" presId="urn:microsoft.com/office/officeart/2005/8/layout/vList2"/>
    <dgm:cxn modelId="{ED4E749A-215C-4581-9905-EC1669119F3B}" type="presOf" srcId="{3DB58F98-F5CB-43D5-AC2E-16B467FAD970}" destId="{B6F6C527-73E9-4009-8C13-47225767442D}" srcOrd="0" destOrd="0" presId="urn:microsoft.com/office/officeart/2005/8/layout/vList2"/>
    <dgm:cxn modelId="{2E9FDEBE-251D-49BA-B943-BE3A9EB97CEF}" type="presParOf" srcId="{B6F6C527-73E9-4009-8C13-47225767442D}" destId="{79608199-8435-4EAA-A8C0-9704C207357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831323D-88A7-4501-B340-D4FC1A7E2FEF}" type="doc">
      <dgm:prSet loTypeId="urn:microsoft.com/office/officeart/2005/8/layout/arrow3" loCatId="relationship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BD1BC07-FC5C-41B8-B862-88EBB6132BFC}">
      <dgm:prSet custT="1"/>
      <dgm:spPr/>
      <dgm:t>
        <a:bodyPr/>
        <a:lstStyle/>
        <a:p>
          <a:pPr rtl="0"/>
          <a:r>
            <a:rPr lang="ru-RU" sz="2400" b="1" dirty="0"/>
            <a:t>слабость брюшной стенки – фактор, предрасполагающий</a:t>
          </a:r>
          <a:endParaRPr lang="ru-RU" sz="2400" dirty="0"/>
        </a:p>
      </dgm:t>
    </dgm:pt>
    <dgm:pt modelId="{8010121C-F83A-484D-A324-279D3DE79631}" type="parTrans" cxnId="{D7540C8A-0280-4C02-9111-E9A977DC08EF}">
      <dgm:prSet/>
      <dgm:spPr/>
      <dgm:t>
        <a:bodyPr/>
        <a:lstStyle/>
        <a:p>
          <a:endParaRPr lang="ru-RU"/>
        </a:p>
      </dgm:t>
    </dgm:pt>
    <dgm:pt modelId="{07D24B73-1D59-4C07-AB75-2C9F24BA6FBD}" type="sibTrans" cxnId="{D7540C8A-0280-4C02-9111-E9A977DC08EF}">
      <dgm:prSet/>
      <dgm:spPr/>
      <dgm:t>
        <a:bodyPr/>
        <a:lstStyle/>
        <a:p>
          <a:endParaRPr lang="ru-RU"/>
        </a:p>
      </dgm:t>
    </dgm:pt>
    <dgm:pt modelId="{57DAAD96-426B-4F99-B9BD-C228D15B37E5}">
      <dgm:prSet/>
      <dgm:spPr/>
      <dgm:t>
        <a:bodyPr/>
        <a:lstStyle/>
        <a:p>
          <a:pPr rtl="0"/>
          <a:r>
            <a:rPr lang="ru-RU" b="1" dirty="0"/>
            <a:t>повышение внутрибрюшного давления – фактор производящий</a:t>
          </a:r>
          <a:endParaRPr lang="ru-RU" dirty="0"/>
        </a:p>
      </dgm:t>
    </dgm:pt>
    <dgm:pt modelId="{09E694E9-9934-490F-8D24-C4F28AE482AE}" type="parTrans" cxnId="{6AD51CA4-0460-4AC8-B285-E228749653AE}">
      <dgm:prSet/>
      <dgm:spPr/>
      <dgm:t>
        <a:bodyPr/>
        <a:lstStyle/>
        <a:p>
          <a:endParaRPr lang="ru-RU"/>
        </a:p>
      </dgm:t>
    </dgm:pt>
    <dgm:pt modelId="{F270DD1E-74E3-4464-8F95-C432A4106586}" type="sibTrans" cxnId="{6AD51CA4-0460-4AC8-B285-E228749653AE}">
      <dgm:prSet/>
      <dgm:spPr/>
      <dgm:t>
        <a:bodyPr/>
        <a:lstStyle/>
        <a:p>
          <a:endParaRPr lang="ru-RU"/>
        </a:p>
      </dgm:t>
    </dgm:pt>
    <dgm:pt modelId="{62F808A3-0BC4-4AB4-87BC-046948116582}" type="pres">
      <dgm:prSet presAssocID="{5831323D-88A7-4501-B340-D4FC1A7E2FEF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9F47FD7-0A81-498D-B4EC-D84F53DC9F72}" type="pres">
      <dgm:prSet presAssocID="{5831323D-88A7-4501-B340-D4FC1A7E2FEF}" presName="divider" presStyleLbl="fgShp" presStyleIdx="0" presStyleCnt="1"/>
      <dgm:spPr/>
    </dgm:pt>
    <dgm:pt modelId="{EB38052D-737C-46A7-BDC6-3DB7B6EB7905}" type="pres">
      <dgm:prSet presAssocID="{8BD1BC07-FC5C-41B8-B862-88EBB6132BFC}" presName="downArrow" presStyleLbl="node1" presStyleIdx="0" presStyleCnt="2"/>
      <dgm:spPr/>
    </dgm:pt>
    <dgm:pt modelId="{1ECCD9E8-F6F5-4220-84D1-898D76C80E5C}" type="pres">
      <dgm:prSet presAssocID="{8BD1BC07-FC5C-41B8-B862-88EBB6132BFC}" presName="downArrowText" presStyleLbl="revTx" presStyleIdx="0" presStyleCnt="2" custScaleX="137434" custLinFactNeighborX="6186" custLinFactNeighborY="75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377869-D089-4100-961C-55BF1BF9A908}" type="pres">
      <dgm:prSet presAssocID="{57DAAD96-426B-4F99-B9BD-C228D15B37E5}" presName="upArrow" presStyleLbl="node1" presStyleIdx="1" presStyleCnt="2"/>
      <dgm:spPr/>
    </dgm:pt>
    <dgm:pt modelId="{636D2F37-E50C-485D-A2ED-2FD8B406427D}" type="pres">
      <dgm:prSet presAssocID="{57DAAD96-426B-4F99-B9BD-C228D15B37E5}" presName="upArrowText" presStyleLbl="revTx" presStyleIdx="1" presStyleCnt="2" custScaleX="122716" custLinFactNeighborX="-10937" custLinFactNeighborY="-94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58A95CA-A5A5-4D81-B480-11D9DCC1F362}" type="presOf" srcId="{5831323D-88A7-4501-B340-D4FC1A7E2FEF}" destId="{62F808A3-0BC4-4AB4-87BC-046948116582}" srcOrd="0" destOrd="0" presId="urn:microsoft.com/office/officeart/2005/8/layout/arrow3"/>
    <dgm:cxn modelId="{D7540C8A-0280-4C02-9111-E9A977DC08EF}" srcId="{5831323D-88A7-4501-B340-D4FC1A7E2FEF}" destId="{8BD1BC07-FC5C-41B8-B862-88EBB6132BFC}" srcOrd="0" destOrd="0" parTransId="{8010121C-F83A-484D-A324-279D3DE79631}" sibTransId="{07D24B73-1D59-4C07-AB75-2C9F24BA6FBD}"/>
    <dgm:cxn modelId="{6AD51CA4-0460-4AC8-B285-E228749653AE}" srcId="{5831323D-88A7-4501-B340-D4FC1A7E2FEF}" destId="{57DAAD96-426B-4F99-B9BD-C228D15B37E5}" srcOrd="1" destOrd="0" parTransId="{09E694E9-9934-490F-8D24-C4F28AE482AE}" sibTransId="{F270DD1E-74E3-4464-8F95-C432A4106586}"/>
    <dgm:cxn modelId="{2F68892A-CAAB-41F2-93AA-219D7B2DC58C}" type="presOf" srcId="{8BD1BC07-FC5C-41B8-B862-88EBB6132BFC}" destId="{1ECCD9E8-F6F5-4220-84D1-898D76C80E5C}" srcOrd="0" destOrd="0" presId="urn:microsoft.com/office/officeart/2005/8/layout/arrow3"/>
    <dgm:cxn modelId="{14E70214-E81F-41E2-945F-605D2D43F1D6}" type="presOf" srcId="{57DAAD96-426B-4F99-B9BD-C228D15B37E5}" destId="{636D2F37-E50C-485D-A2ED-2FD8B406427D}" srcOrd="0" destOrd="0" presId="urn:microsoft.com/office/officeart/2005/8/layout/arrow3"/>
    <dgm:cxn modelId="{8648ED6E-D9C3-4931-B44E-E0CE3B499EB0}" type="presParOf" srcId="{62F808A3-0BC4-4AB4-87BC-046948116582}" destId="{29F47FD7-0A81-498D-B4EC-D84F53DC9F72}" srcOrd="0" destOrd="0" presId="urn:microsoft.com/office/officeart/2005/8/layout/arrow3"/>
    <dgm:cxn modelId="{1411928D-AC36-478F-8C5E-6CC2F2FAB9B8}" type="presParOf" srcId="{62F808A3-0BC4-4AB4-87BC-046948116582}" destId="{EB38052D-737C-46A7-BDC6-3DB7B6EB7905}" srcOrd="1" destOrd="0" presId="urn:microsoft.com/office/officeart/2005/8/layout/arrow3"/>
    <dgm:cxn modelId="{23CE3220-109A-465C-8CD0-9AC71DAFECC7}" type="presParOf" srcId="{62F808A3-0BC4-4AB4-87BC-046948116582}" destId="{1ECCD9E8-F6F5-4220-84D1-898D76C80E5C}" srcOrd="2" destOrd="0" presId="urn:microsoft.com/office/officeart/2005/8/layout/arrow3"/>
    <dgm:cxn modelId="{82DDECD4-C43D-4532-BE3D-DB90EB5DBD17}" type="presParOf" srcId="{62F808A3-0BC4-4AB4-87BC-046948116582}" destId="{4E377869-D089-4100-961C-55BF1BF9A908}" srcOrd="3" destOrd="0" presId="urn:microsoft.com/office/officeart/2005/8/layout/arrow3"/>
    <dgm:cxn modelId="{A807CE72-C292-4E4F-8FD5-EE3F5835B0AD}" type="presParOf" srcId="{62F808A3-0BC4-4AB4-87BC-046948116582}" destId="{636D2F37-E50C-485D-A2ED-2FD8B406427D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10EB485-5FA6-4377-8B20-B3FCBC7380D7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1EED877B-52A2-4826-B490-D80EE917A8E0}">
      <dgm:prSet/>
      <dgm:spPr/>
      <dgm:t>
        <a:bodyPr/>
        <a:lstStyle/>
        <a:p>
          <a:pPr rtl="0"/>
          <a:r>
            <a:rPr lang="ru-RU" b="1"/>
            <a:t>Любой орган брюшной полости</a:t>
          </a:r>
          <a:endParaRPr lang="ru-RU"/>
        </a:p>
      </dgm:t>
    </dgm:pt>
    <dgm:pt modelId="{2A9A4BCD-17A1-4AFD-8B2F-D9608C5984CE}" type="parTrans" cxnId="{2A46FB8E-B97C-4263-8439-C900003321D1}">
      <dgm:prSet/>
      <dgm:spPr/>
      <dgm:t>
        <a:bodyPr/>
        <a:lstStyle/>
        <a:p>
          <a:endParaRPr lang="ru-RU"/>
        </a:p>
      </dgm:t>
    </dgm:pt>
    <dgm:pt modelId="{22B74AFF-D927-4701-A3FB-973B310E6842}" type="sibTrans" cxnId="{2A46FB8E-B97C-4263-8439-C900003321D1}">
      <dgm:prSet/>
      <dgm:spPr/>
      <dgm:t>
        <a:bodyPr/>
        <a:lstStyle/>
        <a:p>
          <a:endParaRPr lang="ru-RU"/>
        </a:p>
      </dgm:t>
    </dgm:pt>
    <dgm:pt modelId="{E4D39F38-D8B0-4575-A42F-53D2BD3C3C74}">
      <dgm:prSet/>
      <dgm:spPr/>
      <dgm:t>
        <a:bodyPr/>
        <a:lstStyle/>
        <a:p>
          <a:pPr rtl="0"/>
          <a:r>
            <a:rPr lang="ru-RU" b="1"/>
            <a:t>чаще всего тонкий кишечник и сальник</a:t>
          </a:r>
          <a:endParaRPr lang="ru-RU"/>
        </a:p>
      </dgm:t>
    </dgm:pt>
    <dgm:pt modelId="{BE431514-2216-4C0D-A842-EFBA9D9A07B2}" type="parTrans" cxnId="{77DD156C-A7EB-49A4-BE2D-AA2129520D5D}">
      <dgm:prSet/>
      <dgm:spPr/>
      <dgm:t>
        <a:bodyPr/>
        <a:lstStyle/>
        <a:p>
          <a:endParaRPr lang="ru-RU"/>
        </a:p>
      </dgm:t>
    </dgm:pt>
    <dgm:pt modelId="{9F805329-291A-474A-BB83-13DC841044D2}" type="sibTrans" cxnId="{77DD156C-A7EB-49A4-BE2D-AA2129520D5D}">
      <dgm:prSet/>
      <dgm:spPr/>
      <dgm:t>
        <a:bodyPr/>
        <a:lstStyle/>
        <a:p>
          <a:endParaRPr lang="ru-RU"/>
        </a:p>
      </dgm:t>
    </dgm:pt>
    <dgm:pt modelId="{398836A5-A6D0-49ED-9250-1CB4AE1AB698}">
      <dgm:prSet/>
      <dgm:spPr/>
      <dgm:t>
        <a:bodyPr/>
        <a:lstStyle/>
        <a:p>
          <a:pPr rtl="0"/>
          <a:r>
            <a:rPr lang="ru-RU" b="1"/>
            <a:t>реже отделы толстого кишечника, снабженного брыжейкой (слепая, поперечно-ободочная, сигма) червеобразный отросток, жировые подвески</a:t>
          </a:r>
          <a:endParaRPr lang="ru-RU"/>
        </a:p>
      </dgm:t>
    </dgm:pt>
    <dgm:pt modelId="{999CAFA0-A096-4477-B711-566D13D07B1D}" type="parTrans" cxnId="{592484E8-B35C-4E6A-A06B-63D7A978981A}">
      <dgm:prSet/>
      <dgm:spPr/>
      <dgm:t>
        <a:bodyPr/>
        <a:lstStyle/>
        <a:p>
          <a:endParaRPr lang="ru-RU"/>
        </a:p>
      </dgm:t>
    </dgm:pt>
    <dgm:pt modelId="{72481CDD-0F25-4779-910A-5F2378D0DA5C}" type="sibTrans" cxnId="{592484E8-B35C-4E6A-A06B-63D7A978981A}">
      <dgm:prSet/>
      <dgm:spPr/>
      <dgm:t>
        <a:bodyPr/>
        <a:lstStyle/>
        <a:p>
          <a:endParaRPr lang="ru-RU"/>
        </a:p>
      </dgm:t>
    </dgm:pt>
    <dgm:pt modelId="{E1B17A31-FF09-4E99-9093-64B7255E8D69}">
      <dgm:prSet/>
      <dgm:spPr/>
      <dgm:t>
        <a:bodyPr/>
        <a:lstStyle/>
        <a:p>
          <a:pPr rtl="0"/>
          <a:r>
            <a:rPr lang="ru-RU" b="1"/>
            <a:t>возможно маточные трубы и яичник </a:t>
          </a:r>
          <a:endParaRPr lang="ru-RU"/>
        </a:p>
      </dgm:t>
    </dgm:pt>
    <dgm:pt modelId="{6DAD5DC6-EE98-4316-9DD7-AAAF668D596D}" type="parTrans" cxnId="{73437675-EB2B-40BF-817C-C2EAC6BF2F48}">
      <dgm:prSet/>
      <dgm:spPr/>
      <dgm:t>
        <a:bodyPr/>
        <a:lstStyle/>
        <a:p>
          <a:endParaRPr lang="ru-RU"/>
        </a:p>
      </dgm:t>
    </dgm:pt>
    <dgm:pt modelId="{F3D22984-BDCE-44F6-8E04-82ACB7C97918}" type="sibTrans" cxnId="{73437675-EB2B-40BF-817C-C2EAC6BF2F48}">
      <dgm:prSet/>
      <dgm:spPr/>
      <dgm:t>
        <a:bodyPr/>
        <a:lstStyle/>
        <a:p>
          <a:endParaRPr lang="ru-RU"/>
        </a:p>
      </dgm:t>
    </dgm:pt>
    <dgm:pt modelId="{5A833674-6A5B-41C5-8290-01A93456C37C}" type="pres">
      <dgm:prSet presAssocID="{E10EB485-5FA6-4377-8B20-B3FCBC7380D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F94034C-3668-4787-8D85-71E5E09901DC}" type="pres">
      <dgm:prSet presAssocID="{1EED877B-52A2-4826-B490-D80EE917A8E0}" presName="composite" presStyleCnt="0"/>
      <dgm:spPr/>
    </dgm:pt>
    <dgm:pt modelId="{23D23573-E65E-46C9-AE51-18A367B6140D}" type="pres">
      <dgm:prSet presAssocID="{1EED877B-52A2-4826-B490-D80EE917A8E0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645DF3-8A4A-44BD-8AB8-DDF9B2EFDD01}" type="pres">
      <dgm:prSet presAssocID="{1EED877B-52A2-4826-B490-D80EE917A8E0}" presName="desTx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50351AE-DE8D-4B2E-A75F-20912ABCB6FD}" type="presOf" srcId="{398836A5-A6D0-49ED-9250-1CB4AE1AB698}" destId="{11645DF3-8A4A-44BD-8AB8-DDF9B2EFDD01}" srcOrd="0" destOrd="1" presId="urn:microsoft.com/office/officeart/2005/8/layout/hList1"/>
    <dgm:cxn modelId="{3099B6A0-52A1-4C1D-9B2B-7B029B9A9196}" type="presOf" srcId="{E4D39F38-D8B0-4575-A42F-53D2BD3C3C74}" destId="{11645DF3-8A4A-44BD-8AB8-DDF9B2EFDD01}" srcOrd="0" destOrd="0" presId="urn:microsoft.com/office/officeart/2005/8/layout/hList1"/>
    <dgm:cxn modelId="{68C245F4-8BD9-4FE8-9F74-639C24E1D6B7}" type="presOf" srcId="{1EED877B-52A2-4826-B490-D80EE917A8E0}" destId="{23D23573-E65E-46C9-AE51-18A367B6140D}" srcOrd="0" destOrd="0" presId="urn:microsoft.com/office/officeart/2005/8/layout/hList1"/>
    <dgm:cxn modelId="{AF4F7F6B-18B3-4B7F-9147-36E27F68788C}" type="presOf" srcId="{E10EB485-5FA6-4377-8B20-B3FCBC7380D7}" destId="{5A833674-6A5B-41C5-8290-01A93456C37C}" srcOrd="0" destOrd="0" presId="urn:microsoft.com/office/officeart/2005/8/layout/hList1"/>
    <dgm:cxn modelId="{592484E8-B35C-4E6A-A06B-63D7A978981A}" srcId="{1EED877B-52A2-4826-B490-D80EE917A8E0}" destId="{398836A5-A6D0-49ED-9250-1CB4AE1AB698}" srcOrd="1" destOrd="0" parTransId="{999CAFA0-A096-4477-B711-566D13D07B1D}" sibTransId="{72481CDD-0F25-4779-910A-5F2378D0DA5C}"/>
    <dgm:cxn modelId="{77DD156C-A7EB-49A4-BE2D-AA2129520D5D}" srcId="{1EED877B-52A2-4826-B490-D80EE917A8E0}" destId="{E4D39F38-D8B0-4575-A42F-53D2BD3C3C74}" srcOrd="0" destOrd="0" parTransId="{BE431514-2216-4C0D-A842-EFBA9D9A07B2}" sibTransId="{9F805329-291A-474A-BB83-13DC841044D2}"/>
    <dgm:cxn modelId="{280C178B-5514-4F04-BDFD-4C5EC09D8262}" type="presOf" srcId="{E1B17A31-FF09-4E99-9093-64B7255E8D69}" destId="{11645DF3-8A4A-44BD-8AB8-DDF9B2EFDD01}" srcOrd="0" destOrd="2" presId="urn:microsoft.com/office/officeart/2005/8/layout/hList1"/>
    <dgm:cxn modelId="{73437675-EB2B-40BF-817C-C2EAC6BF2F48}" srcId="{1EED877B-52A2-4826-B490-D80EE917A8E0}" destId="{E1B17A31-FF09-4E99-9093-64B7255E8D69}" srcOrd="2" destOrd="0" parTransId="{6DAD5DC6-EE98-4316-9DD7-AAAF668D596D}" sibTransId="{F3D22984-BDCE-44F6-8E04-82ACB7C97918}"/>
    <dgm:cxn modelId="{2A46FB8E-B97C-4263-8439-C900003321D1}" srcId="{E10EB485-5FA6-4377-8B20-B3FCBC7380D7}" destId="{1EED877B-52A2-4826-B490-D80EE917A8E0}" srcOrd="0" destOrd="0" parTransId="{2A9A4BCD-17A1-4AFD-8B2F-D9608C5984CE}" sibTransId="{22B74AFF-D927-4701-A3FB-973B310E6842}"/>
    <dgm:cxn modelId="{BE6F806F-54EC-48F6-99C7-C6B5C4F5FC1B}" type="presParOf" srcId="{5A833674-6A5B-41C5-8290-01A93456C37C}" destId="{DF94034C-3668-4787-8D85-71E5E09901DC}" srcOrd="0" destOrd="0" presId="urn:microsoft.com/office/officeart/2005/8/layout/hList1"/>
    <dgm:cxn modelId="{241194B2-0E75-4DBC-8C43-11FBC6741BCE}" type="presParOf" srcId="{DF94034C-3668-4787-8D85-71E5E09901DC}" destId="{23D23573-E65E-46C9-AE51-18A367B6140D}" srcOrd="0" destOrd="0" presId="urn:microsoft.com/office/officeart/2005/8/layout/hList1"/>
    <dgm:cxn modelId="{E84E4B9C-3AC2-49D8-8471-5FB1939A8619}" type="presParOf" srcId="{DF94034C-3668-4787-8D85-71E5E09901DC}" destId="{11645DF3-8A4A-44BD-8AB8-DDF9B2EFDD01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20003EE-1EE7-4DDE-B28E-9E1ABF733D1C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9578746-88E2-46C4-BD20-05D1EAF5F07D}">
      <dgm:prSet custT="1"/>
      <dgm:spPr/>
      <dgm:t>
        <a:bodyPr/>
        <a:lstStyle/>
        <a:p>
          <a:pPr rtl="0"/>
          <a:r>
            <a:rPr lang="ru-RU" sz="2800" b="1" dirty="0"/>
            <a:t>Заболевание развивается постепенно, редко сразу после физического перенапряжении, кашля</a:t>
          </a:r>
          <a:endParaRPr lang="ru-RU" sz="2800" dirty="0"/>
        </a:p>
      </dgm:t>
    </dgm:pt>
    <dgm:pt modelId="{C62EF5CF-6EDC-4B80-9920-4C182D79EFC5}" type="parTrans" cxnId="{94849C47-AB37-4900-90FB-CB9A8573982E}">
      <dgm:prSet/>
      <dgm:spPr/>
      <dgm:t>
        <a:bodyPr/>
        <a:lstStyle/>
        <a:p>
          <a:endParaRPr lang="ru-RU"/>
        </a:p>
      </dgm:t>
    </dgm:pt>
    <dgm:pt modelId="{99D194D6-64FB-4F17-A4E5-86F74BD2E2BE}" type="sibTrans" cxnId="{94849C47-AB37-4900-90FB-CB9A8573982E}">
      <dgm:prSet/>
      <dgm:spPr/>
      <dgm:t>
        <a:bodyPr/>
        <a:lstStyle/>
        <a:p>
          <a:endParaRPr lang="ru-RU"/>
        </a:p>
      </dgm:t>
    </dgm:pt>
    <dgm:pt modelId="{DC93C114-53D5-4899-921D-6A77B6E96FAA}">
      <dgm:prSet custT="1"/>
      <dgm:spPr/>
      <dgm:t>
        <a:bodyPr/>
        <a:lstStyle/>
        <a:p>
          <a:pPr rtl="0"/>
          <a:r>
            <a:rPr lang="ru-RU" sz="2800" b="1" u="sng" dirty="0"/>
            <a:t>Субъективные ощущения:</a:t>
          </a:r>
          <a:r>
            <a:rPr lang="ru-RU" sz="2800" b="1" dirty="0"/>
            <a:t> </a:t>
          </a:r>
          <a:endParaRPr lang="ru-RU" sz="2800" dirty="0"/>
        </a:p>
      </dgm:t>
    </dgm:pt>
    <dgm:pt modelId="{6311AA42-3F9A-40C9-9E67-958157A83197}" type="parTrans" cxnId="{5C4DC3BD-4908-4595-BA09-B9730C2CB2FD}">
      <dgm:prSet/>
      <dgm:spPr/>
      <dgm:t>
        <a:bodyPr/>
        <a:lstStyle/>
        <a:p>
          <a:endParaRPr lang="ru-RU"/>
        </a:p>
      </dgm:t>
    </dgm:pt>
    <dgm:pt modelId="{BD12AA3C-8C86-4FD9-BA90-36FFCAD873C8}" type="sibTrans" cxnId="{5C4DC3BD-4908-4595-BA09-B9730C2CB2FD}">
      <dgm:prSet/>
      <dgm:spPr/>
      <dgm:t>
        <a:bodyPr/>
        <a:lstStyle/>
        <a:p>
          <a:endParaRPr lang="ru-RU"/>
        </a:p>
      </dgm:t>
    </dgm:pt>
    <dgm:pt modelId="{932B6727-99B5-448E-820E-B3BD38A11E0F}">
      <dgm:prSet custT="1"/>
      <dgm:spPr/>
      <dgm:t>
        <a:bodyPr/>
        <a:lstStyle/>
        <a:p>
          <a:pPr rtl="0"/>
          <a:r>
            <a:rPr lang="ru-RU" sz="2400" b="1" dirty="0"/>
            <a:t>боли разной интенсивности и иррадиации, усиливаются в вертикальном положении, при физическом напряжении</a:t>
          </a:r>
          <a:endParaRPr lang="ru-RU" sz="2400" dirty="0"/>
        </a:p>
      </dgm:t>
    </dgm:pt>
    <dgm:pt modelId="{3F042C12-9BEA-46F3-96ED-2CA188B9152A}" type="parTrans" cxnId="{0100D7B9-3854-4A7F-8FE5-CCC46DB114EE}">
      <dgm:prSet/>
      <dgm:spPr/>
      <dgm:t>
        <a:bodyPr/>
        <a:lstStyle/>
        <a:p>
          <a:endParaRPr lang="ru-RU"/>
        </a:p>
      </dgm:t>
    </dgm:pt>
    <dgm:pt modelId="{09B6DE35-F3A2-429A-8707-F074D984CF6A}" type="sibTrans" cxnId="{0100D7B9-3854-4A7F-8FE5-CCC46DB114EE}">
      <dgm:prSet/>
      <dgm:spPr/>
      <dgm:t>
        <a:bodyPr/>
        <a:lstStyle/>
        <a:p>
          <a:endParaRPr lang="ru-RU"/>
        </a:p>
      </dgm:t>
    </dgm:pt>
    <dgm:pt modelId="{950B354F-412B-4A4A-BA30-7D5D89CAAC9A}">
      <dgm:prSet custT="1"/>
      <dgm:spPr/>
      <dgm:t>
        <a:bodyPr/>
        <a:lstStyle/>
        <a:p>
          <a:pPr rtl="0"/>
          <a:r>
            <a:rPr lang="ru-RU" sz="2400" b="1"/>
            <a:t>Боли более выражены в начальном периоде, иногда могут отсутствовать</a:t>
          </a:r>
          <a:endParaRPr lang="ru-RU" sz="2400"/>
        </a:p>
      </dgm:t>
    </dgm:pt>
    <dgm:pt modelId="{C729536A-DFED-429A-963B-56A0642ECC06}" type="parTrans" cxnId="{04F8F9C7-3D64-42E9-8513-1A754AEDD402}">
      <dgm:prSet/>
      <dgm:spPr/>
      <dgm:t>
        <a:bodyPr/>
        <a:lstStyle/>
        <a:p>
          <a:endParaRPr lang="ru-RU"/>
        </a:p>
      </dgm:t>
    </dgm:pt>
    <dgm:pt modelId="{F7F899F9-73D1-4C05-8B9D-E7C5979A4F75}" type="sibTrans" cxnId="{04F8F9C7-3D64-42E9-8513-1A754AEDD402}">
      <dgm:prSet/>
      <dgm:spPr/>
      <dgm:t>
        <a:bodyPr/>
        <a:lstStyle/>
        <a:p>
          <a:endParaRPr lang="ru-RU"/>
        </a:p>
      </dgm:t>
    </dgm:pt>
    <dgm:pt modelId="{EC1799F3-0789-41F1-B414-64C0BF53B442}">
      <dgm:prSet custT="1"/>
      <dgm:spPr/>
      <dgm:t>
        <a:bodyPr/>
        <a:lstStyle/>
        <a:p>
          <a:pPr rtl="0"/>
          <a:r>
            <a:rPr lang="ru-RU" sz="2400" b="1"/>
            <a:t>диспепсические явления – тошнота, рвота, отрыжки, запоры</a:t>
          </a:r>
          <a:endParaRPr lang="ru-RU" sz="2400"/>
        </a:p>
      </dgm:t>
    </dgm:pt>
    <dgm:pt modelId="{4F0B8CA7-81CC-40D3-83C0-249CD8A9554B}" type="parTrans" cxnId="{A31CEB61-CD06-4AA7-9F9F-E04D3CE0FA09}">
      <dgm:prSet/>
      <dgm:spPr/>
      <dgm:t>
        <a:bodyPr/>
        <a:lstStyle/>
        <a:p>
          <a:endParaRPr lang="ru-RU"/>
        </a:p>
      </dgm:t>
    </dgm:pt>
    <dgm:pt modelId="{D4F8B19E-88E6-4A62-AF7B-9984AC1E07B0}" type="sibTrans" cxnId="{A31CEB61-CD06-4AA7-9F9F-E04D3CE0FA09}">
      <dgm:prSet/>
      <dgm:spPr/>
      <dgm:t>
        <a:bodyPr/>
        <a:lstStyle/>
        <a:p>
          <a:endParaRPr lang="ru-RU"/>
        </a:p>
      </dgm:t>
    </dgm:pt>
    <dgm:pt modelId="{7BD43178-2C00-4C45-A012-A060D56083E6}">
      <dgm:prSet custT="1"/>
      <dgm:spPr/>
      <dgm:t>
        <a:bodyPr/>
        <a:lstStyle/>
        <a:p>
          <a:pPr rtl="0"/>
          <a:r>
            <a:rPr lang="ru-RU" sz="2400" b="1"/>
            <a:t>дизурия (при скользящих грыжах) – наблюдаются не всегда</a:t>
          </a:r>
          <a:endParaRPr lang="ru-RU" sz="2400"/>
        </a:p>
      </dgm:t>
    </dgm:pt>
    <dgm:pt modelId="{2D4BCE41-970C-4037-BFC0-4AAFC111D63C}" type="parTrans" cxnId="{66CA5BA9-74B2-4CAE-B05C-A0B12A37AB40}">
      <dgm:prSet/>
      <dgm:spPr/>
      <dgm:t>
        <a:bodyPr/>
        <a:lstStyle/>
        <a:p>
          <a:endParaRPr lang="ru-RU"/>
        </a:p>
      </dgm:t>
    </dgm:pt>
    <dgm:pt modelId="{D5A9A670-5DAB-4AAF-9CE8-DCCE9E33A0DE}" type="sibTrans" cxnId="{66CA5BA9-74B2-4CAE-B05C-A0B12A37AB40}">
      <dgm:prSet/>
      <dgm:spPr/>
      <dgm:t>
        <a:bodyPr/>
        <a:lstStyle/>
        <a:p>
          <a:endParaRPr lang="ru-RU"/>
        </a:p>
      </dgm:t>
    </dgm:pt>
    <dgm:pt modelId="{37A27219-6F1A-4599-9A73-083BD0FDF7ED}" type="pres">
      <dgm:prSet presAssocID="{520003EE-1EE7-4DDE-B28E-9E1ABF733D1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7547DBD-B719-4973-B6B7-E021EEB6E667}" type="pres">
      <dgm:prSet presAssocID="{39578746-88E2-46C4-BD20-05D1EAF5F07D}" presName="linNode" presStyleCnt="0"/>
      <dgm:spPr/>
    </dgm:pt>
    <dgm:pt modelId="{0415D043-1FC9-4FC8-AFE2-011E3E029783}" type="pres">
      <dgm:prSet presAssocID="{39578746-88E2-46C4-BD20-05D1EAF5F07D}" presName="parentText" presStyleLbl="node1" presStyleIdx="0" presStyleCnt="2" custScaleX="277778" custScaleY="29131" custLinFactNeighborX="9038" custLinFactNeighborY="264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923EC0-996F-4997-8107-C3C84E7ED57B}" type="pres">
      <dgm:prSet presAssocID="{99D194D6-64FB-4F17-A4E5-86F74BD2E2BE}" presName="sp" presStyleCnt="0"/>
      <dgm:spPr/>
    </dgm:pt>
    <dgm:pt modelId="{596FB902-D00D-4FD1-AA89-D9B32F2CB656}" type="pres">
      <dgm:prSet presAssocID="{DC93C114-53D5-4899-921D-6A77B6E96FAA}" presName="linNode" presStyleCnt="0"/>
      <dgm:spPr/>
    </dgm:pt>
    <dgm:pt modelId="{94C6F818-C4F0-4B45-A5E7-8A6F2FBAFEDE}" type="pres">
      <dgm:prSet presAssocID="{DC93C114-53D5-4899-921D-6A77B6E96FAA}" presName="parentText" presStyleLbl="node1" presStyleIdx="1" presStyleCnt="2" custScaleX="100397" custLinFactNeighborX="-6402" custLinFactNeighborY="-156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0A92FA-AD31-45D9-84EF-CD86868D42AF}" type="pres">
      <dgm:prSet presAssocID="{DC93C114-53D5-4899-921D-6A77B6E96FAA}" presName="descendantText" presStyleLbl="alignAccFollowNode1" presStyleIdx="0" presStyleCnt="1" custScaleY="1252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100D7B9-3854-4A7F-8FE5-CCC46DB114EE}" srcId="{DC93C114-53D5-4899-921D-6A77B6E96FAA}" destId="{932B6727-99B5-448E-820E-B3BD38A11E0F}" srcOrd="0" destOrd="0" parTransId="{3F042C12-9BEA-46F3-96ED-2CA188B9152A}" sibTransId="{09B6DE35-F3A2-429A-8707-F074D984CF6A}"/>
    <dgm:cxn modelId="{8F416BE3-D332-4441-A9B5-D15C164533F7}" type="presOf" srcId="{39578746-88E2-46C4-BD20-05D1EAF5F07D}" destId="{0415D043-1FC9-4FC8-AFE2-011E3E029783}" srcOrd="0" destOrd="0" presId="urn:microsoft.com/office/officeart/2005/8/layout/vList5"/>
    <dgm:cxn modelId="{FB524DC1-C296-4145-98AA-521A52AE09CD}" type="presOf" srcId="{932B6727-99B5-448E-820E-B3BD38A11E0F}" destId="{120A92FA-AD31-45D9-84EF-CD86868D42AF}" srcOrd="0" destOrd="0" presId="urn:microsoft.com/office/officeart/2005/8/layout/vList5"/>
    <dgm:cxn modelId="{A31CEB61-CD06-4AA7-9F9F-E04D3CE0FA09}" srcId="{DC93C114-53D5-4899-921D-6A77B6E96FAA}" destId="{EC1799F3-0789-41F1-B414-64C0BF53B442}" srcOrd="2" destOrd="0" parTransId="{4F0B8CA7-81CC-40D3-83C0-249CD8A9554B}" sibTransId="{D4F8B19E-88E6-4A62-AF7B-9984AC1E07B0}"/>
    <dgm:cxn modelId="{94849C47-AB37-4900-90FB-CB9A8573982E}" srcId="{520003EE-1EE7-4DDE-B28E-9E1ABF733D1C}" destId="{39578746-88E2-46C4-BD20-05D1EAF5F07D}" srcOrd="0" destOrd="0" parTransId="{C62EF5CF-6EDC-4B80-9920-4C182D79EFC5}" sibTransId="{99D194D6-64FB-4F17-A4E5-86F74BD2E2BE}"/>
    <dgm:cxn modelId="{AAA0D1D3-9A86-4EB2-B6C0-2845A53E0478}" type="presOf" srcId="{EC1799F3-0789-41F1-B414-64C0BF53B442}" destId="{120A92FA-AD31-45D9-84EF-CD86868D42AF}" srcOrd="0" destOrd="2" presId="urn:microsoft.com/office/officeart/2005/8/layout/vList5"/>
    <dgm:cxn modelId="{04F8F9C7-3D64-42E9-8513-1A754AEDD402}" srcId="{DC93C114-53D5-4899-921D-6A77B6E96FAA}" destId="{950B354F-412B-4A4A-BA30-7D5D89CAAC9A}" srcOrd="1" destOrd="0" parTransId="{C729536A-DFED-429A-963B-56A0642ECC06}" sibTransId="{F7F899F9-73D1-4C05-8B9D-E7C5979A4F75}"/>
    <dgm:cxn modelId="{0808FE38-8627-405A-8BA1-ADCF1FEB23F0}" type="presOf" srcId="{DC93C114-53D5-4899-921D-6A77B6E96FAA}" destId="{94C6F818-C4F0-4B45-A5E7-8A6F2FBAFEDE}" srcOrd="0" destOrd="0" presId="urn:microsoft.com/office/officeart/2005/8/layout/vList5"/>
    <dgm:cxn modelId="{3A62A923-DA1A-4383-A032-7FEA6431F690}" type="presOf" srcId="{7BD43178-2C00-4C45-A012-A060D56083E6}" destId="{120A92FA-AD31-45D9-84EF-CD86868D42AF}" srcOrd="0" destOrd="3" presId="urn:microsoft.com/office/officeart/2005/8/layout/vList5"/>
    <dgm:cxn modelId="{D9649C2F-A352-4F12-9FC6-CE0770A7A65D}" type="presOf" srcId="{950B354F-412B-4A4A-BA30-7D5D89CAAC9A}" destId="{120A92FA-AD31-45D9-84EF-CD86868D42AF}" srcOrd="0" destOrd="1" presId="urn:microsoft.com/office/officeart/2005/8/layout/vList5"/>
    <dgm:cxn modelId="{66CA5BA9-74B2-4CAE-B05C-A0B12A37AB40}" srcId="{DC93C114-53D5-4899-921D-6A77B6E96FAA}" destId="{7BD43178-2C00-4C45-A012-A060D56083E6}" srcOrd="3" destOrd="0" parTransId="{2D4BCE41-970C-4037-BFC0-4AAFC111D63C}" sibTransId="{D5A9A670-5DAB-4AAF-9CE8-DCCE9E33A0DE}"/>
    <dgm:cxn modelId="{5C4DC3BD-4908-4595-BA09-B9730C2CB2FD}" srcId="{520003EE-1EE7-4DDE-B28E-9E1ABF733D1C}" destId="{DC93C114-53D5-4899-921D-6A77B6E96FAA}" srcOrd="1" destOrd="0" parTransId="{6311AA42-3F9A-40C9-9E67-958157A83197}" sibTransId="{BD12AA3C-8C86-4FD9-BA90-36FFCAD873C8}"/>
    <dgm:cxn modelId="{3E9E1B66-8A7C-4CAE-83C1-BD3F6AE3ED89}" type="presOf" srcId="{520003EE-1EE7-4DDE-B28E-9E1ABF733D1C}" destId="{37A27219-6F1A-4599-9A73-083BD0FDF7ED}" srcOrd="0" destOrd="0" presId="urn:microsoft.com/office/officeart/2005/8/layout/vList5"/>
    <dgm:cxn modelId="{E1D27465-0394-4C47-90CD-971ACC66EC4F}" type="presParOf" srcId="{37A27219-6F1A-4599-9A73-083BD0FDF7ED}" destId="{C7547DBD-B719-4973-B6B7-E021EEB6E667}" srcOrd="0" destOrd="0" presId="urn:microsoft.com/office/officeart/2005/8/layout/vList5"/>
    <dgm:cxn modelId="{4BBDDDC8-547B-46D2-97A0-AD0CBAF6186C}" type="presParOf" srcId="{C7547DBD-B719-4973-B6B7-E021EEB6E667}" destId="{0415D043-1FC9-4FC8-AFE2-011E3E029783}" srcOrd="0" destOrd="0" presId="urn:microsoft.com/office/officeart/2005/8/layout/vList5"/>
    <dgm:cxn modelId="{80A76404-3486-47C0-B0CD-EB2840D090CE}" type="presParOf" srcId="{37A27219-6F1A-4599-9A73-083BD0FDF7ED}" destId="{0F923EC0-996F-4997-8107-C3C84E7ED57B}" srcOrd="1" destOrd="0" presId="urn:microsoft.com/office/officeart/2005/8/layout/vList5"/>
    <dgm:cxn modelId="{A65E462C-B380-4823-A0F8-CCA33DA9C010}" type="presParOf" srcId="{37A27219-6F1A-4599-9A73-083BD0FDF7ED}" destId="{596FB902-D00D-4FD1-AA89-D9B32F2CB656}" srcOrd="2" destOrd="0" presId="urn:microsoft.com/office/officeart/2005/8/layout/vList5"/>
    <dgm:cxn modelId="{BBEA11A9-EFA6-4F35-BC46-5F7F3141E686}" type="presParOf" srcId="{596FB902-D00D-4FD1-AA89-D9B32F2CB656}" destId="{94C6F818-C4F0-4B45-A5E7-8A6F2FBAFEDE}" srcOrd="0" destOrd="0" presId="urn:microsoft.com/office/officeart/2005/8/layout/vList5"/>
    <dgm:cxn modelId="{D6780637-04CB-4381-836B-1577CF92353D}" type="presParOf" srcId="{596FB902-D00D-4FD1-AA89-D9B32F2CB656}" destId="{120A92FA-AD31-45D9-84EF-CD86868D42AF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36389A0-FAFF-411E-B23A-4854BA10D12F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2768AC7-54D9-42A1-8A3F-DD234093CE6C}">
      <dgm:prSet/>
      <dgm:spPr/>
      <dgm:t>
        <a:bodyPr/>
        <a:lstStyle/>
        <a:p>
          <a:pPr rtl="0"/>
          <a:r>
            <a:rPr lang="ru-RU" b="1" i="1"/>
            <a:t>Объективные данные:</a:t>
          </a:r>
          <a:endParaRPr lang="ru-RU"/>
        </a:p>
      </dgm:t>
    </dgm:pt>
    <dgm:pt modelId="{C25DC74D-2290-4C3F-92A9-680AD9B0681E}" type="parTrans" cxnId="{D7CE7A5D-C818-467C-A6AB-D4ED24EA369B}">
      <dgm:prSet/>
      <dgm:spPr/>
      <dgm:t>
        <a:bodyPr/>
        <a:lstStyle/>
        <a:p>
          <a:endParaRPr lang="ru-RU"/>
        </a:p>
      </dgm:t>
    </dgm:pt>
    <dgm:pt modelId="{7B13267D-D9FC-45C6-AB9A-3F45E4CA90C5}" type="sibTrans" cxnId="{D7CE7A5D-C818-467C-A6AB-D4ED24EA369B}">
      <dgm:prSet/>
      <dgm:spPr/>
      <dgm:t>
        <a:bodyPr/>
        <a:lstStyle/>
        <a:p>
          <a:endParaRPr lang="ru-RU"/>
        </a:p>
      </dgm:t>
    </dgm:pt>
    <dgm:pt modelId="{BCC7C20B-D04E-4B1D-A368-803289A4C1CA}">
      <dgm:prSet/>
      <dgm:spPr/>
      <dgm:t>
        <a:bodyPr/>
        <a:lstStyle/>
        <a:p>
          <a:pPr rtl="0"/>
          <a:r>
            <a:rPr lang="ru-RU" b="1"/>
            <a:t>Наличие грыжевого выпячивания – припухлости шаровидной или овальной формы, с неизмененной кожей, в характерном месте, появляющаяся в вертикальном положении или при натуживании</a:t>
          </a:r>
          <a:endParaRPr lang="ru-RU"/>
        </a:p>
      </dgm:t>
    </dgm:pt>
    <dgm:pt modelId="{9524BDF6-BB03-409D-B8B9-9551963CBF96}" type="parTrans" cxnId="{7550EC5F-1630-4DF2-AF27-AA80C674F75E}">
      <dgm:prSet/>
      <dgm:spPr/>
      <dgm:t>
        <a:bodyPr/>
        <a:lstStyle/>
        <a:p>
          <a:endParaRPr lang="ru-RU"/>
        </a:p>
      </dgm:t>
    </dgm:pt>
    <dgm:pt modelId="{CC22F125-E2D7-4675-802E-09CFCB8ADF68}" type="sibTrans" cxnId="{7550EC5F-1630-4DF2-AF27-AA80C674F75E}">
      <dgm:prSet/>
      <dgm:spPr/>
      <dgm:t>
        <a:bodyPr/>
        <a:lstStyle/>
        <a:p>
          <a:endParaRPr lang="ru-RU"/>
        </a:p>
      </dgm:t>
    </dgm:pt>
    <dgm:pt modelId="{9C6830F8-CBCE-4FCE-9B95-8BD601270736}">
      <dgm:prSet/>
      <dgm:spPr/>
      <dgm:t>
        <a:bodyPr/>
        <a:lstStyle/>
        <a:p>
          <a:pPr rtl="0"/>
          <a:r>
            <a:rPr lang="ru-RU" b="1"/>
            <a:t>Вправимость ее (в лежачем положении), самопроизвольно или рукой – классический признак грыжи</a:t>
          </a:r>
          <a:endParaRPr lang="ru-RU"/>
        </a:p>
      </dgm:t>
    </dgm:pt>
    <dgm:pt modelId="{765BD9AD-9F92-496E-814D-683C27AAAD1D}" type="parTrans" cxnId="{C2FE9751-7960-47AC-9ABB-44409B5A0389}">
      <dgm:prSet/>
      <dgm:spPr/>
      <dgm:t>
        <a:bodyPr/>
        <a:lstStyle/>
        <a:p>
          <a:endParaRPr lang="ru-RU"/>
        </a:p>
      </dgm:t>
    </dgm:pt>
    <dgm:pt modelId="{CA910EFD-857C-44ED-AB11-F145EB051449}" type="sibTrans" cxnId="{C2FE9751-7960-47AC-9ABB-44409B5A0389}">
      <dgm:prSet/>
      <dgm:spPr/>
      <dgm:t>
        <a:bodyPr/>
        <a:lstStyle/>
        <a:p>
          <a:endParaRPr lang="ru-RU"/>
        </a:p>
      </dgm:t>
    </dgm:pt>
    <dgm:pt modelId="{5BE3A74A-ABFF-4388-AB6F-BA56F9817777}">
      <dgm:prSet/>
      <dgm:spPr/>
      <dgm:t>
        <a:bodyPr/>
        <a:lstStyle/>
        <a:p>
          <a:pPr rtl="0"/>
          <a:r>
            <a:rPr lang="ru-RU" b="1"/>
            <a:t>Наличие грыжевых ворот</a:t>
          </a:r>
          <a:endParaRPr lang="ru-RU"/>
        </a:p>
      </dgm:t>
    </dgm:pt>
    <dgm:pt modelId="{51E9837A-F075-4C87-B936-3D1FD75B3232}" type="parTrans" cxnId="{03DA3674-C473-4F4D-A8D2-6B5216CD6719}">
      <dgm:prSet/>
      <dgm:spPr/>
      <dgm:t>
        <a:bodyPr/>
        <a:lstStyle/>
        <a:p>
          <a:endParaRPr lang="ru-RU"/>
        </a:p>
      </dgm:t>
    </dgm:pt>
    <dgm:pt modelId="{EF94DD76-059B-4ECD-B943-136513F94A12}" type="sibTrans" cxnId="{03DA3674-C473-4F4D-A8D2-6B5216CD6719}">
      <dgm:prSet/>
      <dgm:spPr/>
      <dgm:t>
        <a:bodyPr/>
        <a:lstStyle/>
        <a:p>
          <a:endParaRPr lang="ru-RU"/>
        </a:p>
      </dgm:t>
    </dgm:pt>
    <dgm:pt modelId="{0BCED111-7502-4B9E-A10F-B4D08A8A7785}">
      <dgm:prSet/>
      <dgm:spPr/>
      <dgm:t>
        <a:bodyPr/>
        <a:lstStyle/>
        <a:p>
          <a:pPr rtl="0"/>
          <a:r>
            <a:rPr lang="ru-RU" b="1"/>
            <a:t>Феномен кашлевого толчка</a:t>
          </a:r>
          <a:endParaRPr lang="ru-RU"/>
        </a:p>
      </dgm:t>
    </dgm:pt>
    <dgm:pt modelId="{D1983A33-C3A3-40D6-ABA4-B298F4C9ADA0}" type="parTrans" cxnId="{41730684-02D2-4945-B2F6-63BAF60713DF}">
      <dgm:prSet/>
      <dgm:spPr/>
      <dgm:t>
        <a:bodyPr/>
        <a:lstStyle/>
        <a:p>
          <a:endParaRPr lang="ru-RU"/>
        </a:p>
      </dgm:t>
    </dgm:pt>
    <dgm:pt modelId="{ABAD2C74-077C-45B8-BD6B-AC77C29B741C}" type="sibTrans" cxnId="{41730684-02D2-4945-B2F6-63BAF60713DF}">
      <dgm:prSet/>
      <dgm:spPr/>
      <dgm:t>
        <a:bodyPr/>
        <a:lstStyle/>
        <a:p>
          <a:endParaRPr lang="ru-RU"/>
        </a:p>
      </dgm:t>
    </dgm:pt>
    <dgm:pt modelId="{A5838CAF-18CA-4516-9673-B0C47885910A}">
      <dgm:prSet/>
      <dgm:spPr/>
      <dgm:t>
        <a:bodyPr/>
        <a:lstStyle/>
        <a:p>
          <a:pPr rtl="0"/>
          <a:r>
            <a:rPr lang="ru-RU" b="1"/>
            <a:t>Данные перкуссии (тимпанит при наличии в грыжевом мешке кишки, тупость при наличии сальника)</a:t>
          </a:r>
          <a:endParaRPr lang="ru-RU"/>
        </a:p>
      </dgm:t>
    </dgm:pt>
    <dgm:pt modelId="{9E4952DE-311E-4BB7-BB52-BD21EB7C289A}" type="parTrans" cxnId="{DFC96034-AC4F-42E1-953E-0DC89AEFA80B}">
      <dgm:prSet/>
      <dgm:spPr/>
      <dgm:t>
        <a:bodyPr/>
        <a:lstStyle/>
        <a:p>
          <a:endParaRPr lang="ru-RU"/>
        </a:p>
      </dgm:t>
    </dgm:pt>
    <dgm:pt modelId="{438D1DEA-2F57-452C-9D7F-55A8C7FF4E41}" type="sibTrans" cxnId="{DFC96034-AC4F-42E1-953E-0DC89AEFA80B}">
      <dgm:prSet/>
      <dgm:spPr/>
      <dgm:t>
        <a:bodyPr/>
        <a:lstStyle/>
        <a:p>
          <a:endParaRPr lang="ru-RU"/>
        </a:p>
      </dgm:t>
    </dgm:pt>
    <dgm:pt modelId="{BF491093-6022-422A-8556-EDF83CDEDA72}">
      <dgm:prSet/>
      <dgm:spPr/>
      <dgm:t>
        <a:bodyPr/>
        <a:lstStyle/>
        <a:p>
          <a:pPr rtl="0"/>
          <a:r>
            <a:rPr lang="ru-RU" b="1"/>
            <a:t>Данные аускультации – урчание, особенно в момент вправления кишки</a:t>
          </a:r>
          <a:endParaRPr lang="ru-RU"/>
        </a:p>
      </dgm:t>
    </dgm:pt>
    <dgm:pt modelId="{B78C1580-EF4E-430B-9BFB-EAA0409AA9AA}" type="parTrans" cxnId="{3D0EDD93-FDDC-41AE-B629-A8AE50748A6F}">
      <dgm:prSet/>
      <dgm:spPr/>
      <dgm:t>
        <a:bodyPr/>
        <a:lstStyle/>
        <a:p>
          <a:endParaRPr lang="ru-RU"/>
        </a:p>
      </dgm:t>
    </dgm:pt>
    <dgm:pt modelId="{9C5F7171-265E-4F1F-A814-8329EFF77825}" type="sibTrans" cxnId="{3D0EDD93-FDDC-41AE-B629-A8AE50748A6F}">
      <dgm:prSet/>
      <dgm:spPr/>
      <dgm:t>
        <a:bodyPr/>
        <a:lstStyle/>
        <a:p>
          <a:endParaRPr lang="ru-RU"/>
        </a:p>
      </dgm:t>
    </dgm:pt>
    <dgm:pt modelId="{6B5D5515-3A4D-477E-860C-062ABCBD54F3}" type="pres">
      <dgm:prSet presAssocID="{836389A0-FAFF-411E-B23A-4854BA10D12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1605C22-8989-4046-9E73-60866FBC705F}" type="pres">
      <dgm:prSet presAssocID="{D2768AC7-54D9-42A1-8A3F-DD234093CE6C}" presName="composite" presStyleCnt="0"/>
      <dgm:spPr/>
    </dgm:pt>
    <dgm:pt modelId="{3E14FC5F-1241-4C17-A9CD-067921AC4F35}" type="pres">
      <dgm:prSet presAssocID="{D2768AC7-54D9-42A1-8A3F-DD234093CE6C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1ACD9E-89E1-4C1F-9477-979FB35DFE37}" type="pres">
      <dgm:prSet presAssocID="{D2768AC7-54D9-42A1-8A3F-DD234093CE6C}" presName="desTx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D24EC25-6338-4A2F-9081-6265D257D323}" type="presOf" srcId="{5BE3A74A-ABFF-4388-AB6F-BA56F9817777}" destId="{B01ACD9E-89E1-4C1F-9477-979FB35DFE37}" srcOrd="0" destOrd="2" presId="urn:microsoft.com/office/officeart/2005/8/layout/hList1"/>
    <dgm:cxn modelId="{D7CE7A5D-C818-467C-A6AB-D4ED24EA369B}" srcId="{836389A0-FAFF-411E-B23A-4854BA10D12F}" destId="{D2768AC7-54D9-42A1-8A3F-DD234093CE6C}" srcOrd="0" destOrd="0" parTransId="{C25DC74D-2290-4C3F-92A9-680AD9B0681E}" sibTransId="{7B13267D-D9FC-45C6-AB9A-3F45E4CA90C5}"/>
    <dgm:cxn modelId="{3D0EDD93-FDDC-41AE-B629-A8AE50748A6F}" srcId="{D2768AC7-54D9-42A1-8A3F-DD234093CE6C}" destId="{BF491093-6022-422A-8556-EDF83CDEDA72}" srcOrd="5" destOrd="0" parTransId="{B78C1580-EF4E-430B-9BFB-EAA0409AA9AA}" sibTransId="{9C5F7171-265E-4F1F-A814-8329EFF77825}"/>
    <dgm:cxn modelId="{3BC1B7FA-A4B4-4A3A-A6C7-D0E8EAF55BD4}" type="presOf" srcId="{BF491093-6022-422A-8556-EDF83CDEDA72}" destId="{B01ACD9E-89E1-4C1F-9477-979FB35DFE37}" srcOrd="0" destOrd="5" presId="urn:microsoft.com/office/officeart/2005/8/layout/hList1"/>
    <dgm:cxn modelId="{FB7A4E0A-CC31-43A1-88B6-6E5B78EAD3F8}" type="presOf" srcId="{836389A0-FAFF-411E-B23A-4854BA10D12F}" destId="{6B5D5515-3A4D-477E-860C-062ABCBD54F3}" srcOrd="0" destOrd="0" presId="urn:microsoft.com/office/officeart/2005/8/layout/hList1"/>
    <dgm:cxn modelId="{28D84E53-C2A6-4D5D-AD48-EF5180870E47}" type="presOf" srcId="{0BCED111-7502-4B9E-A10F-B4D08A8A7785}" destId="{B01ACD9E-89E1-4C1F-9477-979FB35DFE37}" srcOrd="0" destOrd="3" presId="urn:microsoft.com/office/officeart/2005/8/layout/hList1"/>
    <dgm:cxn modelId="{7550EC5F-1630-4DF2-AF27-AA80C674F75E}" srcId="{D2768AC7-54D9-42A1-8A3F-DD234093CE6C}" destId="{BCC7C20B-D04E-4B1D-A368-803289A4C1CA}" srcOrd="0" destOrd="0" parTransId="{9524BDF6-BB03-409D-B8B9-9551963CBF96}" sibTransId="{CC22F125-E2D7-4675-802E-09CFCB8ADF68}"/>
    <dgm:cxn modelId="{DFC96034-AC4F-42E1-953E-0DC89AEFA80B}" srcId="{D2768AC7-54D9-42A1-8A3F-DD234093CE6C}" destId="{A5838CAF-18CA-4516-9673-B0C47885910A}" srcOrd="4" destOrd="0" parTransId="{9E4952DE-311E-4BB7-BB52-BD21EB7C289A}" sibTransId="{438D1DEA-2F57-452C-9D7F-55A8C7FF4E41}"/>
    <dgm:cxn modelId="{8369C7AB-1962-47D0-B07E-96C3F4557EAB}" type="presOf" srcId="{9C6830F8-CBCE-4FCE-9B95-8BD601270736}" destId="{B01ACD9E-89E1-4C1F-9477-979FB35DFE37}" srcOrd="0" destOrd="1" presId="urn:microsoft.com/office/officeart/2005/8/layout/hList1"/>
    <dgm:cxn modelId="{41730684-02D2-4945-B2F6-63BAF60713DF}" srcId="{D2768AC7-54D9-42A1-8A3F-DD234093CE6C}" destId="{0BCED111-7502-4B9E-A10F-B4D08A8A7785}" srcOrd="3" destOrd="0" parTransId="{D1983A33-C3A3-40D6-ABA4-B298F4C9ADA0}" sibTransId="{ABAD2C74-077C-45B8-BD6B-AC77C29B741C}"/>
    <dgm:cxn modelId="{C2FE9751-7960-47AC-9ABB-44409B5A0389}" srcId="{D2768AC7-54D9-42A1-8A3F-DD234093CE6C}" destId="{9C6830F8-CBCE-4FCE-9B95-8BD601270736}" srcOrd="1" destOrd="0" parTransId="{765BD9AD-9F92-496E-814D-683C27AAAD1D}" sibTransId="{CA910EFD-857C-44ED-AB11-F145EB051449}"/>
    <dgm:cxn modelId="{39DBF380-2355-4B72-8197-31477CF3B9DF}" type="presOf" srcId="{A5838CAF-18CA-4516-9673-B0C47885910A}" destId="{B01ACD9E-89E1-4C1F-9477-979FB35DFE37}" srcOrd="0" destOrd="4" presId="urn:microsoft.com/office/officeart/2005/8/layout/hList1"/>
    <dgm:cxn modelId="{03DA3674-C473-4F4D-A8D2-6B5216CD6719}" srcId="{D2768AC7-54D9-42A1-8A3F-DD234093CE6C}" destId="{5BE3A74A-ABFF-4388-AB6F-BA56F9817777}" srcOrd="2" destOrd="0" parTransId="{51E9837A-F075-4C87-B936-3D1FD75B3232}" sibTransId="{EF94DD76-059B-4ECD-B943-136513F94A12}"/>
    <dgm:cxn modelId="{02878CD1-EEE3-4BC9-9514-9800A8088A1A}" type="presOf" srcId="{BCC7C20B-D04E-4B1D-A368-803289A4C1CA}" destId="{B01ACD9E-89E1-4C1F-9477-979FB35DFE37}" srcOrd="0" destOrd="0" presId="urn:microsoft.com/office/officeart/2005/8/layout/hList1"/>
    <dgm:cxn modelId="{34479E3C-6F3D-4420-B8C9-C1E4F0F1F413}" type="presOf" srcId="{D2768AC7-54D9-42A1-8A3F-DD234093CE6C}" destId="{3E14FC5F-1241-4C17-A9CD-067921AC4F35}" srcOrd="0" destOrd="0" presId="urn:microsoft.com/office/officeart/2005/8/layout/hList1"/>
    <dgm:cxn modelId="{D27EB680-3807-4010-A511-E3AD75B02BAD}" type="presParOf" srcId="{6B5D5515-3A4D-477E-860C-062ABCBD54F3}" destId="{81605C22-8989-4046-9E73-60866FBC705F}" srcOrd="0" destOrd="0" presId="urn:microsoft.com/office/officeart/2005/8/layout/hList1"/>
    <dgm:cxn modelId="{D344CD5F-DCD3-4D47-ACF3-749120362F89}" type="presParOf" srcId="{81605C22-8989-4046-9E73-60866FBC705F}" destId="{3E14FC5F-1241-4C17-A9CD-067921AC4F35}" srcOrd="0" destOrd="0" presId="urn:microsoft.com/office/officeart/2005/8/layout/hList1"/>
    <dgm:cxn modelId="{67194E5E-60BD-4B6C-9D50-67FBF7BC34CC}" type="presParOf" srcId="{81605C22-8989-4046-9E73-60866FBC705F}" destId="{B01ACD9E-89E1-4C1F-9477-979FB35DFE37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3E8BEC9-C4E2-411C-932C-D1917EDCE051}" type="doc">
      <dgm:prSet loTypeId="urn:microsoft.com/office/officeart/2008/layout/VerticalCurvedLis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E3950D4-CB9F-4C19-A694-5DAF71865236}">
      <dgm:prSet custT="1"/>
      <dgm:spPr/>
      <dgm:t>
        <a:bodyPr/>
        <a:lstStyle/>
        <a:p>
          <a:pPr rtl="0"/>
          <a:r>
            <a:rPr lang="ru-RU" sz="2800" b="1" dirty="0"/>
            <a:t>НАЛИЧИЕ У ПАЦИЕНТА ГРЫЖИ ЯВЛЯЕТСЯ ПОКАЗАНИЕМ К ХИРУРГИЧЕСКОМУ ЛЕЧЕНИЮ!!!</a:t>
          </a:r>
          <a:endParaRPr lang="ru-RU" sz="2800" dirty="0"/>
        </a:p>
      </dgm:t>
    </dgm:pt>
    <dgm:pt modelId="{A68CC237-34A4-4C19-9127-F6D5DF52FD85}" type="parTrans" cxnId="{7CCAD9F6-FCE7-40DD-9359-FF026384E2BD}">
      <dgm:prSet/>
      <dgm:spPr/>
      <dgm:t>
        <a:bodyPr/>
        <a:lstStyle/>
        <a:p>
          <a:endParaRPr lang="ru-RU"/>
        </a:p>
      </dgm:t>
    </dgm:pt>
    <dgm:pt modelId="{C8D80338-FFE7-4155-8B51-8268DD0F4F9C}" type="sibTrans" cxnId="{7CCAD9F6-FCE7-40DD-9359-FF026384E2BD}">
      <dgm:prSet/>
      <dgm:spPr/>
      <dgm:t>
        <a:bodyPr/>
        <a:lstStyle/>
        <a:p>
          <a:endParaRPr lang="ru-RU"/>
        </a:p>
      </dgm:t>
    </dgm:pt>
    <dgm:pt modelId="{ABD5A7C4-95F8-41C9-9E6D-27CFEC8870A9}" type="pres">
      <dgm:prSet presAssocID="{53E8BEC9-C4E2-411C-932C-D1917EDCE051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F4038468-4B74-4F7A-9FDB-FFDE78BFEC33}" type="pres">
      <dgm:prSet presAssocID="{53E8BEC9-C4E2-411C-932C-D1917EDCE051}" presName="Name1" presStyleCnt="0"/>
      <dgm:spPr/>
    </dgm:pt>
    <dgm:pt modelId="{41574911-ABF1-4870-9AA2-1CC3D1C45E03}" type="pres">
      <dgm:prSet presAssocID="{53E8BEC9-C4E2-411C-932C-D1917EDCE051}" presName="cycle" presStyleCnt="0"/>
      <dgm:spPr/>
    </dgm:pt>
    <dgm:pt modelId="{119C1CE0-0C31-419A-BB9D-C4E67ABB6ECB}" type="pres">
      <dgm:prSet presAssocID="{53E8BEC9-C4E2-411C-932C-D1917EDCE051}" presName="srcNode" presStyleLbl="node1" presStyleIdx="0" presStyleCnt="1"/>
      <dgm:spPr/>
    </dgm:pt>
    <dgm:pt modelId="{7037FDEE-479D-4701-891D-3AD9CFA806D1}" type="pres">
      <dgm:prSet presAssocID="{53E8BEC9-C4E2-411C-932C-D1917EDCE051}" presName="conn" presStyleLbl="parChTrans1D2" presStyleIdx="0" presStyleCnt="1"/>
      <dgm:spPr/>
      <dgm:t>
        <a:bodyPr/>
        <a:lstStyle/>
        <a:p>
          <a:endParaRPr lang="ru-RU"/>
        </a:p>
      </dgm:t>
    </dgm:pt>
    <dgm:pt modelId="{EE333C4D-032A-450E-AE69-C1E825578565}" type="pres">
      <dgm:prSet presAssocID="{53E8BEC9-C4E2-411C-932C-D1917EDCE051}" presName="extraNode" presStyleLbl="node1" presStyleIdx="0" presStyleCnt="1"/>
      <dgm:spPr/>
    </dgm:pt>
    <dgm:pt modelId="{83CE3DCF-5FA0-4E5E-9A53-AEC83DCA9759}" type="pres">
      <dgm:prSet presAssocID="{53E8BEC9-C4E2-411C-932C-D1917EDCE051}" presName="dstNode" presStyleLbl="node1" presStyleIdx="0" presStyleCnt="1"/>
      <dgm:spPr/>
    </dgm:pt>
    <dgm:pt modelId="{60853DC6-67FF-421A-A588-3732763268FE}" type="pres">
      <dgm:prSet presAssocID="{8E3950D4-CB9F-4C19-A694-5DAF71865236}" presName="text_1" presStyleLbl="node1" presStyleIdx="0" presStyleCnt="1" custLinFactNeighborX="-54" custLinFactNeighborY="-23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D8F4FA-18EB-4DF3-AEE3-E7BF29DC9919}" type="pres">
      <dgm:prSet presAssocID="{8E3950D4-CB9F-4C19-A694-5DAF71865236}" presName="accent_1" presStyleCnt="0"/>
      <dgm:spPr/>
    </dgm:pt>
    <dgm:pt modelId="{253F20F0-02BA-461B-AD3F-51B2FDE47C43}" type="pres">
      <dgm:prSet presAssocID="{8E3950D4-CB9F-4C19-A694-5DAF71865236}" presName="accentRepeatNode" presStyleLbl="solidFgAcc1" presStyleIdx="0" presStyleCnt="1" custScaleX="119198" custScaleY="104170" custLinFactNeighborX="339" custLinFactNeighborY="-1338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</dgm:ptLst>
  <dgm:cxnLst>
    <dgm:cxn modelId="{C095FAB6-C2DB-417C-8751-F03B11508A62}" type="presOf" srcId="{53E8BEC9-C4E2-411C-932C-D1917EDCE051}" destId="{ABD5A7C4-95F8-41C9-9E6D-27CFEC8870A9}" srcOrd="0" destOrd="0" presId="urn:microsoft.com/office/officeart/2008/layout/VerticalCurvedList"/>
    <dgm:cxn modelId="{A459105D-AE46-4111-9C6B-F04636C137C1}" type="presOf" srcId="{C8D80338-FFE7-4155-8B51-8268DD0F4F9C}" destId="{7037FDEE-479D-4701-891D-3AD9CFA806D1}" srcOrd="0" destOrd="0" presId="urn:microsoft.com/office/officeart/2008/layout/VerticalCurvedList"/>
    <dgm:cxn modelId="{7CCAD9F6-FCE7-40DD-9359-FF026384E2BD}" srcId="{53E8BEC9-C4E2-411C-932C-D1917EDCE051}" destId="{8E3950D4-CB9F-4C19-A694-5DAF71865236}" srcOrd="0" destOrd="0" parTransId="{A68CC237-34A4-4C19-9127-F6D5DF52FD85}" sibTransId="{C8D80338-FFE7-4155-8B51-8268DD0F4F9C}"/>
    <dgm:cxn modelId="{B66851DF-5972-430C-89DC-37098035EE8C}" type="presOf" srcId="{8E3950D4-CB9F-4C19-A694-5DAF71865236}" destId="{60853DC6-67FF-421A-A588-3732763268FE}" srcOrd="0" destOrd="0" presId="urn:microsoft.com/office/officeart/2008/layout/VerticalCurvedList"/>
    <dgm:cxn modelId="{AA0BDFEE-589C-4095-A710-BFC9A09ACB9D}" type="presParOf" srcId="{ABD5A7C4-95F8-41C9-9E6D-27CFEC8870A9}" destId="{F4038468-4B74-4F7A-9FDB-FFDE78BFEC33}" srcOrd="0" destOrd="0" presId="urn:microsoft.com/office/officeart/2008/layout/VerticalCurvedList"/>
    <dgm:cxn modelId="{7C1EB682-FF2C-4CF8-8783-17D011A200ED}" type="presParOf" srcId="{F4038468-4B74-4F7A-9FDB-FFDE78BFEC33}" destId="{41574911-ABF1-4870-9AA2-1CC3D1C45E03}" srcOrd="0" destOrd="0" presId="urn:microsoft.com/office/officeart/2008/layout/VerticalCurvedList"/>
    <dgm:cxn modelId="{9606F173-16C5-402B-81CE-3D0A68D65A27}" type="presParOf" srcId="{41574911-ABF1-4870-9AA2-1CC3D1C45E03}" destId="{119C1CE0-0C31-419A-BB9D-C4E67ABB6ECB}" srcOrd="0" destOrd="0" presId="urn:microsoft.com/office/officeart/2008/layout/VerticalCurvedList"/>
    <dgm:cxn modelId="{A66B8B73-29B6-40EB-B2C7-10F7A08E5DC2}" type="presParOf" srcId="{41574911-ABF1-4870-9AA2-1CC3D1C45E03}" destId="{7037FDEE-479D-4701-891D-3AD9CFA806D1}" srcOrd="1" destOrd="0" presId="urn:microsoft.com/office/officeart/2008/layout/VerticalCurvedList"/>
    <dgm:cxn modelId="{8F82E067-B7F2-498A-801D-A66EC9E73444}" type="presParOf" srcId="{41574911-ABF1-4870-9AA2-1CC3D1C45E03}" destId="{EE333C4D-032A-450E-AE69-C1E825578565}" srcOrd="2" destOrd="0" presId="urn:microsoft.com/office/officeart/2008/layout/VerticalCurvedList"/>
    <dgm:cxn modelId="{113EE272-88B4-4ED6-9A93-2435333C3CBA}" type="presParOf" srcId="{41574911-ABF1-4870-9AA2-1CC3D1C45E03}" destId="{83CE3DCF-5FA0-4E5E-9A53-AEC83DCA9759}" srcOrd="3" destOrd="0" presId="urn:microsoft.com/office/officeart/2008/layout/VerticalCurvedList"/>
    <dgm:cxn modelId="{808AAEE0-F963-4E20-B4FD-7CF693125C8F}" type="presParOf" srcId="{F4038468-4B74-4F7A-9FDB-FFDE78BFEC33}" destId="{60853DC6-67FF-421A-A588-3732763268FE}" srcOrd="1" destOrd="0" presId="urn:microsoft.com/office/officeart/2008/layout/VerticalCurvedList"/>
    <dgm:cxn modelId="{FD5BBAAC-91A2-4560-A777-B653B4D85463}" type="presParOf" srcId="{F4038468-4B74-4F7A-9FDB-FFDE78BFEC33}" destId="{D0D8F4FA-18EB-4DF3-AEE3-E7BF29DC9919}" srcOrd="2" destOrd="0" presId="urn:microsoft.com/office/officeart/2008/layout/VerticalCurvedList"/>
    <dgm:cxn modelId="{925BE25B-2C05-4986-B949-41EEFF2AF295}" type="presParOf" srcId="{D0D8F4FA-18EB-4DF3-AEE3-E7BF29DC9919}" destId="{253F20F0-02BA-461B-AD3F-51B2FDE47C4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696B4BB-BA05-4F55-B74D-6F0F67EF98A7}" type="doc">
      <dgm:prSet loTypeId="urn:microsoft.com/office/officeart/2005/8/layout/target3" loCatId="relationship" qsTypeId="urn:microsoft.com/office/officeart/2005/8/quickstyle/simple5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F0383DF0-3699-487D-A086-68EEF936881E}">
      <dgm:prSet/>
      <dgm:spPr/>
      <dgm:t>
        <a:bodyPr/>
        <a:lstStyle/>
        <a:p>
          <a:pPr rtl="0"/>
          <a:r>
            <a:rPr lang="ru-RU" b="1"/>
            <a:t>Начинающаяся</a:t>
          </a:r>
        </a:p>
      </dgm:t>
    </dgm:pt>
    <dgm:pt modelId="{895432E5-4EFE-4941-A718-1B37A5F51AE4}" type="parTrans" cxnId="{2BD52357-FA83-4629-9FB9-5A38816D034C}">
      <dgm:prSet/>
      <dgm:spPr/>
      <dgm:t>
        <a:bodyPr/>
        <a:lstStyle/>
        <a:p>
          <a:endParaRPr lang="ru-RU" b="1"/>
        </a:p>
      </dgm:t>
    </dgm:pt>
    <dgm:pt modelId="{058C4F53-10CF-4AC7-9249-5440362E6BBA}" type="sibTrans" cxnId="{2BD52357-FA83-4629-9FB9-5A38816D034C}">
      <dgm:prSet/>
      <dgm:spPr/>
      <dgm:t>
        <a:bodyPr/>
        <a:lstStyle/>
        <a:p>
          <a:endParaRPr lang="ru-RU" b="1"/>
        </a:p>
      </dgm:t>
    </dgm:pt>
    <dgm:pt modelId="{409AFC1B-C6ED-4E62-B23C-4F4AC2E68754}">
      <dgm:prSet/>
      <dgm:spPr/>
      <dgm:t>
        <a:bodyPr/>
        <a:lstStyle/>
        <a:p>
          <a:pPr rtl="0"/>
          <a:r>
            <a:rPr lang="ru-RU" b="1"/>
            <a:t>Канальная</a:t>
          </a:r>
        </a:p>
      </dgm:t>
    </dgm:pt>
    <dgm:pt modelId="{310AD4F2-94A8-42D4-A241-B73A15949C63}" type="parTrans" cxnId="{1615EA0C-AB7B-4741-B3F0-EAD3AB0F4020}">
      <dgm:prSet/>
      <dgm:spPr/>
      <dgm:t>
        <a:bodyPr/>
        <a:lstStyle/>
        <a:p>
          <a:endParaRPr lang="ru-RU" b="1"/>
        </a:p>
      </dgm:t>
    </dgm:pt>
    <dgm:pt modelId="{2DD27D0A-CAE4-4385-B165-AE2710E36C69}" type="sibTrans" cxnId="{1615EA0C-AB7B-4741-B3F0-EAD3AB0F4020}">
      <dgm:prSet/>
      <dgm:spPr/>
      <dgm:t>
        <a:bodyPr/>
        <a:lstStyle/>
        <a:p>
          <a:endParaRPr lang="ru-RU" b="1"/>
        </a:p>
      </dgm:t>
    </dgm:pt>
    <dgm:pt modelId="{A494F139-F8C2-4642-A355-4F903BEE78B5}">
      <dgm:prSet/>
      <dgm:spPr/>
      <dgm:t>
        <a:bodyPr/>
        <a:lstStyle/>
        <a:p>
          <a:pPr rtl="0"/>
          <a:r>
            <a:rPr lang="ru-RU" b="1"/>
            <a:t>Грыжа семенного канатика</a:t>
          </a:r>
        </a:p>
      </dgm:t>
    </dgm:pt>
    <dgm:pt modelId="{DC7704B4-ED86-4C5D-892A-6679951C16F0}" type="parTrans" cxnId="{B8064E5F-ED26-4C3C-8E40-250129F36FD2}">
      <dgm:prSet/>
      <dgm:spPr/>
      <dgm:t>
        <a:bodyPr/>
        <a:lstStyle/>
        <a:p>
          <a:endParaRPr lang="ru-RU" b="1"/>
        </a:p>
      </dgm:t>
    </dgm:pt>
    <dgm:pt modelId="{42D45E5B-7BC4-4815-8B06-F1AA0FEA9C04}" type="sibTrans" cxnId="{B8064E5F-ED26-4C3C-8E40-250129F36FD2}">
      <dgm:prSet/>
      <dgm:spPr/>
      <dgm:t>
        <a:bodyPr/>
        <a:lstStyle/>
        <a:p>
          <a:endParaRPr lang="ru-RU" b="1"/>
        </a:p>
      </dgm:t>
    </dgm:pt>
    <dgm:pt modelId="{BA3867C0-1651-4180-BCC8-C75D6D5189A6}">
      <dgm:prSet/>
      <dgm:spPr/>
      <dgm:t>
        <a:bodyPr/>
        <a:lstStyle/>
        <a:p>
          <a:pPr rtl="0"/>
          <a:r>
            <a:rPr lang="ru-RU" b="1"/>
            <a:t>Пахово-мошоночная</a:t>
          </a:r>
        </a:p>
      </dgm:t>
    </dgm:pt>
    <dgm:pt modelId="{0631555A-8A85-4CF1-B695-D10FFC61354F}" type="parTrans" cxnId="{49031885-DACD-4851-A27A-7B4DBFEC8F4A}">
      <dgm:prSet/>
      <dgm:spPr/>
      <dgm:t>
        <a:bodyPr/>
        <a:lstStyle/>
        <a:p>
          <a:endParaRPr lang="ru-RU" b="1"/>
        </a:p>
      </dgm:t>
    </dgm:pt>
    <dgm:pt modelId="{1B63F8C0-5BFD-4CD0-B8EB-C44C17348B8C}" type="sibTrans" cxnId="{49031885-DACD-4851-A27A-7B4DBFEC8F4A}">
      <dgm:prSet/>
      <dgm:spPr/>
      <dgm:t>
        <a:bodyPr/>
        <a:lstStyle/>
        <a:p>
          <a:endParaRPr lang="ru-RU" b="1"/>
        </a:p>
      </dgm:t>
    </dgm:pt>
    <dgm:pt modelId="{70F89B75-1BE4-4F79-939F-941C55F83AE8}" type="pres">
      <dgm:prSet presAssocID="{D696B4BB-BA05-4F55-B74D-6F0F67EF98A7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8126224-D18B-43ED-BFC1-C9E18720C2B4}" type="pres">
      <dgm:prSet presAssocID="{F0383DF0-3699-487D-A086-68EEF936881E}" presName="circle1" presStyleLbl="node1" presStyleIdx="0" presStyleCnt="4"/>
      <dgm:spPr/>
    </dgm:pt>
    <dgm:pt modelId="{4DF874A6-1ED6-4E5F-8C47-ED943D8BA3F5}" type="pres">
      <dgm:prSet presAssocID="{F0383DF0-3699-487D-A086-68EEF936881E}" presName="space" presStyleCnt="0"/>
      <dgm:spPr/>
    </dgm:pt>
    <dgm:pt modelId="{0755533C-A18B-43DF-A3C7-0360CC03615C}" type="pres">
      <dgm:prSet presAssocID="{F0383DF0-3699-487D-A086-68EEF936881E}" presName="rect1" presStyleLbl="alignAcc1" presStyleIdx="0" presStyleCnt="4"/>
      <dgm:spPr/>
      <dgm:t>
        <a:bodyPr/>
        <a:lstStyle/>
        <a:p>
          <a:endParaRPr lang="ru-RU"/>
        </a:p>
      </dgm:t>
    </dgm:pt>
    <dgm:pt modelId="{70BDA436-D2D1-4762-9815-B9F09341F61A}" type="pres">
      <dgm:prSet presAssocID="{409AFC1B-C6ED-4E62-B23C-4F4AC2E68754}" presName="vertSpace2" presStyleLbl="node1" presStyleIdx="0" presStyleCnt="4"/>
      <dgm:spPr/>
    </dgm:pt>
    <dgm:pt modelId="{675C24CC-138A-4DC8-915C-AE062986FF54}" type="pres">
      <dgm:prSet presAssocID="{409AFC1B-C6ED-4E62-B23C-4F4AC2E68754}" presName="circle2" presStyleLbl="node1" presStyleIdx="1" presStyleCnt="4"/>
      <dgm:spPr/>
    </dgm:pt>
    <dgm:pt modelId="{77943BB2-A6BF-4661-827B-56A94C2F8BB1}" type="pres">
      <dgm:prSet presAssocID="{409AFC1B-C6ED-4E62-B23C-4F4AC2E68754}" presName="rect2" presStyleLbl="alignAcc1" presStyleIdx="1" presStyleCnt="4"/>
      <dgm:spPr/>
      <dgm:t>
        <a:bodyPr/>
        <a:lstStyle/>
        <a:p>
          <a:endParaRPr lang="ru-RU"/>
        </a:p>
      </dgm:t>
    </dgm:pt>
    <dgm:pt modelId="{349EA16F-BFF4-4B5F-B5A4-B5236B28B621}" type="pres">
      <dgm:prSet presAssocID="{A494F139-F8C2-4642-A355-4F903BEE78B5}" presName="vertSpace3" presStyleLbl="node1" presStyleIdx="1" presStyleCnt="4"/>
      <dgm:spPr/>
    </dgm:pt>
    <dgm:pt modelId="{1007DD10-CA48-45A2-A77B-DB92B8147C92}" type="pres">
      <dgm:prSet presAssocID="{A494F139-F8C2-4642-A355-4F903BEE78B5}" presName="circle3" presStyleLbl="node1" presStyleIdx="2" presStyleCnt="4"/>
      <dgm:spPr/>
    </dgm:pt>
    <dgm:pt modelId="{C4D8D716-AD40-4515-9218-F4880BE3AE45}" type="pres">
      <dgm:prSet presAssocID="{A494F139-F8C2-4642-A355-4F903BEE78B5}" presName="rect3" presStyleLbl="alignAcc1" presStyleIdx="2" presStyleCnt="4"/>
      <dgm:spPr/>
      <dgm:t>
        <a:bodyPr/>
        <a:lstStyle/>
        <a:p>
          <a:endParaRPr lang="ru-RU"/>
        </a:p>
      </dgm:t>
    </dgm:pt>
    <dgm:pt modelId="{EFC97EC8-8487-423D-BCEB-BF4A94C0C8AA}" type="pres">
      <dgm:prSet presAssocID="{BA3867C0-1651-4180-BCC8-C75D6D5189A6}" presName="vertSpace4" presStyleLbl="node1" presStyleIdx="2" presStyleCnt="4"/>
      <dgm:spPr/>
    </dgm:pt>
    <dgm:pt modelId="{76B9CC8A-E929-4C2B-A8A7-B46434CC65A1}" type="pres">
      <dgm:prSet presAssocID="{BA3867C0-1651-4180-BCC8-C75D6D5189A6}" presName="circle4" presStyleLbl="node1" presStyleIdx="3" presStyleCnt="4"/>
      <dgm:spPr/>
    </dgm:pt>
    <dgm:pt modelId="{FED1EF07-7A9F-4E66-A2C1-E5D53A8D3DCB}" type="pres">
      <dgm:prSet presAssocID="{BA3867C0-1651-4180-BCC8-C75D6D5189A6}" presName="rect4" presStyleLbl="alignAcc1" presStyleIdx="3" presStyleCnt="4"/>
      <dgm:spPr/>
      <dgm:t>
        <a:bodyPr/>
        <a:lstStyle/>
        <a:p>
          <a:endParaRPr lang="ru-RU"/>
        </a:p>
      </dgm:t>
    </dgm:pt>
    <dgm:pt modelId="{4F599273-7ABB-4457-97D3-B9D21FCBFBB8}" type="pres">
      <dgm:prSet presAssocID="{F0383DF0-3699-487D-A086-68EEF936881E}" presName="rect1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EC51E1-36B8-43CF-B4D4-88FACD7F7FF3}" type="pres">
      <dgm:prSet presAssocID="{409AFC1B-C6ED-4E62-B23C-4F4AC2E68754}" presName="rect2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DEF4E8-2D6D-4845-94BC-9A043C51F569}" type="pres">
      <dgm:prSet presAssocID="{A494F139-F8C2-4642-A355-4F903BEE78B5}" presName="rect3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CE83A4-7787-462D-BC45-05AA5AB5C218}" type="pres">
      <dgm:prSet presAssocID="{BA3867C0-1651-4180-BCC8-C75D6D5189A6}" presName="rect4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F22171C-434E-4F79-BA58-82DFC56CE309}" type="presOf" srcId="{D696B4BB-BA05-4F55-B74D-6F0F67EF98A7}" destId="{70F89B75-1BE4-4F79-939F-941C55F83AE8}" srcOrd="0" destOrd="0" presId="urn:microsoft.com/office/officeart/2005/8/layout/target3"/>
    <dgm:cxn modelId="{77BC6292-498B-4689-B9B9-524AE07BC066}" type="presOf" srcId="{F0383DF0-3699-487D-A086-68EEF936881E}" destId="{4F599273-7ABB-4457-97D3-B9D21FCBFBB8}" srcOrd="1" destOrd="0" presId="urn:microsoft.com/office/officeart/2005/8/layout/target3"/>
    <dgm:cxn modelId="{2BD52357-FA83-4629-9FB9-5A38816D034C}" srcId="{D696B4BB-BA05-4F55-B74D-6F0F67EF98A7}" destId="{F0383DF0-3699-487D-A086-68EEF936881E}" srcOrd="0" destOrd="0" parTransId="{895432E5-4EFE-4941-A718-1B37A5F51AE4}" sibTransId="{058C4F53-10CF-4AC7-9249-5440362E6BBA}"/>
    <dgm:cxn modelId="{1615EA0C-AB7B-4741-B3F0-EAD3AB0F4020}" srcId="{D696B4BB-BA05-4F55-B74D-6F0F67EF98A7}" destId="{409AFC1B-C6ED-4E62-B23C-4F4AC2E68754}" srcOrd="1" destOrd="0" parTransId="{310AD4F2-94A8-42D4-A241-B73A15949C63}" sibTransId="{2DD27D0A-CAE4-4385-B165-AE2710E36C69}"/>
    <dgm:cxn modelId="{AB85A189-A206-41F2-BE59-6D7A371D6819}" type="presOf" srcId="{A494F139-F8C2-4642-A355-4F903BEE78B5}" destId="{C4D8D716-AD40-4515-9218-F4880BE3AE45}" srcOrd="0" destOrd="0" presId="urn:microsoft.com/office/officeart/2005/8/layout/target3"/>
    <dgm:cxn modelId="{DBAD504E-EAD3-4C26-8225-C93C05117ED6}" type="presOf" srcId="{409AFC1B-C6ED-4E62-B23C-4F4AC2E68754}" destId="{FDEC51E1-36B8-43CF-B4D4-88FACD7F7FF3}" srcOrd="1" destOrd="0" presId="urn:microsoft.com/office/officeart/2005/8/layout/target3"/>
    <dgm:cxn modelId="{FE9C761D-B6D1-44FB-8747-17A4347F154D}" type="presOf" srcId="{409AFC1B-C6ED-4E62-B23C-4F4AC2E68754}" destId="{77943BB2-A6BF-4661-827B-56A94C2F8BB1}" srcOrd="0" destOrd="0" presId="urn:microsoft.com/office/officeart/2005/8/layout/target3"/>
    <dgm:cxn modelId="{55EB8A50-7E8F-4E1C-91AF-DF200F142B4D}" type="presOf" srcId="{A494F139-F8C2-4642-A355-4F903BEE78B5}" destId="{54DEF4E8-2D6D-4845-94BC-9A043C51F569}" srcOrd="1" destOrd="0" presId="urn:microsoft.com/office/officeart/2005/8/layout/target3"/>
    <dgm:cxn modelId="{78B6AD59-0FA9-40F8-BC75-208E056477AA}" type="presOf" srcId="{BA3867C0-1651-4180-BCC8-C75D6D5189A6}" destId="{D8CE83A4-7787-462D-BC45-05AA5AB5C218}" srcOrd="1" destOrd="0" presId="urn:microsoft.com/office/officeart/2005/8/layout/target3"/>
    <dgm:cxn modelId="{49031885-DACD-4851-A27A-7B4DBFEC8F4A}" srcId="{D696B4BB-BA05-4F55-B74D-6F0F67EF98A7}" destId="{BA3867C0-1651-4180-BCC8-C75D6D5189A6}" srcOrd="3" destOrd="0" parTransId="{0631555A-8A85-4CF1-B695-D10FFC61354F}" sibTransId="{1B63F8C0-5BFD-4CD0-B8EB-C44C17348B8C}"/>
    <dgm:cxn modelId="{BEB32332-E7B2-4A16-8265-247BD0FF79DB}" type="presOf" srcId="{BA3867C0-1651-4180-BCC8-C75D6D5189A6}" destId="{FED1EF07-7A9F-4E66-A2C1-E5D53A8D3DCB}" srcOrd="0" destOrd="0" presId="urn:microsoft.com/office/officeart/2005/8/layout/target3"/>
    <dgm:cxn modelId="{ED4C4C67-699C-4D49-B0EB-FA1D26B45E6D}" type="presOf" srcId="{F0383DF0-3699-487D-A086-68EEF936881E}" destId="{0755533C-A18B-43DF-A3C7-0360CC03615C}" srcOrd="0" destOrd="0" presId="urn:microsoft.com/office/officeart/2005/8/layout/target3"/>
    <dgm:cxn modelId="{B8064E5F-ED26-4C3C-8E40-250129F36FD2}" srcId="{D696B4BB-BA05-4F55-B74D-6F0F67EF98A7}" destId="{A494F139-F8C2-4642-A355-4F903BEE78B5}" srcOrd="2" destOrd="0" parTransId="{DC7704B4-ED86-4C5D-892A-6679951C16F0}" sibTransId="{42D45E5B-7BC4-4815-8B06-F1AA0FEA9C04}"/>
    <dgm:cxn modelId="{7233478D-DD1E-40C6-90B8-38DDEAB1951E}" type="presParOf" srcId="{70F89B75-1BE4-4F79-939F-941C55F83AE8}" destId="{38126224-D18B-43ED-BFC1-C9E18720C2B4}" srcOrd="0" destOrd="0" presId="urn:microsoft.com/office/officeart/2005/8/layout/target3"/>
    <dgm:cxn modelId="{794B1D54-F35E-4C82-98F8-556C4DF341BF}" type="presParOf" srcId="{70F89B75-1BE4-4F79-939F-941C55F83AE8}" destId="{4DF874A6-1ED6-4E5F-8C47-ED943D8BA3F5}" srcOrd="1" destOrd="0" presId="urn:microsoft.com/office/officeart/2005/8/layout/target3"/>
    <dgm:cxn modelId="{09688B45-C5E0-4DF2-B71B-9AEDE54EB88D}" type="presParOf" srcId="{70F89B75-1BE4-4F79-939F-941C55F83AE8}" destId="{0755533C-A18B-43DF-A3C7-0360CC03615C}" srcOrd="2" destOrd="0" presId="urn:microsoft.com/office/officeart/2005/8/layout/target3"/>
    <dgm:cxn modelId="{D24CD553-E7DA-4D47-9FC8-35D28F60C4B4}" type="presParOf" srcId="{70F89B75-1BE4-4F79-939F-941C55F83AE8}" destId="{70BDA436-D2D1-4762-9815-B9F09341F61A}" srcOrd="3" destOrd="0" presId="urn:microsoft.com/office/officeart/2005/8/layout/target3"/>
    <dgm:cxn modelId="{70E4695D-21E9-468D-905C-13944F314ED2}" type="presParOf" srcId="{70F89B75-1BE4-4F79-939F-941C55F83AE8}" destId="{675C24CC-138A-4DC8-915C-AE062986FF54}" srcOrd="4" destOrd="0" presId="urn:microsoft.com/office/officeart/2005/8/layout/target3"/>
    <dgm:cxn modelId="{7AAC63BC-73F5-4A6D-9A34-0268C99DF390}" type="presParOf" srcId="{70F89B75-1BE4-4F79-939F-941C55F83AE8}" destId="{77943BB2-A6BF-4661-827B-56A94C2F8BB1}" srcOrd="5" destOrd="0" presId="urn:microsoft.com/office/officeart/2005/8/layout/target3"/>
    <dgm:cxn modelId="{ECE691FF-66B5-4BF9-BD2B-CD6451CD52C2}" type="presParOf" srcId="{70F89B75-1BE4-4F79-939F-941C55F83AE8}" destId="{349EA16F-BFF4-4B5F-B5A4-B5236B28B621}" srcOrd="6" destOrd="0" presId="urn:microsoft.com/office/officeart/2005/8/layout/target3"/>
    <dgm:cxn modelId="{6A635594-F9B6-49C9-A8DF-A9F4960CC88C}" type="presParOf" srcId="{70F89B75-1BE4-4F79-939F-941C55F83AE8}" destId="{1007DD10-CA48-45A2-A77B-DB92B8147C92}" srcOrd="7" destOrd="0" presId="urn:microsoft.com/office/officeart/2005/8/layout/target3"/>
    <dgm:cxn modelId="{1E9FCE85-6C2D-4732-A5B6-B1C5F8672A5F}" type="presParOf" srcId="{70F89B75-1BE4-4F79-939F-941C55F83AE8}" destId="{C4D8D716-AD40-4515-9218-F4880BE3AE45}" srcOrd="8" destOrd="0" presId="urn:microsoft.com/office/officeart/2005/8/layout/target3"/>
    <dgm:cxn modelId="{2A776A9D-2549-4343-85B8-8227D60773D7}" type="presParOf" srcId="{70F89B75-1BE4-4F79-939F-941C55F83AE8}" destId="{EFC97EC8-8487-423D-BCEB-BF4A94C0C8AA}" srcOrd="9" destOrd="0" presId="urn:microsoft.com/office/officeart/2005/8/layout/target3"/>
    <dgm:cxn modelId="{E248C312-04BF-4599-A98D-D3BEC3AFD346}" type="presParOf" srcId="{70F89B75-1BE4-4F79-939F-941C55F83AE8}" destId="{76B9CC8A-E929-4C2B-A8A7-B46434CC65A1}" srcOrd="10" destOrd="0" presId="urn:microsoft.com/office/officeart/2005/8/layout/target3"/>
    <dgm:cxn modelId="{008FF52D-2AD5-4498-ABE8-9D6F220B60DC}" type="presParOf" srcId="{70F89B75-1BE4-4F79-939F-941C55F83AE8}" destId="{FED1EF07-7A9F-4E66-A2C1-E5D53A8D3DCB}" srcOrd="11" destOrd="0" presId="urn:microsoft.com/office/officeart/2005/8/layout/target3"/>
    <dgm:cxn modelId="{159779B9-BA86-4670-B152-A5D0D11B7E24}" type="presParOf" srcId="{70F89B75-1BE4-4F79-939F-941C55F83AE8}" destId="{4F599273-7ABB-4457-97D3-B9D21FCBFBB8}" srcOrd="12" destOrd="0" presId="urn:microsoft.com/office/officeart/2005/8/layout/target3"/>
    <dgm:cxn modelId="{FEBA9BE4-CFE2-4C6E-AD5C-8818D7D0BA3B}" type="presParOf" srcId="{70F89B75-1BE4-4F79-939F-941C55F83AE8}" destId="{FDEC51E1-36B8-43CF-B4D4-88FACD7F7FF3}" srcOrd="13" destOrd="0" presId="urn:microsoft.com/office/officeart/2005/8/layout/target3"/>
    <dgm:cxn modelId="{E208C55C-A4D7-43DB-ABBB-094B6AB17BA6}" type="presParOf" srcId="{70F89B75-1BE4-4F79-939F-941C55F83AE8}" destId="{54DEF4E8-2D6D-4845-94BC-9A043C51F569}" srcOrd="14" destOrd="0" presId="urn:microsoft.com/office/officeart/2005/8/layout/target3"/>
    <dgm:cxn modelId="{EC38C726-2F61-4028-ACC9-5B6212C2EEBF}" type="presParOf" srcId="{70F89B75-1BE4-4F79-939F-941C55F83AE8}" destId="{D8CE83A4-7787-462D-BC45-05AA5AB5C218}" srcOrd="15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853FC8-63C8-4395-839B-C72959F02171}">
      <dsp:nvSpPr>
        <dsp:cNvPr id="0" name=""/>
        <dsp:cNvSpPr/>
      </dsp:nvSpPr>
      <dsp:spPr>
        <a:xfrm>
          <a:off x="1578" y="140306"/>
          <a:ext cx="3366169" cy="201970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700" b="1" kern="1200"/>
            <a:t>Более </a:t>
          </a:r>
          <a:r>
            <a:rPr lang="en-GB" sz="3700" b="1" kern="1200"/>
            <a:t>2</a:t>
          </a:r>
          <a:r>
            <a:rPr lang="ru-RU" sz="3700" b="1" kern="1200"/>
            <a:t>51</a:t>
          </a:r>
          <a:r>
            <a:rPr lang="en-GB" sz="3700" b="1" kern="1200"/>
            <a:t>.</a:t>
          </a:r>
          <a:r>
            <a:rPr lang="ru-RU" sz="3700" b="1" kern="1200"/>
            <a:t>266</a:t>
          </a:r>
          <a:r>
            <a:rPr lang="en-GB" sz="3700" b="1" kern="1200"/>
            <a:t> </a:t>
          </a:r>
          <a:r>
            <a:rPr lang="ru-RU" sz="3700" b="1" kern="1200"/>
            <a:t>операций в год</a:t>
          </a:r>
        </a:p>
      </dsp:txBody>
      <dsp:txXfrm>
        <a:off x="60733" y="199461"/>
        <a:ext cx="3247859" cy="1901391"/>
      </dsp:txXfrm>
    </dsp:sp>
    <dsp:sp modelId="{6EDB49BF-D21B-4FDF-8F1E-90CBFF78AA1B}">
      <dsp:nvSpPr>
        <dsp:cNvPr id="0" name=""/>
        <dsp:cNvSpPr/>
      </dsp:nvSpPr>
      <dsp:spPr>
        <a:xfrm>
          <a:off x="3704364" y="732752"/>
          <a:ext cx="713627" cy="83480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000" kern="1200"/>
        </a:p>
      </dsp:txBody>
      <dsp:txXfrm>
        <a:off x="3704364" y="899714"/>
        <a:ext cx="499539" cy="500885"/>
      </dsp:txXfrm>
    </dsp:sp>
    <dsp:sp modelId="{2BD36942-5808-4FE1-828E-6899F73A1691}">
      <dsp:nvSpPr>
        <dsp:cNvPr id="0" name=""/>
        <dsp:cNvSpPr/>
      </dsp:nvSpPr>
      <dsp:spPr>
        <a:xfrm>
          <a:off x="4714215" y="140306"/>
          <a:ext cx="3366169" cy="201970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700" b="1" kern="1200"/>
            <a:t>из них 49.000 экстренных операций!</a:t>
          </a:r>
        </a:p>
      </dsp:txBody>
      <dsp:txXfrm>
        <a:off x="4773370" y="199461"/>
        <a:ext cx="3247859" cy="190139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4C2E75-E962-47C0-B45F-DBAC01BF519C}">
      <dsp:nvSpPr>
        <dsp:cNvPr id="0" name=""/>
        <dsp:cNvSpPr/>
      </dsp:nvSpPr>
      <dsp:spPr>
        <a:xfrm>
          <a:off x="0" y="3789946"/>
          <a:ext cx="8229600" cy="124394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u="sng" kern="1200" dirty="0"/>
            <a:t>Летальность</a:t>
          </a:r>
          <a:r>
            <a:rPr lang="ru-RU" sz="2800" b="1" kern="1200" dirty="0"/>
            <a:t> при ущемленной грыже 2-4%, до 10% у пациентов пожилого и старческого возраста</a:t>
          </a:r>
        </a:p>
      </dsp:txBody>
      <dsp:txXfrm>
        <a:off x="0" y="3789946"/>
        <a:ext cx="8229600" cy="1243944"/>
      </dsp:txXfrm>
    </dsp:sp>
    <dsp:sp modelId="{0F2F8506-51DD-4673-AFDB-5C21EB147923}">
      <dsp:nvSpPr>
        <dsp:cNvPr id="0" name=""/>
        <dsp:cNvSpPr/>
      </dsp:nvSpPr>
      <dsp:spPr>
        <a:xfrm rot="10800000">
          <a:off x="0" y="1895418"/>
          <a:ext cx="8229600" cy="1913187"/>
        </a:xfrm>
        <a:prstGeom prst="upArrowCallou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u="sng" kern="1200" dirty="0"/>
            <a:t>Ущемление</a:t>
          </a:r>
          <a:r>
            <a:rPr lang="ru-RU" sz="2800" b="1" kern="1200" dirty="0"/>
            <a:t> – у 8-20% </a:t>
          </a:r>
          <a:r>
            <a:rPr lang="ru-RU" sz="2800" b="1" kern="1200" dirty="0" err="1"/>
            <a:t>грыженосителей</a:t>
          </a:r>
          <a:endParaRPr lang="ru-RU" sz="2800" b="1" kern="1200" dirty="0"/>
        </a:p>
      </dsp:txBody>
      <dsp:txXfrm rot="10800000">
        <a:off x="0" y="1895418"/>
        <a:ext cx="8229600" cy="1243132"/>
      </dsp:txXfrm>
    </dsp:sp>
    <dsp:sp modelId="{7452F88D-7052-405F-A3DA-5B4FBA94CBD8}">
      <dsp:nvSpPr>
        <dsp:cNvPr id="0" name=""/>
        <dsp:cNvSpPr/>
      </dsp:nvSpPr>
      <dsp:spPr>
        <a:xfrm rot="10800000">
          <a:off x="0" y="889"/>
          <a:ext cx="8229600" cy="1913187"/>
        </a:xfrm>
        <a:prstGeom prst="upArrowCallou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err="1"/>
            <a:t>Грыженосители</a:t>
          </a:r>
          <a:r>
            <a:rPr lang="ru-RU" sz="2800" b="1" kern="1200" dirty="0"/>
            <a:t> – около 2% населения </a:t>
          </a:r>
          <a:br>
            <a:rPr lang="ru-RU" sz="2800" b="1" kern="1200" dirty="0"/>
          </a:br>
          <a:r>
            <a:rPr lang="ru-RU" sz="2800" b="1" kern="1200" dirty="0"/>
            <a:t>(12-14 человек на 10000 населения)</a:t>
          </a:r>
        </a:p>
      </dsp:txBody>
      <dsp:txXfrm rot="10800000">
        <a:off x="0" y="889"/>
        <a:ext cx="8229600" cy="124313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608199-8435-4EAA-A8C0-9704C207357F}">
      <dsp:nvSpPr>
        <dsp:cNvPr id="0" name=""/>
        <dsp:cNvSpPr/>
      </dsp:nvSpPr>
      <dsp:spPr>
        <a:xfrm>
          <a:off x="0" y="4778"/>
          <a:ext cx="3600400" cy="3597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/>
            <a:t>проф. В.С.Савельев с соавт., 2009 г.</a:t>
          </a:r>
        </a:p>
      </dsp:txBody>
      <dsp:txXfrm>
        <a:off x="17563" y="22341"/>
        <a:ext cx="3565274" cy="32464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F47FD7-0A81-498D-B4EC-D84F53DC9F72}">
      <dsp:nvSpPr>
        <dsp:cNvPr id="0" name=""/>
        <dsp:cNvSpPr/>
      </dsp:nvSpPr>
      <dsp:spPr>
        <a:xfrm rot="21300000">
          <a:off x="25254" y="1797047"/>
          <a:ext cx="8179091" cy="936629"/>
        </a:xfrm>
        <a:prstGeom prst="mathMin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B38052D-737C-46A7-BDC6-3DB7B6EB7905}">
      <dsp:nvSpPr>
        <dsp:cNvPr id="0" name=""/>
        <dsp:cNvSpPr/>
      </dsp:nvSpPr>
      <dsp:spPr>
        <a:xfrm>
          <a:off x="987552" y="226536"/>
          <a:ext cx="2468880" cy="1812290"/>
        </a:xfrm>
        <a:prstGeom prst="down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ECCD9E8-F6F5-4220-84D1-898D76C80E5C}">
      <dsp:nvSpPr>
        <dsp:cNvPr id="0" name=""/>
        <dsp:cNvSpPr/>
      </dsp:nvSpPr>
      <dsp:spPr>
        <a:xfrm>
          <a:off x="4031687" y="144164"/>
          <a:ext cx="3619285" cy="19029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/>
            <a:t>слабость брюшной стенки – фактор, предрасполагающий</a:t>
          </a:r>
          <a:endParaRPr lang="ru-RU" sz="2400" kern="1200" dirty="0"/>
        </a:p>
      </dsp:txBody>
      <dsp:txXfrm>
        <a:off x="4031687" y="144164"/>
        <a:ext cx="3619285" cy="1902904"/>
      </dsp:txXfrm>
    </dsp:sp>
    <dsp:sp modelId="{4E377869-D089-4100-961C-55BF1BF9A908}">
      <dsp:nvSpPr>
        <dsp:cNvPr id="0" name=""/>
        <dsp:cNvSpPr/>
      </dsp:nvSpPr>
      <dsp:spPr>
        <a:xfrm>
          <a:off x="4773168" y="2491898"/>
          <a:ext cx="2468880" cy="1812290"/>
        </a:xfrm>
        <a:prstGeom prst="up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36D2F37-E50C-485D-A2ED-2FD8B406427D}">
      <dsp:nvSpPr>
        <dsp:cNvPr id="0" name=""/>
        <dsp:cNvSpPr/>
      </dsp:nvSpPr>
      <dsp:spPr>
        <a:xfrm>
          <a:off x="647307" y="2448414"/>
          <a:ext cx="3231691" cy="19029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/>
            <a:t>повышение внутрибрюшного давления – фактор производящий</a:t>
          </a:r>
          <a:endParaRPr lang="ru-RU" sz="2600" kern="1200" dirty="0"/>
        </a:p>
      </dsp:txBody>
      <dsp:txXfrm>
        <a:off x="647307" y="2448414"/>
        <a:ext cx="3231691" cy="190290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D23573-E65E-46C9-AE51-18A367B6140D}">
      <dsp:nvSpPr>
        <dsp:cNvPr id="0" name=""/>
        <dsp:cNvSpPr/>
      </dsp:nvSpPr>
      <dsp:spPr>
        <a:xfrm>
          <a:off x="0" y="55327"/>
          <a:ext cx="8964612" cy="10656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3144" tIns="150368" rIns="263144" bIns="150368" numCol="1" spcCol="1270" anchor="ctr" anchorCtr="0">
          <a:noAutofit/>
        </a:bodyPr>
        <a:lstStyle/>
        <a:p>
          <a:pPr lvl="0" algn="ctr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700" b="1" kern="1200"/>
            <a:t>Любой орган брюшной полости</a:t>
          </a:r>
          <a:endParaRPr lang="ru-RU" sz="3700" kern="1200"/>
        </a:p>
      </dsp:txBody>
      <dsp:txXfrm>
        <a:off x="0" y="55327"/>
        <a:ext cx="8964612" cy="1065600"/>
      </dsp:txXfrm>
    </dsp:sp>
    <dsp:sp modelId="{11645DF3-8A4A-44BD-8AB8-DDF9B2EFDD01}">
      <dsp:nvSpPr>
        <dsp:cNvPr id="0" name=""/>
        <dsp:cNvSpPr/>
      </dsp:nvSpPr>
      <dsp:spPr>
        <a:xfrm>
          <a:off x="0" y="1120927"/>
          <a:ext cx="8964612" cy="436729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7358" tIns="197358" rIns="263144" bIns="296037" numCol="1" spcCol="1270" anchor="t" anchorCtr="0">
          <a:noAutofit/>
        </a:bodyPr>
        <a:lstStyle/>
        <a:p>
          <a:pPr marL="285750" lvl="1" indent="-285750" algn="l" defTabSz="1644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700" b="1" kern="1200"/>
            <a:t>чаще всего тонкий кишечник и сальник</a:t>
          </a:r>
          <a:endParaRPr lang="ru-RU" sz="3700" kern="1200"/>
        </a:p>
        <a:p>
          <a:pPr marL="285750" lvl="1" indent="-285750" algn="l" defTabSz="1644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700" b="1" kern="1200"/>
            <a:t>реже отделы толстого кишечника, снабженного брыжейкой (слепая, поперечно-ободочная, сигма) червеобразный отросток, жировые подвески</a:t>
          </a:r>
          <a:endParaRPr lang="ru-RU" sz="3700" kern="1200"/>
        </a:p>
        <a:p>
          <a:pPr marL="285750" lvl="1" indent="-285750" algn="l" defTabSz="1644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700" b="1" kern="1200"/>
            <a:t>возможно маточные трубы и яичник </a:t>
          </a:r>
          <a:endParaRPr lang="ru-RU" sz="3700" kern="1200"/>
        </a:p>
      </dsp:txBody>
      <dsp:txXfrm>
        <a:off x="0" y="1120927"/>
        <a:ext cx="8964612" cy="436729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15D043-1FC9-4FC8-AFE2-011E3E029783}">
      <dsp:nvSpPr>
        <dsp:cNvPr id="0" name=""/>
        <dsp:cNvSpPr/>
      </dsp:nvSpPr>
      <dsp:spPr>
        <a:xfrm>
          <a:off x="8572" y="113725"/>
          <a:ext cx="8776652" cy="1233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/>
            <a:t>Заболевание развивается постепенно, редко сразу после физического перенапряжении, кашля</a:t>
          </a:r>
          <a:endParaRPr lang="ru-RU" sz="2800" kern="1200" dirty="0"/>
        </a:p>
      </dsp:txBody>
      <dsp:txXfrm>
        <a:off x="68762" y="173915"/>
        <a:ext cx="8656272" cy="1112620"/>
      </dsp:txXfrm>
    </dsp:sp>
    <dsp:sp modelId="{120A92FA-AD31-45D9-84EF-CD86868D42AF}">
      <dsp:nvSpPr>
        <dsp:cNvPr id="0" name=""/>
        <dsp:cNvSpPr/>
      </dsp:nvSpPr>
      <dsp:spPr>
        <a:xfrm rot="5400000">
          <a:off x="3857135" y="760490"/>
          <a:ext cx="4239988" cy="561156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b="1" kern="1200" dirty="0"/>
            <a:t>боли разной интенсивности и иррадиации, усиливаются в вертикальном положении, при физическом напряжении</a:t>
          </a:r>
          <a:endParaRPr lang="ru-RU" sz="2400" kern="1200" dirty="0"/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b="1" kern="1200"/>
            <a:t>Боли более выражены в начальном периоде, иногда могут отсутствовать</a:t>
          </a:r>
          <a:endParaRPr lang="ru-RU" sz="2400" kern="1200"/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b="1" kern="1200"/>
            <a:t>диспепсические явления – тошнота, рвота, отрыжки, запоры</a:t>
          </a:r>
          <a:endParaRPr lang="ru-RU" sz="2400" kern="1200"/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b="1" kern="1200"/>
            <a:t>дизурия (при скользящих грыжах) – наблюдаются не всегда</a:t>
          </a:r>
          <a:endParaRPr lang="ru-RU" sz="2400" kern="1200"/>
        </a:p>
      </dsp:txBody>
      <dsp:txXfrm rot="-5400000">
        <a:off x="3171349" y="1653256"/>
        <a:ext cx="5404583" cy="3826030"/>
      </dsp:txXfrm>
    </dsp:sp>
    <dsp:sp modelId="{94C6F818-C4F0-4B45-A5E7-8A6F2FBAFEDE}">
      <dsp:nvSpPr>
        <dsp:cNvPr id="0" name=""/>
        <dsp:cNvSpPr/>
      </dsp:nvSpPr>
      <dsp:spPr>
        <a:xfrm>
          <a:off x="0" y="1383812"/>
          <a:ext cx="3169035" cy="423260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u="sng" kern="1200" dirty="0"/>
            <a:t>Субъективные ощущения:</a:t>
          </a:r>
          <a:r>
            <a:rPr lang="ru-RU" sz="2800" b="1" kern="1200" dirty="0"/>
            <a:t> </a:t>
          </a:r>
          <a:endParaRPr lang="ru-RU" sz="2800" kern="1200" dirty="0"/>
        </a:p>
      </dsp:txBody>
      <dsp:txXfrm>
        <a:off x="154700" y="1538512"/>
        <a:ext cx="2859635" cy="392320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14FC5F-1241-4C17-A9CD-067921AC4F35}">
      <dsp:nvSpPr>
        <dsp:cNvPr id="0" name=""/>
        <dsp:cNvSpPr/>
      </dsp:nvSpPr>
      <dsp:spPr>
        <a:xfrm>
          <a:off x="0" y="54495"/>
          <a:ext cx="8785101" cy="6912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1" kern="1200"/>
            <a:t>Объективные данные:</a:t>
          </a:r>
          <a:endParaRPr lang="ru-RU" sz="2400" kern="1200"/>
        </a:p>
      </dsp:txBody>
      <dsp:txXfrm>
        <a:off x="0" y="54495"/>
        <a:ext cx="8785101" cy="691200"/>
      </dsp:txXfrm>
    </dsp:sp>
    <dsp:sp modelId="{B01ACD9E-89E1-4C1F-9477-979FB35DFE37}">
      <dsp:nvSpPr>
        <dsp:cNvPr id="0" name=""/>
        <dsp:cNvSpPr/>
      </dsp:nvSpPr>
      <dsp:spPr>
        <a:xfrm>
          <a:off x="0" y="745695"/>
          <a:ext cx="8785101" cy="474336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b="1" kern="1200"/>
            <a:t>Наличие грыжевого выпячивания – припухлости шаровидной или овальной формы, с неизмененной кожей, в характерном месте, появляющаяся в вертикальном положении или при натуживании</a:t>
          </a:r>
          <a:endParaRPr lang="ru-RU" sz="2400" kern="1200"/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b="1" kern="1200"/>
            <a:t>Вправимость ее (в лежачем положении), самопроизвольно или рукой – классический признак грыжи</a:t>
          </a:r>
          <a:endParaRPr lang="ru-RU" sz="2400" kern="1200"/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b="1" kern="1200"/>
            <a:t>Наличие грыжевых ворот</a:t>
          </a:r>
          <a:endParaRPr lang="ru-RU" sz="2400" kern="1200"/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b="1" kern="1200"/>
            <a:t>Феномен кашлевого толчка</a:t>
          </a:r>
          <a:endParaRPr lang="ru-RU" sz="2400" kern="1200"/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b="1" kern="1200"/>
            <a:t>Данные перкуссии (тимпанит при наличии в грыжевом мешке кишки, тупость при наличии сальника)</a:t>
          </a:r>
          <a:endParaRPr lang="ru-RU" sz="2400" kern="1200"/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b="1" kern="1200"/>
            <a:t>Данные аускультации – урчание, особенно в момент вправления кишки</a:t>
          </a:r>
          <a:endParaRPr lang="ru-RU" sz="2400" kern="1200"/>
        </a:p>
      </dsp:txBody>
      <dsp:txXfrm>
        <a:off x="0" y="745695"/>
        <a:ext cx="8785101" cy="474336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37FDEE-479D-4701-891D-3AD9CFA806D1}">
      <dsp:nvSpPr>
        <dsp:cNvPr id="0" name=""/>
        <dsp:cNvSpPr/>
      </dsp:nvSpPr>
      <dsp:spPr>
        <a:xfrm>
          <a:off x="-5441519" y="-929593"/>
          <a:ext cx="7232402" cy="7232402"/>
        </a:xfrm>
        <a:prstGeom prst="blockArc">
          <a:avLst>
            <a:gd name="adj1" fmla="val 18900000"/>
            <a:gd name="adj2" fmla="val 2700000"/>
            <a:gd name="adj3" fmla="val 299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853DC6-67FF-421A-A588-3732763268FE}">
      <dsp:nvSpPr>
        <dsp:cNvPr id="0" name=""/>
        <dsp:cNvSpPr/>
      </dsp:nvSpPr>
      <dsp:spPr>
        <a:xfrm>
          <a:off x="1737591" y="1355243"/>
          <a:ext cx="6640919" cy="254188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32495" tIns="71120" rIns="71120" bIns="7112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/>
            <a:t>НАЛИЧИЕ У ПАЦИЕНТА ГРЫЖИ ЯВЛЯЕТСЯ ПОКАЗАНИЕМ К ХИРУРГИЧЕСКОМУ ЛЕЧЕНИЮ!!!</a:t>
          </a:r>
          <a:endParaRPr lang="ru-RU" sz="2800" kern="1200" dirty="0"/>
        </a:p>
      </dsp:txBody>
      <dsp:txXfrm>
        <a:off x="1737591" y="1355243"/>
        <a:ext cx="6640919" cy="2541888"/>
      </dsp:txXfrm>
    </dsp:sp>
    <dsp:sp modelId="{253F20F0-02BA-461B-AD3F-51B2FDE47C43}">
      <dsp:nvSpPr>
        <dsp:cNvPr id="0" name=""/>
        <dsp:cNvSpPr/>
      </dsp:nvSpPr>
      <dsp:spPr>
        <a:xfrm>
          <a:off x="-141726" y="989166"/>
          <a:ext cx="3787349" cy="330985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126224-D18B-43ED-BFC1-C9E18720C2B4}">
      <dsp:nvSpPr>
        <dsp:cNvPr id="0" name=""/>
        <dsp:cNvSpPr/>
      </dsp:nvSpPr>
      <dsp:spPr>
        <a:xfrm>
          <a:off x="0" y="0"/>
          <a:ext cx="4525963" cy="4525963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755533C-A18B-43DF-A3C7-0360CC03615C}">
      <dsp:nvSpPr>
        <dsp:cNvPr id="0" name=""/>
        <dsp:cNvSpPr/>
      </dsp:nvSpPr>
      <dsp:spPr>
        <a:xfrm>
          <a:off x="2262981" y="0"/>
          <a:ext cx="5966618" cy="452596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kern="1200"/>
            <a:t>Начинающаяся</a:t>
          </a:r>
        </a:p>
      </dsp:txBody>
      <dsp:txXfrm>
        <a:off x="2262981" y="0"/>
        <a:ext cx="5966618" cy="961767"/>
      </dsp:txXfrm>
    </dsp:sp>
    <dsp:sp modelId="{675C24CC-138A-4DC8-915C-AE062986FF54}">
      <dsp:nvSpPr>
        <dsp:cNvPr id="0" name=""/>
        <dsp:cNvSpPr/>
      </dsp:nvSpPr>
      <dsp:spPr>
        <a:xfrm>
          <a:off x="594032" y="961767"/>
          <a:ext cx="3337897" cy="3337897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7943BB2-A6BF-4661-827B-56A94C2F8BB1}">
      <dsp:nvSpPr>
        <dsp:cNvPr id="0" name=""/>
        <dsp:cNvSpPr/>
      </dsp:nvSpPr>
      <dsp:spPr>
        <a:xfrm>
          <a:off x="2262981" y="961767"/>
          <a:ext cx="5966618" cy="333789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kern="1200"/>
            <a:t>Канальная</a:t>
          </a:r>
        </a:p>
      </dsp:txBody>
      <dsp:txXfrm>
        <a:off x="2262981" y="961767"/>
        <a:ext cx="5966618" cy="961767"/>
      </dsp:txXfrm>
    </dsp:sp>
    <dsp:sp modelId="{1007DD10-CA48-45A2-A77B-DB92B8147C92}">
      <dsp:nvSpPr>
        <dsp:cNvPr id="0" name=""/>
        <dsp:cNvSpPr/>
      </dsp:nvSpPr>
      <dsp:spPr>
        <a:xfrm>
          <a:off x="1188065" y="1923534"/>
          <a:ext cx="2149832" cy="2149832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4D8D716-AD40-4515-9218-F4880BE3AE45}">
      <dsp:nvSpPr>
        <dsp:cNvPr id="0" name=""/>
        <dsp:cNvSpPr/>
      </dsp:nvSpPr>
      <dsp:spPr>
        <a:xfrm>
          <a:off x="2262981" y="1923534"/>
          <a:ext cx="5966618" cy="214983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kern="1200"/>
            <a:t>Грыжа семенного канатика</a:t>
          </a:r>
        </a:p>
      </dsp:txBody>
      <dsp:txXfrm>
        <a:off x="2262981" y="1923534"/>
        <a:ext cx="5966618" cy="961767"/>
      </dsp:txXfrm>
    </dsp:sp>
    <dsp:sp modelId="{76B9CC8A-E929-4C2B-A8A7-B46434CC65A1}">
      <dsp:nvSpPr>
        <dsp:cNvPr id="0" name=""/>
        <dsp:cNvSpPr/>
      </dsp:nvSpPr>
      <dsp:spPr>
        <a:xfrm>
          <a:off x="1782097" y="2885301"/>
          <a:ext cx="961767" cy="961767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ED1EF07-7A9F-4E66-A2C1-E5D53A8D3DCB}">
      <dsp:nvSpPr>
        <dsp:cNvPr id="0" name=""/>
        <dsp:cNvSpPr/>
      </dsp:nvSpPr>
      <dsp:spPr>
        <a:xfrm>
          <a:off x="2262981" y="2885301"/>
          <a:ext cx="5966618" cy="96176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kern="1200"/>
            <a:t>Пахово-мошоночная</a:t>
          </a:r>
        </a:p>
      </dsp:txBody>
      <dsp:txXfrm>
        <a:off x="2262981" y="2885301"/>
        <a:ext cx="5966618" cy="9617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9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7460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49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149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9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C095312B-95CA-489F-A20A-EC6AF94F92C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508458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150264-C02D-4D65-B36C-DC0B92976201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5400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73D4CD6A-8781-4A10-BBBC-1A226D4180C4}" type="slidenum">
              <a:rPr lang="ru-RU" altLang="ru-RU"/>
              <a:pPr>
                <a:spcBef>
                  <a:spcPct val="0"/>
                </a:spcBef>
              </a:pPr>
              <a:t>14</a:t>
            </a:fld>
            <a:endParaRPr lang="ru-RU" altLang="ru-RU"/>
          </a:p>
        </p:txBody>
      </p:sp>
      <p:sp>
        <p:nvSpPr>
          <p:cNvPr id="15667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B374D306-6B6C-43CE-8286-EC68D4558962}" type="slidenum">
              <a:rPr lang="ru-RU" altLang="ru-RU"/>
              <a:pPr>
                <a:spcBef>
                  <a:spcPct val="0"/>
                </a:spcBef>
              </a:pPr>
              <a:t>15</a:t>
            </a:fld>
            <a:endParaRPr lang="ru-RU" altLang="ru-RU"/>
          </a:p>
        </p:txBody>
      </p:sp>
      <p:sp>
        <p:nvSpPr>
          <p:cNvPr id="15769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40BC1F85-D24C-4DB0-A282-833C34D155BB}" type="slidenum">
              <a:rPr lang="ru-RU" altLang="ru-RU"/>
              <a:pPr>
                <a:spcBef>
                  <a:spcPct val="0"/>
                </a:spcBef>
              </a:pPr>
              <a:t>18</a:t>
            </a:fld>
            <a:endParaRPr lang="ru-RU" altLang="ru-RU"/>
          </a:p>
        </p:txBody>
      </p:sp>
      <p:sp>
        <p:nvSpPr>
          <p:cNvPr id="15872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E22D7808-B21B-4E44-AE2C-098BBBA51D52}" type="slidenum">
              <a:rPr lang="ru-RU" altLang="ru-RU"/>
              <a:pPr>
                <a:spcBef>
                  <a:spcPct val="0"/>
                </a:spcBef>
              </a:pPr>
              <a:t>20</a:t>
            </a:fld>
            <a:endParaRPr lang="ru-RU" altLang="ru-RU"/>
          </a:p>
        </p:txBody>
      </p:sp>
      <p:sp>
        <p:nvSpPr>
          <p:cNvPr id="15974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92011373-CE36-4BC4-BF87-AFADA861DDD3}" type="slidenum">
              <a:rPr lang="ru-RU" altLang="ru-RU"/>
              <a:pPr>
                <a:spcBef>
                  <a:spcPct val="0"/>
                </a:spcBef>
              </a:pPr>
              <a:t>21</a:t>
            </a:fld>
            <a:endParaRPr lang="ru-RU" altLang="ru-RU"/>
          </a:p>
        </p:txBody>
      </p:sp>
      <p:sp>
        <p:nvSpPr>
          <p:cNvPr id="16077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553919C2-4C66-4B07-8F17-73521508C0AE}" type="slidenum">
              <a:rPr lang="ru-RU" altLang="ru-RU"/>
              <a:pPr>
                <a:spcBef>
                  <a:spcPct val="0"/>
                </a:spcBef>
              </a:pPr>
              <a:t>22</a:t>
            </a:fld>
            <a:endParaRPr lang="ru-RU" altLang="ru-RU"/>
          </a:p>
        </p:txBody>
      </p:sp>
      <p:sp>
        <p:nvSpPr>
          <p:cNvPr id="16179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5314E877-7B34-429A-87D9-5BDE76B2A25A}" type="slidenum">
              <a:rPr lang="ru-RU" altLang="ru-RU"/>
              <a:pPr>
                <a:spcBef>
                  <a:spcPct val="0"/>
                </a:spcBef>
              </a:pPr>
              <a:t>23</a:t>
            </a:fld>
            <a:endParaRPr lang="ru-RU" altLang="ru-RU"/>
          </a:p>
        </p:txBody>
      </p:sp>
      <p:sp>
        <p:nvSpPr>
          <p:cNvPr id="16281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E6A1BABA-5A4E-4091-8369-B4A0529214A1}" type="slidenum">
              <a:rPr lang="ru-RU" altLang="ru-RU"/>
              <a:pPr>
                <a:spcBef>
                  <a:spcPct val="0"/>
                </a:spcBef>
              </a:pPr>
              <a:t>24</a:t>
            </a:fld>
            <a:endParaRPr lang="ru-RU" altLang="ru-RU"/>
          </a:p>
        </p:txBody>
      </p:sp>
      <p:sp>
        <p:nvSpPr>
          <p:cNvPr id="16384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41F0F149-0B1B-46C2-8833-93DB6CDDCDAB}" type="slidenum">
              <a:rPr lang="ru-RU" altLang="ru-RU"/>
              <a:pPr>
                <a:spcBef>
                  <a:spcPct val="0"/>
                </a:spcBef>
              </a:pPr>
              <a:t>25</a:t>
            </a:fld>
            <a:endParaRPr lang="ru-RU" altLang="ru-RU"/>
          </a:p>
        </p:txBody>
      </p:sp>
      <p:sp>
        <p:nvSpPr>
          <p:cNvPr id="16486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A984564C-2B23-4B21-9CC4-65FDE9487010}" type="slidenum">
              <a:rPr lang="ru-RU" altLang="ru-RU"/>
              <a:pPr>
                <a:spcBef>
                  <a:spcPct val="0"/>
                </a:spcBef>
              </a:pPr>
              <a:t>26</a:t>
            </a:fld>
            <a:endParaRPr lang="ru-RU" altLang="ru-RU"/>
          </a:p>
        </p:txBody>
      </p:sp>
      <p:sp>
        <p:nvSpPr>
          <p:cNvPr id="16589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0A585034-894B-42E2-99FC-A3C5AC3744DB}" type="slidenum">
              <a:rPr lang="ru-RU" altLang="ru-RU"/>
              <a:pPr>
                <a:spcBef>
                  <a:spcPct val="0"/>
                </a:spcBef>
              </a:pPr>
              <a:t>2</a:t>
            </a:fld>
            <a:endParaRPr lang="ru-RU" altLang="ru-RU"/>
          </a:p>
        </p:txBody>
      </p:sp>
      <p:sp>
        <p:nvSpPr>
          <p:cNvPr id="14848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31CB151C-9DCB-48B9-BFEF-C31DC289A338}" type="slidenum">
              <a:rPr lang="ru-RU" altLang="ru-RU"/>
              <a:pPr>
                <a:spcBef>
                  <a:spcPct val="0"/>
                </a:spcBef>
              </a:pPr>
              <a:t>27</a:t>
            </a:fld>
            <a:endParaRPr lang="ru-RU" altLang="ru-RU"/>
          </a:p>
        </p:txBody>
      </p:sp>
      <p:sp>
        <p:nvSpPr>
          <p:cNvPr id="16691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C3BE30B0-DFBB-4CFB-AA58-D5556932AD7A}" type="slidenum">
              <a:rPr lang="ru-RU" altLang="ru-RU"/>
              <a:pPr>
                <a:spcBef>
                  <a:spcPct val="0"/>
                </a:spcBef>
              </a:pPr>
              <a:t>28</a:t>
            </a:fld>
            <a:endParaRPr lang="ru-RU" altLang="ru-RU"/>
          </a:p>
        </p:txBody>
      </p:sp>
      <p:sp>
        <p:nvSpPr>
          <p:cNvPr id="16793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F7F1A0D3-0556-4E31-9112-332305C7A3D3}" type="slidenum">
              <a:rPr lang="ru-RU" altLang="ru-RU"/>
              <a:pPr>
                <a:spcBef>
                  <a:spcPct val="0"/>
                </a:spcBef>
              </a:pPr>
              <a:t>29</a:t>
            </a:fld>
            <a:endParaRPr lang="ru-RU" altLang="ru-RU"/>
          </a:p>
        </p:txBody>
      </p:sp>
      <p:sp>
        <p:nvSpPr>
          <p:cNvPr id="16896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74FE0472-315D-4031-9DC8-B032E596E1A0}" type="slidenum">
              <a:rPr lang="ru-RU" altLang="ru-RU"/>
              <a:pPr>
                <a:spcBef>
                  <a:spcPct val="0"/>
                </a:spcBef>
              </a:pPr>
              <a:t>30</a:t>
            </a:fld>
            <a:endParaRPr lang="ru-RU" altLang="ru-RU"/>
          </a:p>
        </p:txBody>
      </p:sp>
      <p:sp>
        <p:nvSpPr>
          <p:cNvPr id="16998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1A61DEC9-617B-4D8D-9F03-CFDFA7799E24}" type="slidenum">
              <a:rPr lang="ru-RU" altLang="ru-RU"/>
              <a:pPr>
                <a:spcBef>
                  <a:spcPct val="0"/>
                </a:spcBef>
              </a:pPr>
              <a:t>31</a:t>
            </a:fld>
            <a:endParaRPr lang="ru-RU" altLang="ru-RU"/>
          </a:p>
        </p:txBody>
      </p:sp>
      <p:sp>
        <p:nvSpPr>
          <p:cNvPr id="17101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F7FC061F-23DD-43D4-B77F-F92E97B46955}" type="slidenum">
              <a:rPr lang="en-US" altLang="ru-RU">
                <a:latin typeface="Times New Roman" pitchFamily="18" charset="0"/>
              </a:rPr>
              <a:pPr>
                <a:spcBef>
                  <a:spcPct val="0"/>
                </a:spcBef>
              </a:pPr>
              <a:t>32</a:t>
            </a:fld>
            <a:endParaRPr lang="en-US" altLang="ru-RU">
              <a:latin typeface="Times New Roman" pitchFamily="18" charset="0"/>
            </a:endParaRPr>
          </a:p>
        </p:txBody>
      </p:sp>
      <p:sp>
        <p:nvSpPr>
          <p:cNvPr id="172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solidFill>
            <a:srgbClr val="FFFFFF"/>
          </a:solidFill>
          <a:ln/>
        </p:spPr>
      </p:sp>
      <p:sp>
        <p:nvSpPr>
          <p:cNvPr id="1720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de-DE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ru-RU" smtClean="0">
                <a:solidFill>
                  <a:srgbClr val="000000"/>
                </a:solidFill>
                <a:latin typeface="Times New Roman" pitchFamily="18" charset="0"/>
              </a:rPr>
              <a:t>Premier symposium de chirurgie générale de l'Université de Montréal</a:t>
            </a:r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21F51A6A-4ECB-4576-8364-5DE0BD2860AE}" type="slidenum">
              <a:rPr lang="ru-RU" altLang="ru-RU"/>
              <a:pPr>
                <a:spcBef>
                  <a:spcPct val="0"/>
                </a:spcBef>
              </a:pPr>
              <a:t>35</a:t>
            </a:fld>
            <a:endParaRPr lang="ru-RU" altLang="ru-RU"/>
          </a:p>
        </p:txBody>
      </p:sp>
      <p:sp>
        <p:nvSpPr>
          <p:cNvPr id="17408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6A3985E5-03A7-4DF8-9049-E7BED22A2883}" type="slidenum">
              <a:rPr lang="ru-RU" altLang="ru-RU"/>
              <a:pPr>
                <a:spcBef>
                  <a:spcPct val="0"/>
                </a:spcBef>
              </a:pPr>
              <a:t>36</a:t>
            </a:fld>
            <a:endParaRPr lang="ru-RU" altLang="ru-RU"/>
          </a:p>
        </p:txBody>
      </p:sp>
      <p:sp>
        <p:nvSpPr>
          <p:cNvPr id="17510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C09E14E1-5D70-424F-A65B-2324370D889A}" type="slidenum">
              <a:rPr lang="ru-RU" altLang="ru-RU"/>
              <a:pPr>
                <a:spcBef>
                  <a:spcPct val="0"/>
                </a:spcBef>
              </a:pPr>
              <a:t>39</a:t>
            </a:fld>
            <a:endParaRPr lang="ru-RU" altLang="ru-RU"/>
          </a:p>
        </p:txBody>
      </p:sp>
      <p:sp>
        <p:nvSpPr>
          <p:cNvPr id="17613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B7B6A53A-AB98-4274-A297-89BDFFEBC0CC}" type="slidenum">
              <a:rPr lang="ru-RU" altLang="ru-RU"/>
              <a:pPr>
                <a:spcBef>
                  <a:spcPct val="0"/>
                </a:spcBef>
              </a:pPr>
              <a:t>4</a:t>
            </a:fld>
            <a:endParaRPr lang="ru-RU" altLang="ru-RU"/>
          </a:p>
        </p:txBody>
      </p:sp>
      <p:sp>
        <p:nvSpPr>
          <p:cNvPr id="14950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6DF05486-D80C-4F4E-9F70-484C03182D69}" type="slidenum">
              <a:rPr lang="ru-RU" altLang="ru-RU"/>
              <a:pPr>
                <a:spcBef>
                  <a:spcPct val="0"/>
                </a:spcBef>
              </a:pPr>
              <a:t>40</a:t>
            </a:fld>
            <a:endParaRPr lang="ru-RU" altLang="ru-RU"/>
          </a:p>
        </p:txBody>
      </p:sp>
      <p:sp>
        <p:nvSpPr>
          <p:cNvPr id="17715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852FB2FF-AF6A-4BBF-B98C-0823112ADBA3}" type="slidenum">
              <a:rPr lang="ru-RU" altLang="ru-RU"/>
              <a:pPr>
                <a:spcBef>
                  <a:spcPct val="0"/>
                </a:spcBef>
              </a:pPr>
              <a:t>41</a:t>
            </a:fld>
            <a:endParaRPr lang="ru-RU" altLang="ru-RU"/>
          </a:p>
        </p:txBody>
      </p:sp>
      <p:sp>
        <p:nvSpPr>
          <p:cNvPr id="17817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592AED5E-B068-4C7E-B52A-BC2E1DD99273}" type="slidenum">
              <a:rPr lang="ru-RU" altLang="ru-RU"/>
              <a:pPr>
                <a:spcBef>
                  <a:spcPct val="0"/>
                </a:spcBef>
              </a:pPr>
              <a:t>42</a:t>
            </a:fld>
            <a:endParaRPr lang="ru-RU" altLang="ru-RU"/>
          </a:p>
        </p:txBody>
      </p:sp>
      <p:sp>
        <p:nvSpPr>
          <p:cNvPr id="17920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3931BA75-76E7-477A-A0F6-1EC4A18EDE35}" type="slidenum">
              <a:rPr lang="ru-RU" altLang="ru-RU"/>
              <a:pPr>
                <a:spcBef>
                  <a:spcPct val="0"/>
                </a:spcBef>
              </a:pPr>
              <a:t>56</a:t>
            </a:fld>
            <a:endParaRPr lang="ru-RU" altLang="ru-RU"/>
          </a:p>
        </p:txBody>
      </p:sp>
      <p:sp>
        <p:nvSpPr>
          <p:cNvPr id="18022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4DC69547-DA39-45DD-97DC-E988214AA058}" type="slidenum">
              <a:rPr lang="ru-RU" altLang="ru-RU"/>
              <a:pPr>
                <a:spcBef>
                  <a:spcPct val="0"/>
                </a:spcBef>
              </a:pPr>
              <a:t>57</a:t>
            </a:fld>
            <a:endParaRPr lang="ru-RU" altLang="ru-RU"/>
          </a:p>
        </p:txBody>
      </p:sp>
      <p:sp>
        <p:nvSpPr>
          <p:cNvPr id="18125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918688FC-A51D-482E-8C38-C9003C8DF24A}" type="slidenum">
              <a:rPr lang="ru-RU" altLang="ru-RU"/>
              <a:pPr>
                <a:spcBef>
                  <a:spcPct val="0"/>
                </a:spcBef>
              </a:pPr>
              <a:t>58</a:t>
            </a:fld>
            <a:endParaRPr lang="ru-RU" altLang="ru-RU"/>
          </a:p>
        </p:txBody>
      </p:sp>
      <p:sp>
        <p:nvSpPr>
          <p:cNvPr id="18227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7C409CDE-CA11-4E9F-8C2B-03364B7EFC08}" type="slidenum">
              <a:rPr lang="ru-RU" altLang="ru-RU"/>
              <a:pPr>
                <a:spcBef>
                  <a:spcPct val="0"/>
                </a:spcBef>
              </a:pPr>
              <a:t>59</a:t>
            </a:fld>
            <a:endParaRPr lang="ru-RU" altLang="ru-RU"/>
          </a:p>
        </p:txBody>
      </p:sp>
      <p:sp>
        <p:nvSpPr>
          <p:cNvPr id="18329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12337DAB-3EF8-4E41-A369-24484FADDA81}" type="slidenum">
              <a:rPr lang="ru-RU" altLang="ru-RU"/>
              <a:pPr>
                <a:spcBef>
                  <a:spcPct val="0"/>
                </a:spcBef>
              </a:pPr>
              <a:t>60</a:t>
            </a:fld>
            <a:endParaRPr lang="ru-RU" altLang="ru-RU"/>
          </a:p>
        </p:txBody>
      </p:sp>
      <p:sp>
        <p:nvSpPr>
          <p:cNvPr id="18432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45AF4694-B0E3-4362-9ABE-BC64EA818720}" type="slidenum">
              <a:rPr lang="ru-RU" altLang="ru-RU"/>
              <a:pPr>
                <a:spcBef>
                  <a:spcPct val="0"/>
                </a:spcBef>
              </a:pPr>
              <a:t>61</a:t>
            </a:fld>
            <a:endParaRPr lang="ru-RU" altLang="ru-RU"/>
          </a:p>
        </p:txBody>
      </p:sp>
      <p:sp>
        <p:nvSpPr>
          <p:cNvPr id="18534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BE247B4E-D10A-4CB2-8BD1-D5C1D7A0A2D3}" type="slidenum">
              <a:rPr lang="ru-RU" altLang="ru-RU"/>
              <a:pPr>
                <a:spcBef>
                  <a:spcPct val="0"/>
                </a:spcBef>
              </a:pPr>
              <a:t>62</a:t>
            </a:fld>
            <a:endParaRPr lang="ru-RU" altLang="ru-RU"/>
          </a:p>
        </p:txBody>
      </p:sp>
      <p:sp>
        <p:nvSpPr>
          <p:cNvPr id="18637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74A1063D-2DB1-4FCB-98C9-43333DF621AF}" type="slidenum">
              <a:rPr lang="ru-RU" altLang="ru-RU"/>
              <a:pPr>
                <a:spcBef>
                  <a:spcPct val="0"/>
                </a:spcBef>
              </a:pPr>
              <a:t>5</a:t>
            </a:fld>
            <a:endParaRPr lang="ru-RU" altLang="ru-RU"/>
          </a:p>
        </p:txBody>
      </p:sp>
      <p:sp>
        <p:nvSpPr>
          <p:cNvPr id="15053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BFCB2074-F457-4B2C-84B7-6F723E9EF425}" type="slidenum">
              <a:rPr lang="ru-RU" altLang="ru-RU"/>
              <a:pPr>
                <a:spcBef>
                  <a:spcPct val="0"/>
                </a:spcBef>
              </a:pPr>
              <a:t>63</a:t>
            </a:fld>
            <a:endParaRPr lang="ru-RU" altLang="ru-RU"/>
          </a:p>
        </p:txBody>
      </p:sp>
      <p:sp>
        <p:nvSpPr>
          <p:cNvPr id="18739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93EA2610-6C6A-4B2C-9A72-840CFDDE7344}" type="slidenum">
              <a:rPr lang="ru-RU" altLang="ru-RU"/>
              <a:pPr>
                <a:spcBef>
                  <a:spcPct val="0"/>
                </a:spcBef>
              </a:pPr>
              <a:t>64</a:t>
            </a:fld>
            <a:endParaRPr lang="ru-RU" altLang="ru-RU"/>
          </a:p>
        </p:txBody>
      </p:sp>
      <p:sp>
        <p:nvSpPr>
          <p:cNvPr id="18841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3" name="Заметки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altLang="ru-RU" smtClean="0">
              <a:latin typeface="Arial" pitchFamily="34" charset="0"/>
            </a:endParaRPr>
          </a:p>
        </p:txBody>
      </p:sp>
      <p:sp>
        <p:nvSpPr>
          <p:cNvPr id="189444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3C949E83-F48C-4EB3-A835-F6259F5A9F7A}" type="slidenum">
              <a:rPr lang="ru-RU" altLang="ru-RU"/>
              <a:pPr/>
              <a:t>68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2A0A740F-2212-4C18-A70C-D01774A4DCAE}" type="slidenum">
              <a:rPr lang="ru-RU" altLang="ru-RU"/>
              <a:pPr>
                <a:spcBef>
                  <a:spcPct val="0"/>
                </a:spcBef>
              </a:pPr>
              <a:t>74</a:t>
            </a:fld>
            <a:endParaRPr lang="ru-RU" altLang="ru-RU"/>
          </a:p>
        </p:txBody>
      </p:sp>
      <p:sp>
        <p:nvSpPr>
          <p:cNvPr id="190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A7A2A66E-7C82-4F15-A20D-29A1AFB3CE34}" type="slidenum">
              <a:rPr lang="ru-RU" altLang="ru-RU"/>
              <a:pPr>
                <a:spcBef>
                  <a:spcPct val="0"/>
                </a:spcBef>
              </a:pPr>
              <a:t>75</a:t>
            </a:fld>
            <a:endParaRPr lang="ru-RU" altLang="ru-RU"/>
          </a:p>
        </p:txBody>
      </p:sp>
      <p:sp>
        <p:nvSpPr>
          <p:cNvPr id="191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512D09CA-7C6F-4801-BD15-BA3D6DA4B9EC}" type="slidenum">
              <a:rPr lang="ru-RU" altLang="ru-RU"/>
              <a:pPr>
                <a:spcBef>
                  <a:spcPct val="0"/>
                </a:spcBef>
              </a:pPr>
              <a:t>76</a:t>
            </a:fld>
            <a:endParaRPr lang="ru-RU" altLang="ru-RU"/>
          </a:p>
        </p:txBody>
      </p:sp>
      <p:sp>
        <p:nvSpPr>
          <p:cNvPr id="192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7FC8CF84-D2A2-4F6D-867B-FB3BED20CFC8}" type="slidenum">
              <a:rPr lang="ru-RU" altLang="ru-RU"/>
              <a:pPr>
                <a:spcBef>
                  <a:spcPct val="0"/>
                </a:spcBef>
              </a:pPr>
              <a:t>116</a:t>
            </a:fld>
            <a:endParaRPr lang="ru-RU" altLang="ru-RU"/>
          </a:p>
        </p:txBody>
      </p:sp>
      <p:sp>
        <p:nvSpPr>
          <p:cNvPr id="19353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2D97B497-6793-4787-8E7C-F1E9B5D827FC}" type="slidenum">
              <a:rPr lang="ru-RU" altLang="ru-RU"/>
              <a:pPr>
                <a:spcBef>
                  <a:spcPct val="0"/>
                </a:spcBef>
              </a:pPr>
              <a:t>117</a:t>
            </a:fld>
            <a:endParaRPr lang="ru-RU" altLang="ru-RU"/>
          </a:p>
        </p:txBody>
      </p:sp>
      <p:sp>
        <p:nvSpPr>
          <p:cNvPr id="19456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151555" name="Заметки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altLang="ru-RU" smtClean="0">
              <a:latin typeface="Arial" pitchFamily="34" charset="0"/>
            </a:endParaRPr>
          </a:p>
        </p:txBody>
      </p:sp>
      <p:sp>
        <p:nvSpPr>
          <p:cNvPr id="15155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66FF95D0-3309-49FF-ABEB-B9904D825BC0}" type="slidenum">
              <a:rPr lang="ru-RU" altLang="ru-RU"/>
              <a:pPr>
                <a:spcBef>
                  <a:spcPct val="0"/>
                </a:spcBef>
              </a:pPr>
              <a:t>6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1FC0700F-94CE-4D16-8272-25EA4490643E}" type="slidenum">
              <a:rPr lang="ru-RU" altLang="ru-RU"/>
              <a:pPr>
                <a:spcBef>
                  <a:spcPct val="0"/>
                </a:spcBef>
              </a:pPr>
              <a:t>9</a:t>
            </a:fld>
            <a:endParaRPr lang="ru-RU" altLang="ru-RU"/>
          </a:p>
        </p:txBody>
      </p:sp>
      <p:sp>
        <p:nvSpPr>
          <p:cNvPr id="15257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B4F8116D-4C15-44BC-8733-01DA53410CD3}" type="slidenum">
              <a:rPr lang="ru-RU" altLang="ru-RU"/>
              <a:pPr>
                <a:spcBef>
                  <a:spcPct val="0"/>
                </a:spcBef>
              </a:pPr>
              <a:t>10</a:t>
            </a:fld>
            <a:endParaRPr lang="ru-RU" altLang="ru-RU"/>
          </a:p>
        </p:txBody>
      </p:sp>
      <p:sp>
        <p:nvSpPr>
          <p:cNvPr id="15360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B3333360-40AF-444C-9503-3173FA333A3C}" type="slidenum">
              <a:rPr lang="ru-RU" altLang="ru-RU"/>
              <a:pPr>
                <a:spcBef>
                  <a:spcPct val="0"/>
                </a:spcBef>
              </a:pPr>
              <a:t>11</a:t>
            </a:fld>
            <a:endParaRPr lang="ru-RU" altLang="ru-RU"/>
          </a:p>
        </p:txBody>
      </p:sp>
      <p:sp>
        <p:nvSpPr>
          <p:cNvPr id="15462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6C029F67-EFC3-4E6A-9584-9625D60013CB}" type="slidenum">
              <a:rPr lang="ru-RU" altLang="ru-RU"/>
              <a:pPr>
                <a:spcBef>
                  <a:spcPct val="0"/>
                </a:spcBef>
              </a:pPr>
              <a:t>12</a:t>
            </a:fld>
            <a:endParaRPr lang="ru-RU" altLang="ru-RU"/>
          </a:p>
        </p:txBody>
      </p:sp>
      <p:sp>
        <p:nvSpPr>
          <p:cNvPr id="15565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FCA6BE-0882-41CD-A097-0554D1DA2CC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673641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EE432B-A098-4369-8246-0AE5C145CFB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71628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7C9BAE-AF6C-46F7-9393-DCD501A9ED9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421404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76FEB3-9F8E-4DD9-92CA-51F44FE48C7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238233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1863" y="96838"/>
            <a:ext cx="7158037" cy="141287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949325" y="1981200"/>
            <a:ext cx="3754438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856163" y="1981200"/>
            <a:ext cx="3754437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94615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3528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AEB9C4F-37B9-4EB7-AE42-D01DD7BE306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099286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B0D53D-DDDA-47F7-BEB6-2139F2FD921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06116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86F0E1-9FF2-4216-B8B4-04A2FD65CDA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76225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29987A-17A6-4B93-80E4-600078C3DA9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72428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14E140-AA98-4E7F-9369-831F959C2BA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581066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228E07-9044-4603-B3B6-9FD3E2A1220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4402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9C2EDE-2277-4452-BFAA-A9D41DE6A90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85858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4D703D-4B55-442B-BE83-A499F2813A1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636425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13F40E-7BF3-4CB9-AB0A-DFC51E9863C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789912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89149E-A924-4AE7-B7EB-53FB4F900F8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73234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E61C2143-C2F9-4DCE-9F4D-E2C9E139B16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3953" r:id="rId3"/>
    <p:sldLayoutId id="2147483954" r:id="rId4"/>
    <p:sldLayoutId id="2147483955" r:id="rId5"/>
    <p:sldLayoutId id="2147483956" r:id="rId6"/>
    <p:sldLayoutId id="2147483957" r:id="rId7"/>
    <p:sldLayoutId id="2147483958" r:id="rId8"/>
    <p:sldLayoutId id="2147483959" r:id="rId9"/>
    <p:sldLayoutId id="2147483960" r:id="rId10"/>
    <p:sldLayoutId id="2147483961" r:id="rId11"/>
    <p:sldLayoutId id="2147483962" r:id="rId12"/>
    <p:sldLayoutId id="2147483964" r:id="rId13"/>
    <p:sldLayoutId id="2147483963" r:id="rId1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wmf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wmf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wmf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wmf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wmf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wmf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wmf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54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png"/><Relationship Id="rId4" Type="http://schemas.openxmlformats.org/officeDocument/2006/relationships/oleObject" Target="../embeddings/Microsoft_Excel_Chart1.xls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61.png"/><Relationship Id="rId4" Type="http://schemas.openxmlformats.org/officeDocument/2006/relationships/oleObject" Target="../embeddings/Microsoft_Excel_Chart2.xls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wmf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wmf"/><Relationship Id="rId2" Type="http://schemas.openxmlformats.org/officeDocument/2006/relationships/image" Target="../media/image67.wmf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2" Type="http://schemas.openxmlformats.org/officeDocument/2006/relationships/image" Target="../media/image69.w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1.wmf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/>
          <p:cNvSpPr>
            <a:spLocks noGrp="1" noChangeArrowheads="1"/>
          </p:cNvSpPr>
          <p:nvPr>
            <p:ph type="ctrTitle"/>
          </p:nvPr>
        </p:nvSpPr>
        <p:spPr>
          <a:xfrm>
            <a:off x="1187623" y="190671"/>
            <a:ext cx="7956377" cy="1080120"/>
          </a:xfrm>
        </p:spPr>
        <p:txBody>
          <a:bodyPr>
            <a:noAutofit/>
          </a:bodyPr>
          <a:lstStyle/>
          <a:p>
            <a:pPr algn="ctr" eaLnBrk="1" hangingPunct="1"/>
            <a:r>
              <a:rPr lang="ru-RU" sz="1600" b="1" dirty="0" smtClean="0">
                <a:solidFill>
                  <a:srgbClr val="000000"/>
                </a:solidFill>
                <a:effectLst/>
                <a:latin typeface="+mn-lt"/>
              </a:rPr>
              <a:t>ФГБОУ ВО </a:t>
            </a:r>
            <a:r>
              <a:rPr lang="ru-RU" sz="1600" b="1" dirty="0" err="1" smtClean="0">
                <a:solidFill>
                  <a:srgbClr val="000000"/>
                </a:solidFill>
                <a:effectLst/>
                <a:latin typeface="+mn-lt"/>
              </a:rPr>
              <a:t>КрасГМУ</a:t>
            </a:r>
            <a:r>
              <a:rPr lang="ru-RU" sz="1600" b="1" dirty="0" smtClean="0">
                <a:solidFill>
                  <a:srgbClr val="000000"/>
                </a:solidFill>
                <a:effectLst/>
                <a:latin typeface="+mn-lt"/>
              </a:rPr>
              <a:t> им. проф. В.Ф. </a:t>
            </a:r>
            <a:r>
              <a:rPr lang="ru-RU" sz="1600" b="1" dirty="0" err="1" smtClean="0">
                <a:solidFill>
                  <a:srgbClr val="000000"/>
                </a:solidFill>
                <a:effectLst/>
                <a:latin typeface="+mn-lt"/>
              </a:rPr>
              <a:t>Войно-Ясенецкого</a:t>
            </a:r>
            <a:r>
              <a:rPr lang="ru-RU" sz="1600" b="1" dirty="0" smtClean="0">
                <a:solidFill>
                  <a:srgbClr val="000000"/>
                </a:solidFill>
                <a:effectLst/>
                <a:latin typeface="+mn-lt"/>
              </a:rPr>
              <a:t> Минздрава России</a:t>
            </a:r>
            <a:br>
              <a:rPr lang="ru-RU" sz="1600" b="1" dirty="0" smtClean="0">
                <a:solidFill>
                  <a:srgbClr val="000000"/>
                </a:solidFill>
                <a:effectLst/>
                <a:latin typeface="+mn-lt"/>
              </a:rPr>
            </a:br>
            <a:r>
              <a:rPr lang="ru-RU" sz="1600" dirty="0" smtClean="0">
                <a:solidFill>
                  <a:srgbClr val="000000"/>
                </a:solidFill>
                <a:effectLst/>
                <a:latin typeface="+mn-lt"/>
              </a:rPr>
              <a:t>Научно-образовательный центр «Хирургия»</a:t>
            </a:r>
            <a:br>
              <a:rPr lang="ru-RU" sz="1600" dirty="0" smtClean="0">
                <a:solidFill>
                  <a:srgbClr val="000000"/>
                </a:solidFill>
                <a:effectLst/>
                <a:latin typeface="+mn-lt"/>
              </a:rPr>
            </a:br>
            <a:r>
              <a:rPr lang="ru-RU" sz="1600" b="1" dirty="0" smtClean="0">
                <a:solidFill>
                  <a:srgbClr val="000000"/>
                </a:solidFill>
                <a:effectLst/>
                <a:latin typeface="+mn-lt"/>
              </a:rPr>
              <a:t>Кафедра </a:t>
            </a:r>
            <a:r>
              <a:rPr lang="ru-RU" sz="1600" b="1" dirty="0" smtClean="0">
                <a:solidFill>
                  <a:srgbClr val="000000"/>
                </a:solidFill>
                <a:effectLst/>
                <a:latin typeface="+mn-lt"/>
              </a:rPr>
              <a:t>факультетской хирургии им</a:t>
            </a:r>
            <a:r>
              <a:rPr lang="ru-RU" sz="1600" b="1" dirty="0" smtClean="0">
                <a:solidFill>
                  <a:srgbClr val="000000"/>
                </a:solidFill>
                <a:effectLst/>
                <a:latin typeface="+mn-lt"/>
              </a:rPr>
              <a:t>. проф. Ю.М. </a:t>
            </a:r>
            <a:r>
              <a:rPr lang="ru-RU" sz="1600" b="1" dirty="0" err="1" smtClean="0">
                <a:solidFill>
                  <a:srgbClr val="000000"/>
                </a:solidFill>
                <a:effectLst/>
                <a:latin typeface="+mn-lt"/>
              </a:rPr>
              <a:t>Лубенского</a:t>
            </a:r>
            <a:r>
              <a:rPr lang="ru-RU" sz="1600" b="1" dirty="0" smtClean="0">
                <a:solidFill>
                  <a:srgbClr val="000000"/>
                </a:solidFill>
                <a:effectLst/>
                <a:latin typeface="+mn-lt"/>
              </a:rPr>
              <a:t/>
            </a:r>
            <a:br>
              <a:rPr lang="ru-RU" sz="1600" b="1" dirty="0" smtClean="0">
                <a:solidFill>
                  <a:srgbClr val="000000"/>
                </a:solidFill>
                <a:effectLst/>
                <a:latin typeface="+mn-lt"/>
              </a:rPr>
            </a:br>
            <a:r>
              <a:rPr lang="ru-RU" sz="1600" dirty="0" smtClean="0">
                <a:solidFill>
                  <a:srgbClr val="000000"/>
                </a:solidFill>
                <a:effectLst/>
                <a:latin typeface="+mn-lt"/>
              </a:rPr>
              <a:t>зав. кафедрой: д.м н., доц. </a:t>
            </a:r>
            <a:r>
              <a:rPr lang="ru-RU" sz="1600" dirty="0" err="1" smtClean="0">
                <a:solidFill>
                  <a:srgbClr val="000000"/>
                </a:solidFill>
                <a:effectLst/>
                <a:latin typeface="+mn-lt"/>
              </a:rPr>
              <a:t>Здзитовецкий</a:t>
            </a:r>
            <a:r>
              <a:rPr lang="ru-RU" sz="1600" dirty="0" smtClean="0">
                <a:solidFill>
                  <a:srgbClr val="000000"/>
                </a:solidFill>
                <a:effectLst/>
                <a:latin typeface="+mn-lt"/>
              </a:rPr>
              <a:t> Д.Э.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12515" y="5240238"/>
            <a:ext cx="9144000" cy="432048"/>
          </a:xfrm>
        </p:spPr>
        <p:txBody>
          <a:bodyPr>
            <a:normAutofit/>
          </a:bodyPr>
          <a:lstStyle/>
          <a:p>
            <a:pPr algn="ctr" eaLnBrk="1" hangingPunct="1">
              <a:lnSpc>
                <a:spcPct val="90000"/>
              </a:lnSpc>
            </a:pPr>
            <a:r>
              <a:rPr lang="ru-RU" sz="2000" dirty="0" smtClean="0">
                <a:solidFill>
                  <a:srgbClr val="000000"/>
                </a:solidFill>
                <a:latin typeface="+mj-lt"/>
              </a:rPr>
              <a:t>к.м.н.</a:t>
            </a:r>
            <a:r>
              <a:rPr lang="ru-RU" sz="2000" dirty="0" smtClean="0">
                <a:solidFill>
                  <a:srgbClr val="000000"/>
                </a:solidFill>
                <a:effectLst/>
                <a:latin typeface="+mj-lt"/>
              </a:rPr>
              <a:t>, доцент Борисов Роман Николаевич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-10951" y="2043139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+mj-lt"/>
              </a:rPr>
              <a:t>ГРЫЖИ ЖИВОТА.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+mj-lt"/>
              </a:rPr>
              <a:t>НЕВПРАВИМЫЕ, УЩЕМЛЁННЫЕ ГРЫЖИ.</a:t>
            </a:r>
            <a:endParaRPr lang="ru-RU" sz="2400" b="1" dirty="0" smtClean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6093296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0000"/>
                </a:solidFill>
                <a:latin typeface="+mj-lt"/>
              </a:rPr>
              <a:t>03 сентября 2020 </a:t>
            </a:r>
            <a:r>
              <a:rPr lang="ru-RU" b="1" dirty="0" smtClean="0">
                <a:solidFill>
                  <a:srgbClr val="000000"/>
                </a:solidFill>
                <a:latin typeface="+mj-lt"/>
              </a:rPr>
              <a:t>г.</a:t>
            </a:r>
            <a:endParaRPr lang="ru-RU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-12515" y="4171156"/>
            <a:ext cx="9144000" cy="64807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 smtClean="0">
                <a:solidFill>
                  <a:srgbClr val="000000"/>
                </a:solidFill>
                <a:latin typeface="+mj-lt"/>
              </a:rPr>
              <a:t>лекция для студентов 4 курса, обучающихся по</a:t>
            </a:r>
            <a:br>
              <a:rPr lang="ru-RU" sz="2000" b="1" dirty="0" smtClean="0">
                <a:solidFill>
                  <a:srgbClr val="000000"/>
                </a:solidFill>
                <a:latin typeface="+mj-lt"/>
              </a:rPr>
            </a:br>
            <a:r>
              <a:rPr lang="ru-RU" sz="2000" b="1" dirty="0" smtClean="0">
                <a:solidFill>
                  <a:srgbClr val="000000"/>
                </a:solidFill>
                <a:latin typeface="+mj-lt"/>
              </a:rPr>
              <a:t>специальности 31.05.01 «Лечебное дело»</a:t>
            </a: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7" name="Рисунок 6" descr="Логотип КрасГМУ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89102"/>
            <a:ext cx="1473046" cy="1484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782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/>
          </p:cNvSpPr>
          <p:nvPr>
            <p:ph type="title"/>
          </p:nvPr>
        </p:nvSpPr>
        <p:spPr>
          <a:xfrm>
            <a:off x="250825" y="115888"/>
            <a:ext cx="8713788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altLang="ru-RU" sz="4000" b="1" i="1" smtClean="0"/>
              <a:t>Анатомическая классификация</a:t>
            </a:r>
          </a:p>
        </p:txBody>
      </p:sp>
      <p:sp>
        <p:nvSpPr>
          <p:cNvPr id="36867" name="Rectangle 3"/>
          <p:cNvSpPr>
            <a:spLocks noGrp="1"/>
          </p:cNvSpPr>
          <p:nvPr>
            <p:ph idx="1"/>
          </p:nvPr>
        </p:nvSpPr>
        <p:spPr>
          <a:xfrm>
            <a:off x="250825" y="1557338"/>
            <a:ext cx="8640763" cy="4751387"/>
          </a:xfrm>
        </p:spPr>
        <p:txBody>
          <a:bodyPr anchor="ctr"/>
          <a:lstStyle/>
          <a:p>
            <a:pPr marL="542925" indent="-542925" eaLnBrk="1" hangingPunct="1">
              <a:lnSpc>
                <a:spcPct val="80000"/>
              </a:lnSpc>
              <a:buFont typeface="Wingdings" pitchFamily="2" charset="2"/>
              <a:buAutoNum type="arabicPeriod"/>
            </a:pPr>
            <a:r>
              <a:rPr lang="ru-RU" altLang="ru-RU" sz="2800" b="1" smtClean="0"/>
              <a:t>Паховые</a:t>
            </a:r>
          </a:p>
          <a:p>
            <a:pPr marL="542925" indent="-542925" eaLnBrk="1" hangingPunct="1">
              <a:lnSpc>
                <a:spcPct val="80000"/>
              </a:lnSpc>
              <a:buFont typeface="Wingdings" pitchFamily="2" charset="2"/>
              <a:buAutoNum type="arabicPeriod"/>
            </a:pPr>
            <a:r>
              <a:rPr lang="ru-RU" altLang="ru-RU" sz="2800" b="1" smtClean="0"/>
              <a:t>Бедренные </a:t>
            </a:r>
          </a:p>
          <a:p>
            <a:pPr marL="542925" indent="-542925" eaLnBrk="1" hangingPunct="1">
              <a:lnSpc>
                <a:spcPct val="80000"/>
              </a:lnSpc>
              <a:buFont typeface="Wingdings" pitchFamily="2" charset="2"/>
              <a:buAutoNum type="arabicPeriod"/>
            </a:pPr>
            <a:r>
              <a:rPr lang="ru-RU" altLang="ru-RU" sz="2800" b="1" smtClean="0"/>
              <a:t>Пупочные</a:t>
            </a:r>
          </a:p>
          <a:p>
            <a:pPr marL="542925" indent="-542925" eaLnBrk="1" hangingPunct="1">
              <a:lnSpc>
                <a:spcPct val="80000"/>
              </a:lnSpc>
              <a:buFont typeface="Wingdings" pitchFamily="2" charset="2"/>
              <a:buAutoNum type="arabicPeriod"/>
            </a:pPr>
            <a:r>
              <a:rPr lang="ru-RU" altLang="ru-RU" sz="2800" b="1" smtClean="0"/>
              <a:t>Послеоперационные </a:t>
            </a:r>
          </a:p>
          <a:p>
            <a:pPr marL="542925" indent="-542925" eaLnBrk="1" hangingPunct="1">
              <a:lnSpc>
                <a:spcPct val="80000"/>
              </a:lnSpc>
              <a:buFont typeface="Wingdings" pitchFamily="2" charset="2"/>
              <a:buAutoNum type="arabicPeriod"/>
            </a:pPr>
            <a:r>
              <a:rPr lang="ru-RU" altLang="ru-RU" sz="2800" b="1" smtClean="0"/>
              <a:t>Эпигастральные</a:t>
            </a:r>
          </a:p>
          <a:p>
            <a:pPr marL="542925" indent="-542925" eaLnBrk="1" hangingPunct="1">
              <a:lnSpc>
                <a:spcPct val="80000"/>
              </a:lnSpc>
              <a:buFont typeface="Wingdings" pitchFamily="2" charset="2"/>
              <a:buAutoNum type="arabicPeriod"/>
            </a:pPr>
            <a:r>
              <a:rPr lang="ru-RU" altLang="ru-RU" sz="2800" b="1" smtClean="0"/>
              <a:t>Поясничные </a:t>
            </a:r>
            <a:br>
              <a:rPr lang="ru-RU" altLang="ru-RU" sz="2800" b="1" smtClean="0"/>
            </a:br>
            <a:r>
              <a:rPr lang="ru-RU" altLang="ru-RU" sz="2800" b="1" i="1" smtClean="0"/>
              <a:t>(верхние и нижние)</a:t>
            </a:r>
          </a:p>
          <a:p>
            <a:pPr marL="542925" indent="-542925" eaLnBrk="1" hangingPunct="1">
              <a:lnSpc>
                <a:spcPct val="80000"/>
              </a:lnSpc>
              <a:buFont typeface="Wingdings" pitchFamily="2" charset="2"/>
              <a:buAutoNum type="arabicPeriod"/>
            </a:pPr>
            <a:r>
              <a:rPr lang="ru-RU" altLang="ru-RU" sz="2800" b="1" smtClean="0"/>
              <a:t>Седалищные</a:t>
            </a:r>
          </a:p>
          <a:p>
            <a:pPr marL="542925" indent="-542925" eaLnBrk="1" hangingPunct="1">
              <a:lnSpc>
                <a:spcPct val="80000"/>
              </a:lnSpc>
              <a:buFont typeface="Wingdings" pitchFamily="2" charset="2"/>
              <a:buAutoNum type="arabicPeriod"/>
            </a:pPr>
            <a:r>
              <a:rPr lang="ru-RU" altLang="ru-RU" sz="2800" b="1" smtClean="0"/>
              <a:t>Спигелевой линии</a:t>
            </a:r>
          </a:p>
          <a:p>
            <a:pPr marL="542925" indent="-542925" eaLnBrk="1" hangingPunct="1">
              <a:lnSpc>
                <a:spcPct val="80000"/>
              </a:lnSpc>
              <a:buFont typeface="Wingdings" pitchFamily="2" charset="2"/>
              <a:buAutoNum type="arabicPeriod"/>
            </a:pPr>
            <a:r>
              <a:rPr lang="ru-RU" altLang="ru-RU" sz="2800" b="1" smtClean="0"/>
              <a:t>Запирательного </a:t>
            </a:r>
            <a:br>
              <a:rPr lang="ru-RU" altLang="ru-RU" sz="2800" b="1" smtClean="0"/>
            </a:br>
            <a:r>
              <a:rPr lang="ru-RU" altLang="ru-RU" sz="2800" b="1" smtClean="0"/>
              <a:t>отверстия</a:t>
            </a:r>
          </a:p>
          <a:p>
            <a:pPr marL="542925" indent="-542925" eaLnBrk="1" hangingPunct="1">
              <a:lnSpc>
                <a:spcPct val="80000"/>
              </a:lnSpc>
              <a:buClr>
                <a:srgbClr val="FFFF99"/>
              </a:buClr>
              <a:buFont typeface="Wingdings" pitchFamily="2" charset="2"/>
              <a:buNone/>
            </a:pPr>
            <a:endParaRPr lang="ru-RU" altLang="ru-RU" sz="2800" b="1" smtClean="0"/>
          </a:p>
        </p:txBody>
      </p:sp>
      <p:pic>
        <p:nvPicPr>
          <p:cNvPr id="36868" name="Picture 5" descr="Места возникновения грыж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412875"/>
            <a:ext cx="4427537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782637"/>
          </a:xfrm>
        </p:spPr>
        <p:txBody>
          <a:bodyPr/>
          <a:lstStyle/>
          <a:p>
            <a:pPr eaLnBrk="1" hangingPunct="1"/>
            <a:r>
              <a:rPr lang="ru-RU" altLang="ru-RU" b="1" smtClean="0"/>
              <a:t>Лечение </a:t>
            </a:r>
            <a:r>
              <a:rPr lang="ru-RU" altLang="ru-RU" sz="4000" b="1" smtClean="0"/>
              <a:t>ущемленной грыжи</a:t>
            </a:r>
          </a:p>
        </p:txBody>
      </p:sp>
      <p:sp>
        <p:nvSpPr>
          <p:cNvPr id="129027" name="Rectangle 3"/>
          <p:cNvSpPr>
            <a:spLocks noGrp="1"/>
          </p:cNvSpPr>
          <p:nvPr>
            <p:ph idx="1"/>
          </p:nvPr>
        </p:nvSpPr>
        <p:spPr>
          <a:xfrm>
            <a:off x="250825" y="1268413"/>
            <a:ext cx="8642350" cy="5184775"/>
          </a:xfrm>
        </p:spPr>
        <p:txBody>
          <a:bodyPr anchor="ctr"/>
          <a:lstStyle/>
          <a:p>
            <a:pPr eaLnBrk="1" hangingPunct="1">
              <a:buFont typeface="Wingdings" pitchFamily="2" charset="2"/>
              <a:buNone/>
            </a:pPr>
            <a:endParaRPr lang="ru-RU" altLang="ru-RU" b="1" smtClean="0"/>
          </a:p>
          <a:p>
            <a:pPr eaLnBrk="1" hangingPunct="1">
              <a:buClr>
                <a:srgbClr val="FFFF99"/>
              </a:buClr>
              <a:buFont typeface="Wingdings" pitchFamily="2" charset="2"/>
              <a:buChar char="ü"/>
            </a:pPr>
            <a:r>
              <a:rPr lang="ru-RU" altLang="ru-RU" b="1" smtClean="0"/>
              <a:t>Лечение хирургическое (через 3-е суток после ущемления летальность возрастает в 10 раз, даже при своевременной операции летальность достигает 5-6%)</a:t>
            </a:r>
          </a:p>
          <a:p>
            <a:pPr eaLnBrk="1" hangingPunct="1">
              <a:buClr>
                <a:srgbClr val="FFFF99"/>
              </a:buClr>
              <a:buFont typeface="Wingdings" pitchFamily="2" charset="2"/>
              <a:buChar char="ü"/>
            </a:pPr>
            <a:r>
              <a:rPr lang="ru-RU" altLang="ru-RU" b="1" smtClean="0"/>
              <a:t>Противопоказание к операции – агональное состояние больного</a:t>
            </a:r>
          </a:p>
          <a:p>
            <a:pPr algn="ctr" eaLnBrk="1" hangingPunct="1"/>
            <a:endParaRPr lang="ru-RU" altLang="ru-RU" b="1" smtClean="0">
              <a:solidFill>
                <a:srgbClr val="FFFF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/>
          </p:cNvSpPr>
          <p:nvPr>
            <p:ph type="title"/>
          </p:nvPr>
        </p:nvSpPr>
        <p:spPr>
          <a:xfrm>
            <a:off x="0" y="277813"/>
            <a:ext cx="8964613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altLang="ru-RU" sz="3200" b="1" smtClean="0"/>
              <a:t>Хирургическая тактика</a:t>
            </a:r>
            <a:br>
              <a:rPr lang="ru-RU" altLang="ru-RU" sz="3200" b="1" smtClean="0"/>
            </a:br>
            <a:r>
              <a:rPr lang="ru-RU" altLang="ru-RU" sz="3600" b="1" smtClean="0"/>
              <a:t>Мнимое вправление ущемленной кишки</a:t>
            </a:r>
          </a:p>
        </p:txBody>
      </p:sp>
      <p:grpSp>
        <p:nvGrpSpPr>
          <p:cNvPr id="130051" name="Group 3"/>
          <p:cNvGrpSpPr>
            <a:grpSpLocks/>
          </p:cNvGrpSpPr>
          <p:nvPr/>
        </p:nvGrpSpPr>
        <p:grpSpPr bwMode="auto">
          <a:xfrm>
            <a:off x="2051050" y="1628775"/>
            <a:ext cx="5397500" cy="5116513"/>
            <a:chOff x="1292" y="1026"/>
            <a:chExt cx="3400" cy="3223"/>
          </a:xfrm>
        </p:grpSpPr>
        <p:pic>
          <p:nvPicPr>
            <p:cNvPr id="130052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08"/>
            <a:stretch>
              <a:fillRect/>
            </a:stretch>
          </p:blipFill>
          <p:spPr bwMode="auto">
            <a:xfrm>
              <a:off x="1292" y="1026"/>
              <a:ext cx="3400" cy="32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0053" name="Oval 5"/>
            <p:cNvSpPr>
              <a:spLocks noChangeArrowheads="1"/>
            </p:cNvSpPr>
            <p:nvPr/>
          </p:nvSpPr>
          <p:spPr bwMode="auto">
            <a:xfrm>
              <a:off x="2154" y="1888"/>
              <a:ext cx="1633" cy="1542"/>
            </a:xfrm>
            <a:prstGeom prst="ellipse">
              <a:avLst/>
            </a:prstGeom>
            <a:solidFill>
              <a:srgbClr val="FF0000">
                <a:alpha val="7059"/>
              </a:srgbClr>
            </a:solidFill>
            <a:ln w="952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/>
          </p:cNvSpPr>
          <p:nvPr>
            <p:ph type="title"/>
          </p:nvPr>
        </p:nvSpPr>
        <p:spPr>
          <a:xfrm>
            <a:off x="0" y="277813"/>
            <a:ext cx="8964613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altLang="ru-RU" sz="3600" b="1" smtClean="0"/>
              <a:t>Мнимое вправление ущемленной петли кишки вместе с грыжевым мешком</a:t>
            </a:r>
          </a:p>
        </p:txBody>
      </p:sp>
      <p:pic>
        <p:nvPicPr>
          <p:cNvPr id="131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" r="1027" b="2083"/>
          <a:stretch>
            <a:fillRect/>
          </a:stretch>
        </p:blipFill>
        <p:spPr bwMode="auto">
          <a:xfrm>
            <a:off x="1258888" y="1738313"/>
            <a:ext cx="6769100" cy="5119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8" t="2609" r="792"/>
          <a:stretch>
            <a:fillRect/>
          </a:stretch>
        </p:blipFill>
        <p:spPr bwMode="auto">
          <a:xfrm>
            <a:off x="1403350" y="1735138"/>
            <a:ext cx="6553200" cy="512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5651" name="Rectangle 3"/>
          <p:cNvSpPr>
            <a:spLocks noChangeArrowheads="1"/>
          </p:cNvSpPr>
          <p:nvPr/>
        </p:nvSpPr>
        <p:spPr bwMode="auto">
          <a:xfrm>
            <a:off x="179388" y="188913"/>
            <a:ext cx="8964612" cy="1360487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ru-RU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Мнимое вправление ущемленной петли кишки вместе с грыжевыми воротами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Спонтанное вправление</a:t>
            </a:r>
          </a:p>
        </p:txBody>
      </p:sp>
      <p:sp>
        <p:nvSpPr>
          <p:cNvPr id="13312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altLang="ru-RU" sz="2400" smtClean="0"/>
              <a:t>Произошло до госпитализации: на дому, в машине ско­рой помощи по пути в больницу или в приемном покое, то больной тем не менее дол­жен быть госпитализирован в хирургическое отделение.</a:t>
            </a:r>
          </a:p>
          <a:p>
            <a:pPr eaLnBrk="1" hangingPunct="1"/>
            <a:r>
              <a:rPr lang="ru-RU" altLang="ru-RU" sz="2400" smtClean="0"/>
              <a:t>Имеющийся неопровержимый факт ущемления длительностью заболевания свы­ше 2 часов, особенно при явлениях острой кишечной непроходимости служит показа­нием к экстренной операции (выполняемой путём срединной лапаротомии) или диаг­ностической лапароскопии. Ущемленный орган в обязательном порядке находят и оценивают его жизнеспособность.</a:t>
            </a:r>
          </a:p>
          <a:p>
            <a:pPr eaLnBrk="1" hangingPunct="1"/>
            <a:endParaRPr lang="ru-RU" altLang="ru-RU" sz="1600" smtClean="0"/>
          </a:p>
          <a:p>
            <a:pPr eaLnBrk="1" hangingPunct="1"/>
            <a:endParaRPr lang="ru-RU" altLang="ru-RU" sz="1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Спонтанное вправление</a:t>
            </a:r>
          </a:p>
        </p:txBody>
      </p:sp>
      <p:sp>
        <p:nvSpPr>
          <p:cNvPr id="134147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altLang="ru-RU" sz="2800" smtClean="0"/>
              <a:t>При сроке ущемления менее 2 часов, сомнении в достоверности имевшего место ущемления - необходимо дина­мическое наблюдение за состоянием больного. </a:t>
            </a:r>
          </a:p>
          <a:p>
            <a:pPr eaLnBrk="1" hangingPunct="1"/>
            <a:r>
              <a:rPr lang="ru-RU" altLang="ru-RU" sz="2800" smtClean="0"/>
              <a:t>В тех ситуациях, когда состояние брюшной полости в ближайшие сутки после ущемления не вызывает тревоги: нет бо­лей и признаков интоксикации, больной может быть оставлен в стационаре и после необходимого обследования подвергнут плановому грыжесечению.</a:t>
            </a:r>
          </a:p>
          <a:p>
            <a:pPr eaLnBrk="1" hangingPunct="1"/>
            <a:endParaRPr lang="ru-RU" alt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487362"/>
          </a:xfrm>
        </p:spPr>
        <p:txBody>
          <a:bodyPr/>
          <a:lstStyle/>
          <a:p>
            <a:pPr eaLnBrk="1" hangingPunct="1"/>
            <a:r>
              <a:rPr lang="ru-RU" altLang="ru-RU" sz="4000" b="1" smtClean="0"/>
              <a:t>Особенности операции:</a:t>
            </a:r>
          </a:p>
        </p:txBody>
      </p:sp>
      <p:sp>
        <p:nvSpPr>
          <p:cNvPr id="135171" name="Rectangle 3"/>
          <p:cNvSpPr>
            <a:spLocks noGrp="1"/>
          </p:cNvSpPr>
          <p:nvPr>
            <p:ph idx="1"/>
          </p:nvPr>
        </p:nvSpPr>
        <p:spPr>
          <a:xfrm>
            <a:off x="0" y="836613"/>
            <a:ext cx="9144000" cy="6021387"/>
          </a:xfrm>
        </p:spPr>
        <p:txBody>
          <a:bodyPr anchor="ctr"/>
          <a:lstStyle/>
          <a:p>
            <a:pPr marL="452438" indent="-452438" eaLnBrk="1" hangingPunct="1">
              <a:lnSpc>
                <a:spcPct val="80000"/>
              </a:lnSpc>
              <a:buClr>
                <a:srgbClr val="FFFFCC"/>
              </a:buClr>
              <a:buFont typeface="Wingdings" pitchFamily="2" charset="2"/>
              <a:buAutoNum type="arabicPeriod"/>
            </a:pPr>
            <a:r>
              <a:rPr lang="ru-RU" altLang="ru-RU" sz="2800" b="1" smtClean="0"/>
              <a:t>Ущемляющее кольцо не рассекается до вскрытия грыжевого мешка, осмотра и фиксации ущемленных органов. Ущемляющее кольцо при паховых грыжах рассекается </a:t>
            </a:r>
            <a:r>
              <a:rPr lang="ru-RU" altLang="ru-RU" sz="2800" b="1" smtClean="0">
                <a:solidFill>
                  <a:srgbClr val="FF0000"/>
                </a:solidFill>
              </a:rPr>
              <a:t>кнаружи</a:t>
            </a:r>
            <a:r>
              <a:rPr lang="ru-RU" altLang="ru-RU" sz="2800" b="1" smtClean="0"/>
              <a:t>, а при бедренных грыжах рассекается </a:t>
            </a:r>
            <a:r>
              <a:rPr lang="ru-RU" altLang="ru-RU" sz="2800" b="1" smtClean="0">
                <a:solidFill>
                  <a:srgbClr val="FF0000"/>
                </a:solidFill>
              </a:rPr>
              <a:t>кнутри</a:t>
            </a:r>
          </a:p>
          <a:p>
            <a:pPr marL="452438" indent="-452438" eaLnBrk="1" hangingPunct="1">
              <a:lnSpc>
                <a:spcPct val="80000"/>
              </a:lnSpc>
              <a:buClr>
                <a:srgbClr val="FFFFCC"/>
              </a:buClr>
              <a:buFont typeface="Wingdings" pitchFamily="2" charset="2"/>
              <a:buAutoNum type="arabicPeriod"/>
            </a:pPr>
            <a:r>
              <a:rPr lang="ru-RU" altLang="ru-RU" sz="2800" b="1" smtClean="0"/>
              <a:t>Осторожность при рассечении кольца во избежание повреждения ущемленных органов и сосудов брюшной стенки</a:t>
            </a:r>
          </a:p>
          <a:p>
            <a:pPr marL="452438" indent="-452438" eaLnBrk="1" hangingPunct="1">
              <a:lnSpc>
                <a:spcPct val="80000"/>
              </a:lnSpc>
              <a:buClr>
                <a:srgbClr val="FFFFCC"/>
              </a:buClr>
              <a:buFont typeface="Wingdings" pitchFamily="2" charset="2"/>
              <a:buAutoNum type="arabicPeriod"/>
            </a:pPr>
            <a:r>
              <a:rPr lang="ru-RU" altLang="ru-RU" sz="2800" b="1" smtClean="0"/>
              <a:t>Помнить о возможном инфицировании "грыжевой воды" (обкладывание салфетками, эвакуация, посев)</a:t>
            </a:r>
          </a:p>
          <a:p>
            <a:pPr marL="452438" indent="-452438" eaLnBrk="1" hangingPunct="1">
              <a:lnSpc>
                <a:spcPct val="80000"/>
              </a:lnSpc>
              <a:buClr>
                <a:srgbClr val="FFFFCC"/>
              </a:buClr>
              <a:buFont typeface="Wingdings" pitchFamily="2" charset="2"/>
              <a:buAutoNum type="arabicPeriod"/>
            </a:pPr>
            <a:r>
              <a:rPr lang="ru-RU" altLang="ru-RU" sz="2800" b="1" smtClean="0"/>
              <a:t>Осторожность при вправлении кишечных петель (производится после реанимации кишки)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487362"/>
          </a:xfrm>
        </p:spPr>
        <p:txBody>
          <a:bodyPr/>
          <a:lstStyle/>
          <a:p>
            <a:pPr eaLnBrk="1" hangingPunct="1"/>
            <a:r>
              <a:rPr lang="ru-RU" altLang="ru-RU" sz="4000" b="1" smtClean="0"/>
              <a:t>Особенности операции:</a:t>
            </a:r>
          </a:p>
        </p:txBody>
      </p:sp>
      <p:sp>
        <p:nvSpPr>
          <p:cNvPr id="136195" name="Rectangle 3"/>
          <p:cNvSpPr>
            <a:spLocks noGrp="1"/>
          </p:cNvSpPr>
          <p:nvPr>
            <p:ph idx="1"/>
          </p:nvPr>
        </p:nvSpPr>
        <p:spPr>
          <a:xfrm>
            <a:off x="0" y="836613"/>
            <a:ext cx="9144000" cy="6021387"/>
          </a:xfrm>
        </p:spPr>
        <p:txBody>
          <a:bodyPr anchor="ctr"/>
          <a:lstStyle/>
          <a:p>
            <a:pPr marL="452438" indent="-452438" eaLnBrk="1" hangingPunct="1">
              <a:lnSpc>
                <a:spcPct val="90000"/>
              </a:lnSpc>
              <a:buClr>
                <a:srgbClr val="FFFFCC"/>
              </a:buClr>
              <a:buFont typeface="Wingdings" pitchFamily="2" charset="2"/>
              <a:buAutoNum type="arabicPeriod" startAt="5"/>
              <a:tabLst>
                <a:tab pos="452438" algn="l"/>
              </a:tabLst>
            </a:pPr>
            <a:r>
              <a:rPr lang="ru-RU" altLang="ru-RU" b="1" smtClean="0"/>
              <a:t>При наличии видимых изменений кишки - обкладывание салфетками, смоченными теплым физ. раствором на 5-10 минут</a:t>
            </a:r>
          </a:p>
          <a:p>
            <a:pPr marL="452438" indent="-452438" eaLnBrk="1" hangingPunct="1">
              <a:lnSpc>
                <a:spcPct val="90000"/>
              </a:lnSpc>
              <a:buClr>
                <a:srgbClr val="FFFFCC"/>
              </a:buClr>
              <a:buFont typeface="Wingdings" pitchFamily="2" charset="2"/>
              <a:buAutoNum type="arabicPeriod" startAt="5"/>
              <a:tabLst>
                <a:tab pos="452438" algn="l"/>
              </a:tabLst>
            </a:pPr>
            <a:r>
              <a:rPr lang="ru-RU" altLang="ru-RU" b="1" smtClean="0"/>
              <a:t>Инфильтрация брыжейки 100-150 мл. 0,25% раствора новокаина</a:t>
            </a:r>
          </a:p>
          <a:p>
            <a:pPr marL="452438" indent="-452438" algn="ctr" eaLnBrk="1" hangingPunct="1">
              <a:lnSpc>
                <a:spcPct val="90000"/>
              </a:lnSpc>
              <a:buFont typeface="Wingdings" pitchFamily="2" charset="2"/>
              <a:buNone/>
              <a:tabLst>
                <a:tab pos="452438" algn="l"/>
              </a:tabLst>
            </a:pPr>
            <a:r>
              <a:rPr lang="ru-RU" altLang="ru-RU" b="1" u="sng" smtClean="0"/>
              <a:t>Признаки жизнеспособности кишки:</a:t>
            </a:r>
            <a:r>
              <a:rPr lang="ru-RU" altLang="ru-RU" b="1" smtClean="0"/>
              <a:t> </a:t>
            </a:r>
          </a:p>
          <a:p>
            <a:pPr marL="452438" indent="-452438" eaLnBrk="1" hangingPunct="1">
              <a:lnSpc>
                <a:spcPct val="90000"/>
              </a:lnSpc>
              <a:buFont typeface="Wingdings" pitchFamily="2" charset="2"/>
              <a:buNone/>
              <a:tabLst>
                <a:tab pos="452438" algn="l"/>
              </a:tabLst>
            </a:pPr>
            <a:r>
              <a:rPr lang="ru-RU" altLang="ru-RU" b="1" smtClean="0"/>
              <a:t>- восстановление нормальной окраски и тонуса </a:t>
            </a:r>
          </a:p>
          <a:p>
            <a:pPr marL="452438" indent="-452438" eaLnBrk="1" hangingPunct="1">
              <a:lnSpc>
                <a:spcPct val="90000"/>
              </a:lnSpc>
              <a:buFont typeface="Wingdings" pitchFamily="2" charset="2"/>
              <a:buNone/>
              <a:tabLst>
                <a:tab pos="452438" algn="l"/>
              </a:tabLst>
            </a:pPr>
            <a:r>
              <a:rPr lang="ru-RU" altLang="ru-RU" b="1" smtClean="0"/>
              <a:t>- блестящая и гладкая сероза</a:t>
            </a:r>
          </a:p>
          <a:p>
            <a:pPr marL="452438" indent="-452438" eaLnBrk="1" hangingPunct="1">
              <a:lnSpc>
                <a:spcPct val="90000"/>
              </a:lnSpc>
              <a:buFont typeface="Wingdings" pitchFamily="2" charset="2"/>
              <a:buNone/>
              <a:tabLst>
                <a:tab pos="452438" algn="l"/>
              </a:tabLst>
            </a:pPr>
            <a:r>
              <a:rPr lang="ru-RU" altLang="ru-RU" b="1" smtClean="0"/>
              <a:t>- наличие перистальтики</a:t>
            </a:r>
          </a:p>
          <a:p>
            <a:pPr marL="452438" indent="-452438" eaLnBrk="1" hangingPunct="1">
              <a:lnSpc>
                <a:spcPct val="90000"/>
              </a:lnSpc>
              <a:buFont typeface="Wingdings" pitchFamily="2" charset="2"/>
              <a:buNone/>
              <a:tabLst>
                <a:tab pos="452438" algn="l"/>
              </a:tabLst>
            </a:pPr>
            <a:r>
              <a:rPr lang="ru-RU" altLang="ru-RU" b="1" smtClean="0"/>
              <a:t>- наличие пульсации сосудов брыжейки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487362"/>
          </a:xfrm>
        </p:spPr>
        <p:txBody>
          <a:bodyPr/>
          <a:lstStyle/>
          <a:p>
            <a:pPr eaLnBrk="1" hangingPunct="1"/>
            <a:r>
              <a:rPr lang="ru-RU" altLang="ru-RU" sz="4000" b="1" smtClean="0"/>
              <a:t>Особенности операции:</a:t>
            </a:r>
          </a:p>
        </p:txBody>
      </p:sp>
      <p:sp>
        <p:nvSpPr>
          <p:cNvPr id="137219" name="Rectangle 3"/>
          <p:cNvSpPr>
            <a:spLocks noGrp="1"/>
          </p:cNvSpPr>
          <p:nvPr>
            <p:ph idx="1"/>
          </p:nvPr>
        </p:nvSpPr>
        <p:spPr>
          <a:xfrm>
            <a:off x="0" y="836613"/>
            <a:ext cx="9144000" cy="6021387"/>
          </a:xfrm>
        </p:spPr>
        <p:txBody>
          <a:bodyPr anchor="ctr"/>
          <a:lstStyle/>
          <a:p>
            <a:pPr marL="363538" indent="-363538" eaLnBrk="1" hangingPunct="1">
              <a:buClr>
                <a:srgbClr val="FFFFCC"/>
              </a:buClr>
              <a:buFont typeface="Wingdings" pitchFamily="2" charset="2"/>
              <a:buAutoNum type="arabicPeriod" startAt="6"/>
            </a:pPr>
            <a:r>
              <a:rPr lang="ru-RU" altLang="ru-RU" b="1" smtClean="0"/>
              <a:t>При наличии нескольких петель в мешке – помнить о возможности ретроградного ущемления </a:t>
            </a:r>
          </a:p>
          <a:p>
            <a:pPr marL="363538" indent="-363538" eaLnBrk="1" hangingPunct="1">
              <a:buClr>
                <a:srgbClr val="FFFFCC"/>
              </a:buClr>
              <a:buFont typeface="Wingdings" pitchFamily="2" charset="2"/>
              <a:buAutoNum type="arabicPeriod" startAt="6"/>
            </a:pPr>
            <a:r>
              <a:rPr lang="ru-RU" altLang="ru-RU" b="1" smtClean="0"/>
              <a:t>Резекция кишки производится в пределах здоровых тканей, с удалением не менее </a:t>
            </a:r>
            <a:r>
              <a:rPr lang="ru-RU" altLang="ru-RU" b="1" smtClean="0">
                <a:solidFill>
                  <a:srgbClr val="FF0000"/>
                </a:solidFill>
              </a:rPr>
              <a:t>40 см неизмененной приводящей</a:t>
            </a:r>
            <a:r>
              <a:rPr lang="ru-RU" altLang="ru-RU" b="1" smtClean="0"/>
              <a:t> и  </a:t>
            </a:r>
            <a:r>
              <a:rPr lang="ru-RU" altLang="ru-RU" b="1" smtClean="0">
                <a:solidFill>
                  <a:srgbClr val="FF0000"/>
                </a:solidFill>
              </a:rPr>
              <a:t>15-20 см отводящей кишки, </a:t>
            </a:r>
            <a:r>
              <a:rPr lang="ru-RU" altLang="ru-RU" b="1" smtClean="0"/>
              <a:t>анастомоз предпочтительно  "конец в конец"</a:t>
            </a:r>
          </a:p>
          <a:p>
            <a:pPr marL="363538" indent="-363538" eaLnBrk="1" hangingPunct="1">
              <a:buClr>
                <a:srgbClr val="FFFFCC"/>
              </a:buClr>
              <a:buFont typeface="Wingdings" pitchFamily="2" charset="2"/>
              <a:buAutoNum type="arabicPeriod" startAt="6"/>
            </a:pPr>
            <a:r>
              <a:rPr lang="ru-RU" altLang="ru-RU" b="1" smtClean="0"/>
              <a:t>При крайне тяжелом состоянии больных накладываются кишечные свищи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487362"/>
          </a:xfrm>
        </p:spPr>
        <p:txBody>
          <a:bodyPr/>
          <a:lstStyle/>
          <a:p>
            <a:pPr eaLnBrk="1" hangingPunct="1"/>
            <a:r>
              <a:rPr lang="ru-RU" altLang="ru-RU" sz="4000" b="1" smtClean="0"/>
              <a:t>Особенности операции:</a:t>
            </a:r>
          </a:p>
        </p:txBody>
      </p:sp>
      <p:sp>
        <p:nvSpPr>
          <p:cNvPr id="138243" name="Rectangle 3"/>
          <p:cNvSpPr>
            <a:spLocks noGrp="1"/>
          </p:cNvSpPr>
          <p:nvPr>
            <p:ph idx="1"/>
          </p:nvPr>
        </p:nvSpPr>
        <p:spPr>
          <a:xfrm>
            <a:off x="0" y="836613"/>
            <a:ext cx="9144000" cy="6021387"/>
          </a:xfrm>
        </p:spPr>
        <p:txBody>
          <a:bodyPr anchor="ctr"/>
          <a:lstStyle/>
          <a:p>
            <a:pPr eaLnBrk="1" hangingPunct="1">
              <a:buClr>
                <a:srgbClr val="FFFFCC"/>
              </a:buClr>
            </a:pPr>
            <a:r>
              <a:rPr lang="ru-RU" altLang="ru-RU" sz="2800" b="1" smtClean="0"/>
              <a:t>В дальнейшем в зависимости от разновидности грыжи приступают к пластике грыжевых ворот. </a:t>
            </a:r>
          </a:p>
          <a:p>
            <a:pPr eaLnBrk="1" hangingPunct="1">
              <a:buClr>
                <a:srgbClr val="FFFFCC"/>
              </a:buClr>
            </a:pPr>
            <a:r>
              <a:rPr lang="ru-RU" altLang="ru-RU" sz="2800" b="1" smtClean="0">
                <a:solidFill>
                  <a:srgbClr val="FF0000"/>
                </a:solidFill>
              </a:rPr>
              <a:t>Необходимо использовать наиболее простые, мало­травматичные способы герниопластики, которые существенно не ослож­няют и не утяжеляют оперативное вмешательство. </a:t>
            </a:r>
          </a:p>
          <a:p>
            <a:pPr eaLnBrk="1" hangingPunct="1">
              <a:buClr>
                <a:srgbClr val="FFFFCC"/>
              </a:buClr>
            </a:pPr>
            <a:r>
              <a:rPr lang="ru-RU" altLang="ru-RU" sz="2800" b="1" smtClean="0"/>
              <a:t>Пластику с применением сетчатых эндопротезов обычно используют у больных с ущемленными грыжами, которые имеют большие грыжевые ворота  (рецидивные паховые, пупоч­ные, послеоперационные и др.).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/>
          </p:cNvSpPr>
          <p:nvPr>
            <p:ph type="title"/>
          </p:nvPr>
        </p:nvSpPr>
        <p:spPr>
          <a:xfrm>
            <a:off x="250825" y="115888"/>
            <a:ext cx="8713788" cy="7747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altLang="ru-RU" sz="4000" b="1" smtClean="0"/>
              <a:t>Этиологическая классификация</a:t>
            </a:r>
          </a:p>
        </p:txBody>
      </p:sp>
      <p:sp>
        <p:nvSpPr>
          <p:cNvPr id="37891" name="Rectangle 3"/>
          <p:cNvSpPr>
            <a:spLocks noGrp="1"/>
          </p:cNvSpPr>
          <p:nvPr>
            <p:ph idx="1"/>
          </p:nvPr>
        </p:nvSpPr>
        <p:spPr>
          <a:xfrm>
            <a:off x="250825" y="1125538"/>
            <a:ext cx="8640763" cy="5256212"/>
          </a:xfrm>
        </p:spPr>
        <p:txBody>
          <a:bodyPr anchor="ctr"/>
          <a:lstStyle/>
          <a:p>
            <a:pPr marL="628650" indent="-609600" eaLnBrk="1" hangingPunct="1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ru-RU" altLang="ru-RU" b="1" smtClean="0"/>
              <a:t>Врожденные </a:t>
            </a:r>
            <a:r>
              <a:rPr lang="ru-RU" altLang="ru-RU" sz="2400" b="1" smtClean="0"/>
              <a:t>(имеется готовый грыжевой мешок на момент рождения)</a:t>
            </a:r>
          </a:p>
          <a:p>
            <a:pPr marL="628650" indent="-609600" eaLnBrk="1" hangingPunct="1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ru-RU" altLang="ru-RU" b="1" smtClean="0"/>
              <a:t>Приобретенные </a:t>
            </a:r>
            <a:r>
              <a:rPr lang="ru-RU" altLang="ru-RU" sz="2400" b="1" smtClean="0"/>
              <a:t>(грыжевой мешок формируется в течение жизни)</a:t>
            </a:r>
            <a:endParaRPr lang="ru-RU" altLang="ru-RU" sz="2400" b="1" i="1" smtClean="0"/>
          </a:p>
          <a:p>
            <a:pPr marL="1341438" lvl="1" indent="-533400" eaLnBrk="1" hangingPunct="1">
              <a:lnSpc>
                <a:spcPct val="90000"/>
              </a:lnSpc>
              <a:buFont typeface="Wingdings" pitchFamily="2" charset="2"/>
              <a:buAutoNum type="alphaLcParenR"/>
            </a:pPr>
            <a:r>
              <a:rPr lang="ru-RU" altLang="ru-RU" b="1" i="1" smtClean="0"/>
              <a:t>Предуготованные  </a:t>
            </a:r>
            <a:br>
              <a:rPr lang="ru-RU" altLang="ru-RU" b="1" i="1" smtClean="0"/>
            </a:br>
            <a:r>
              <a:rPr lang="ru-RU" altLang="ru-RU" sz="2400" b="1" i="1" smtClean="0"/>
              <a:t>(возникают в типичных местах)</a:t>
            </a:r>
          </a:p>
          <a:p>
            <a:pPr marL="1341438" lvl="1" indent="-533400" eaLnBrk="1" hangingPunct="1">
              <a:lnSpc>
                <a:spcPct val="90000"/>
              </a:lnSpc>
              <a:buFont typeface="Wingdings" pitchFamily="2" charset="2"/>
              <a:buAutoNum type="alphaLcParenR"/>
            </a:pPr>
            <a:r>
              <a:rPr lang="ru-RU" altLang="ru-RU" b="1" i="1" smtClean="0"/>
              <a:t>Послеоперационные</a:t>
            </a:r>
          </a:p>
          <a:p>
            <a:pPr marL="1341438" lvl="1" indent="-533400" eaLnBrk="1" hangingPunct="1">
              <a:lnSpc>
                <a:spcPct val="90000"/>
              </a:lnSpc>
              <a:buFont typeface="Wingdings" pitchFamily="2" charset="2"/>
              <a:buAutoNum type="alphaLcParenR"/>
            </a:pPr>
            <a:r>
              <a:rPr lang="ru-RU" altLang="ru-RU" b="1" i="1" smtClean="0"/>
              <a:t>Рецидивные</a:t>
            </a:r>
            <a:r>
              <a:rPr lang="ru-RU" altLang="ru-RU" b="1" smtClean="0"/>
              <a:t> </a:t>
            </a:r>
          </a:p>
          <a:p>
            <a:pPr marL="1341438" lvl="1" indent="-533400" eaLnBrk="1" hangingPunct="1">
              <a:lnSpc>
                <a:spcPct val="90000"/>
              </a:lnSpc>
              <a:buFont typeface="Wingdings" pitchFamily="2" charset="2"/>
              <a:buAutoNum type="alphaLcParenR"/>
            </a:pPr>
            <a:r>
              <a:rPr lang="ru-RU" altLang="ru-RU" b="1" smtClean="0"/>
              <a:t>Травматические  </a:t>
            </a:r>
            <a:r>
              <a:rPr lang="ru-RU" altLang="ru-RU" sz="2400" b="1" smtClean="0"/>
              <a:t>(в том числе послеродовые) </a:t>
            </a:r>
          </a:p>
          <a:p>
            <a:pPr marL="1341438" lvl="1" indent="-533400" eaLnBrk="1" hangingPunct="1">
              <a:lnSpc>
                <a:spcPct val="90000"/>
              </a:lnSpc>
              <a:buFont typeface="Wingdings" pitchFamily="2" charset="2"/>
              <a:buAutoNum type="alphaLcParenR"/>
            </a:pPr>
            <a:r>
              <a:rPr lang="ru-RU" altLang="ru-RU" b="1" smtClean="0"/>
              <a:t>Невропатические </a:t>
            </a:r>
            <a:r>
              <a:rPr lang="ru-RU" altLang="ru-RU" sz="2400" b="1" smtClean="0"/>
              <a:t>(при поражении периферических нервов как следствие паралича соответствующих  мышц передней брюшной стенки)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15888"/>
            <a:ext cx="8229600" cy="990600"/>
          </a:xfrm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altLang="ru-RU" sz="4000" b="1" smtClean="0"/>
              <a:t>Пристеночное ущемление </a:t>
            </a:r>
            <a:br>
              <a:rPr lang="ru-RU" altLang="ru-RU" sz="4000" b="1" smtClean="0"/>
            </a:br>
            <a:r>
              <a:rPr lang="ru-RU" altLang="ru-RU" sz="4000" b="1" smtClean="0"/>
              <a:t>(hernia Richter) </a:t>
            </a:r>
          </a:p>
        </p:txBody>
      </p:sp>
      <p:pic>
        <p:nvPicPr>
          <p:cNvPr id="13926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8175" y="1196975"/>
            <a:ext cx="5148263" cy="45799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705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8575" cap="flat" cmpd="sng" algn="ctr">
                <a:solidFill>
                  <a:srgbClr val="FF0000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 useBgFill="1">
        <p:nvSpPr>
          <p:cNvPr id="139268" name="Text Box 4"/>
          <p:cNvSpPr txBox="1">
            <a:spLocks noChangeArrowheads="1"/>
          </p:cNvSpPr>
          <p:nvPr/>
        </p:nvSpPr>
        <p:spPr bwMode="auto">
          <a:xfrm>
            <a:off x="0" y="5554663"/>
            <a:ext cx="8999538" cy="1187450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i="1">
                <a:latin typeface="Arial" pitchFamily="34" charset="0"/>
              </a:rPr>
              <a:t>Ушивание ущемленного участка кишечной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i="1">
                <a:latin typeface="Arial" pitchFamily="34" charset="0"/>
              </a:rPr>
              <a:t>стенки с погружением его рядом серозно-мышечных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i="1">
                <a:latin typeface="Arial" pitchFamily="34" charset="0"/>
              </a:rPr>
              <a:t>швов в поперечном направлении</a:t>
            </a:r>
            <a:endParaRPr lang="ru-RU" altLang="ru-RU" sz="240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7698" name="Text Box 2"/>
          <p:cNvSpPr txBox="1">
            <a:spLocks noChangeArrowheads="1"/>
          </p:cNvSpPr>
          <p:nvPr/>
        </p:nvSpPr>
        <p:spPr bwMode="auto">
          <a:xfrm>
            <a:off x="0" y="188913"/>
            <a:ext cx="8999538" cy="1200150"/>
          </a:xfrm>
          <a:prstGeom prst="rect">
            <a:avLst/>
          </a:prstGeom>
          <a:ln>
            <a:noFill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Ушивание</a:t>
            </a:r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странгуляционных</a:t>
            </a:r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борозд при очень кратковременных ущемлениях и при абсолютной </a:t>
            </a:r>
          </a:p>
          <a:p>
            <a:pPr algn="ctr" eaLnBrk="1" hangingPunct="1"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уверенности в жизнеспособности кишечной петли </a:t>
            </a:r>
          </a:p>
        </p:txBody>
      </p:sp>
      <p:grpSp>
        <p:nvGrpSpPr>
          <p:cNvPr id="140291" name="Group 3"/>
          <p:cNvGrpSpPr>
            <a:grpSpLocks/>
          </p:cNvGrpSpPr>
          <p:nvPr/>
        </p:nvGrpSpPr>
        <p:grpSpPr bwMode="auto">
          <a:xfrm>
            <a:off x="1547813" y="1557338"/>
            <a:ext cx="6337300" cy="5111750"/>
            <a:chOff x="1066" y="255"/>
            <a:chExt cx="3628" cy="3080"/>
          </a:xfrm>
        </p:grpSpPr>
        <p:pic>
          <p:nvPicPr>
            <p:cNvPr id="140292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" y="255"/>
              <a:ext cx="3628" cy="30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0000">
                      <a:alpha val="7059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0293" name="Oval 5"/>
            <p:cNvSpPr>
              <a:spLocks noChangeArrowheads="1"/>
            </p:cNvSpPr>
            <p:nvPr/>
          </p:nvSpPr>
          <p:spPr bwMode="auto">
            <a:xfrm>
              <a:off x="2380" y="1933"/>
              <a:ext cx="544" cy="589"/>
            </a:xfrm>
            <a:prstGeom prst="ellipse">
              <a:avLst/>
            </a:prstGeom>
            <a:solidFill>
              <a:srgbClr val="FF0000">
                <a:alpha val="7059"/>
              </a:srgbClr>
            </a:solidFill>
            <a:ln w="952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itchFamily="34" charset="0"/>
              </a:endParaRPr>
            </a:p>
          </p:txBody>
        </p:sp>
        <p:sp>
          <p:nvSpPr>
            <p:cNvPr id="140294" name="Oval 6"/>
            <p:cNvSpPr>
              <a:spLocks noChangeArrowheads="1"/>
            </p:cNvSpPr>
            <p:nvPr/>
          </p:nvSpPr>
          <p:spPr bwMode="auto">
            <a:xfrm rot="-2414182">
              <a:off x="2999" y="937"/>
              <a:ext cx="726" cy="408"/>
            </a:xfrm>
            <a:prstGeom prst="ellipse">
              <a:avLst/>
            </a:prstGeom>
            <a:solidFill>
              <a:srgbClr val="FF0000">
                <a:alpha val="7059"/>
              </a:srgbClr>
            </a:solidFill>
            <a:ln w="952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314" name="Group 2"/>
          <p:cNvGrpSpPr>
            <a:grpSpLocks/>
          </p:cNvGrpSpPr>
          <p:nvPr/>
        </p:nvGrpSpPr>
        <p:grpSpPr bwMode="auto">
          <a:xfrm>
            <a:off x="2306638" y="260350"/>
            <a:ext cx="6837362" cy="5935663"/>
            <a:chOff x="1453" y="164"/>
            <a:chExt cx="4307" cy="3739"/>
          </a:xfrm>
        </p:grpSpPr>
        <p:pic>
          <p:nvPicPr>
            <p:cNvPr id="141316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3"/>
            <a:stretch>
              <a:fillRect/>
            </a:stretch>
          </p:blipFill>
          <p:spPr bwMode="auto">
            <a:xfrm>
              <a:off x="1453" y="164"/>
              <a:ext cx="4307" cy="37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0000">
                      <a:alpha val="7059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1317" name="Oval 4"/>
            <p:cNvSpPr>
              <a:spLocks noChangeArrowheads="1"/>
            </p:cNvSpPr>
            <p:nvPr/>
          </p:nvSpPr>
          <p:spPr bwMode="auto">
            <a:xfrm rot="-760970">
              <a:off x="2336" y="2478"/>
              <a:ext cx="2677" cy="1361"/>
            </a:xfrm>
            <a:prstGeom prst="ellipse">
              <a:avLst/>
            </a:prstGeom>
            <a:solidFill>
              <a:srgbClr val="FF0000">
                <a:alpha val="7059"/>
              </a:srgbClr>
            </a:solidFill>
            <a:ln w="952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itchFamily="34" charset="0"/>
              </a:endParaRPr>
            </a:p>
          </p:txBody>
        </p:sp>
      </p:grpSp>
      <p:sp useBgFill="1">
        <p:nvSpPr>
          <p:cNvPr id="141315" name="Text Box 5"/>
          <p:cNvSpPr txBox="1">
            <a:spLocks noChangeArrowheads="1"/>
          </p:cNvSpPr>
          <p:nvPr/>
        </p:nvSpPr>
        <p:spPr bwMode="auto">
          <a:xfrm>
            <a:off x="0" y="4724400"/>
            <a:ext cx="3851275" cy="1938338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i="1">
                <a:latin typeface="Arial" pitchFamily="34" charset="0"/>
              </a:rPr>
              <a:t>Резекция ущемленной кишки при наличии необратимых патологических изменений в ее стенке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15888"/>
            <a:ext cx="8229600" cy="990600"/>
          </a:xfrm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altLang="ru-RU" sz="4000" b="1" smtClean="0"/>
              <a:t>Резекция ущемленного участка большого сальника</a:t>
            </a:r>
          </a:p>
        </p:txBody>
      </p:sp>
      <p:grpSp>
        <p:nvGrpSpPr>
          <p:cNvPr id="142339" name="Group 3"/>
          <p:cNvGrpSpPr>
            <a:grpSpLocks/>
          </p:cNvGrpSpPr>
          <p:nvPr/>
        </p:nvGrpSpPr>
        <p:grpSpPr bwMode="auto">
          <a:xfrm>
            <a:off x="1331913" y="1412875"/>
            <a:ext cx="6696075" cy="5256213"/>
            <a:chOff x="839" y="981"/>
            <a:chExt cx="4133" cy="3244"/>
          </a:xfrm>
        </p:grpSpPr>
        <p:pic>
          <p:nvPicPr>
            <p:cNvPr id="142340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" y="981"/>
              <a:ext cx="4133" cy="32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0000">
                      <a:alpha val="7059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2341" name="Oval 5"/>
            <p:cNvSpPr>
              <a:spLocks noChangeArrowheads="1"/>
            </p:cNvSpPr>
            <p:nvPr/>
          </p:nvSpPr>
          <p:spPr bwMode="auto">
            <a:xfrm>
              <a:off x="1701" y="1570"/>
              <a:ext cx="2495" cy="1814"/>
            </a:xfrm>
            <a:prstGeom prst="ellipse">
              <a:avLst/>
            </a:prstGeom>
            <a:solidFill>
              <a:srgbClr val="FF0000">
                <a:alpha val="7059"/>
              </a:srgbClr>
            </a:solidFill>
            <a:ln w="952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/>
              <a:t>Послеоперационное ведение больного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sz="2000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/>
              <a:t>Адекватное обезболивание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/>
              <a:t>Ранняя активизация больного, </a:t>
            </a:r>
            <a:r>
              <a:rPr lang="ru-RU" sz="2400" dirty="0" err="1"/>
              <a:t>вертикализация</a:t>
            </a:r>
            <a:endParaRPr lang="ru-RU" sz="2400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/>
              <a:t>Ежедневные перевязки в первые 3-4 суток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/>
              <a:t>При резекции кишки – первые сутки голод, затем стол 1А, переход на стандартный стол в течение недели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/>
              <a:t>При наличии метаболических нарушений –инфузионная терапия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/>
              <a:t>Профилактика тромбоэмболических нарушений</a:t>
            </a:r>
          </a:p>
          <a:p>
            <a:pPr marL="0" indent="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Контрольные вопросы:</a:t>
            </a:r>
          </a:p>
        </p:txBody>
      </p:sp>
      <p:sp>
        <p:nvSpPr>
          <p:cNvPr id="144387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altLang="ru-RU" dirty="0" smtClean="0"/>
              <a:t>Что такое </a:t>
            </a:r>
            <a:r>
              <a:rPr lang="ru-RU" altLang="ru-RU" dirty="0" err="1" smtClean="0"/>
              <a:t>рихтеровское</a:t>
            </a:r>
            <a:r>
              <a:rPr lang="ru-RU" altLang="ru-RU" dirty="0" smtClean="0"/>
              <a:t> ущемление?</a:t>
            </a:r>
          </a:p>
          <a:p>
            <a:pPr eaLnBrk="1" hangingPunct="1"/>
            <a:r>
              <a:rPr lang="ru-RU" altLang="ru-RU" dirty="0" smtClean="0"/>
              <a:t>В каких пределах резецируется </a:t>
            </a:r>
            <a:r>
              <a:rPr lang="ru-RU" altLang="ru-RU" dirty="0" smtClean="0"/>
              <a:t>ущемлённая </a:t>
            </a:r>
            <a:r>
              <a:rPr lang="ru-RU" altLang="ru-RU" dirty="0" smtClean="0"/>
              <a:t>кишка при </a:t>
            </a:r>
            <a:r>
              <a:rPr lang="ru-RU" altLang="ru-RU" dirty="0" smtClean="0"/>
              <a:t>её </a:t>
            </a:r>
            <a:r>
              <a:rPr lang="ru-RU" altLang="ru-RU" dirty="0" smtClean="0"/>
              <a:t>нежизнеспособности?</a:t>
            </a:r>
          </a:p>
          <a:p>
            <a:pPr eaLnBrk="1" hangingPunct="1"/>
            <a:r>
              <a:rPr lang="ru-RU" altLang="ru-RU" dirty="0" smtClean="0"/>
              <a:t>Какие грыжи чаще всего ущемляются?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Литература</a:t>
            </a:r>
          </a:p>
        </p:txBody>
      </p:sp>
      <p:sp>
        <p:nvSpPr>
          <p:cNvPr id="145411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altLang="ru-RU" sz="2800" smtClean="0"/>
              <a:t>Хирургические болезни. Учебник. В 2-х томах. Под ред. Савельева В.С., Кириенко А.И.Москва ГЭОТАР 20</a:t>
            </a:r>
            <a:r>
              <a:rPr lang="en-US" altLang="ru-RU" sz="2800" smtClean="0"/>
              <a:t>13</a:t>
            </a:r>
            <a:endParaRPr lang="ru-RU" altLang="ru-RU" sz="2800" smtClean="0"/>
          </a:p>
          <a:p>
            <a:pPr eaLnBrk="1" hangingPunct="1"/>
            <a:r>
              <a:rPr lang="ru-RU" altLang="ru-RU" sz="2800" smtClean="0"/>
              <a:t>Чистяков А.А., Богданов Д.Ю. Хирургическое лечение послеоперационных вентральных грыж.Москва, «Мед.информ. агентство» 20</a:t>
            </a:r>
            <a:r>
              <a:rPr lang="en-US" altLang="ru-RU" sz="2800" smtClean="0"/>
              <a:t>11</a:t>
            </a:r>
            <a:endParaRPr lang="ru-RU" altLang="ru-RU" sz="2800" smtClean="0"/>
          </a:p>
          <a:p>
            <a:pPr eaLnBrk="1" hangingPunct="1"/>
            <a:r>
              <a:rPr lang="ru-RU" altLang="ru-RU" sz="2800" smtClean="0"/>
              <a:t>Жебровский В.В. Хирургия грыж живота. Москва, «Мед.информ. агенство» 20</a:t>
            </a:r>
            <a:r>
              <a:rPr lang="en-US" altLang="ru-RU" sz="2800" smtClean="0"/>
              <a:t>12</a:t>
            </a:r>
            <a:endParaRPr lang="ru-RU" altLang="ru-RU" sz="2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Благодарю за внимание!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88913"/>
            <a:ext cx="8893175" cy="5588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ru-RU" sz="4000" b="1" dirty="0"/>
              <a:t>Патогенетическая классификация</a:t>
            </a:r>
          </a:p>
        </p:txBody>
      </p:sp>
      <p:sp>
        <p:nvSpPr>
          <p:cNvPr id="118788" name="Rectangle 4"/>
          <p:cNvSpPr>
            <a:spLocks noChangeArrowheads="1"/>
          </p:cNvSpPr>
          <p:nvPr/>
        </p:nvSpPr>
        <p:spPr bwMode="auto">
          <a:xfrm>
            <a:off x="539750" y="1125538"/>
            <a:ext cx="8135938" cy="49672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pPr marL="695325" indent="-609600" eaLnBrk="1" hangingPunct="1">
              <a:spcBef>
                <a:spcPct val="20000"/>
              </a:spcBef>
              <a:buSzPct val="90000"/>
              <a:buFont typeface="Wingdings" pitchFamily="2" charset="2"/>
              <a:buAutoNum type="arabicPeriod"/>
              <a:defRPr/>
            </a:pPr>
            <a:r>
              <a:rPr lang="ru-RU" sz="3200" b="1" dirty="0">
                <a:effectLst>
                  <a:outerShdw blurRad="38100" dist="38100" dir="2700000" algn="tl">
                    <a:srgbClr val="1A006C"/>
                  </a:outerShdw>
                </a:effectLst>
                <a:latin typeface="Arial" charset="0"/>
              </a:rPr>
              <a:t>Неосложненные (вправимые)</a:t>
            </a:r>
          </a:p>
          <a:p>
            <a:pPr marL="695325" indent="-609600" eaLnBrk="1" hangingPunct="1">
              <a:spcBef>
                <a:spcPct val="20000"/>
              </a:spcBef>
              <a:buSzPct val="90000"/>
              <a:buFont typeface="Wingdings" pitchFamily="2" charset="2"/>
              <a:buAutoNum type="arabicPeriod"/>
              <a:defRPr/>
            </a:pPr>
            <a:r>
              <a:rPr lang="ru-RU" sz="3200" b="1" dirty="0">
                <a:effectLst>
                  <a:outerShdw blurRad="38100" dist="38100" dir="2700000" algn="tl">
                    <a:srgbClr val="1A006C"/>
                  </a:outerShdw>
                </a:effectLst>
                <a:latin typeface="Arial" charset="0"/>
              </a:rPr>
              <a:t>Хронически осложненные (невправимые)</a:t>
            </a:r>
          </a:p>
          <a:p>
            <a:pPr marL="695325" indent="-609600" eaLnBrk="1" hangingPunct="1">
              <a:spcBef>
                <a:spcPct val="20000"/>
              </a:spcBef>
              <a:buSzPct val="90000"/>
              <a:buFont typeface="Wingdings" pitchFamily="2" charset="2"/>
              <a:buAutoNum type="arabicPeriod"/>
              <a:defRPr/>
            </a:pPr>
            <a:r>
              <a:rPr lang="ru-RU" sz="3200" b="1" dirty="0">
                <a:effectLst>
                  <a:outerShdw blurRad="38100" dist="38100" dir="2700000" algn="tl">
                    <a:srgbClr val="1A006C"/>
                  </a:outerShdw>
                </a:effectLst>
                <a:latin typeface="Arial" charset="0"/>
              </a:rPr>
              <a:t>Острые осложненные</a:t>
            </a:r>
          </a:p>
          <a:p>
            <a:pPr marL="1512888" lvl="1" indent="-533400" eaLnBrk="1" hangingPunct="1">
              <a:spcBef>
                <a:spcPct val="20000"/>
              </a:spcBef>
              <a:buFont typeface="Wingdings" pitchFamily="2" charset="2"/>
              <a:buAutoNum type="alphaLcParenR"/>
              <a:defRPr/>
            </a:pPr>
            <a:r>
              <a:rPr lang="ru-RU" sz="2800" b="1" dirty="0" err="1">
                <a:effectLst>
                  <a:outerShdw blurRad="38100" dist="38100" dir="2700000" algn="tl">
                    <a:srgbClr val="1A006C"/>
                  </a:outerShdw>
                </a:effectLst>
                <a:latin typeface="Arial" charset="0"/>
              </a:rPr>
              <a:t>Копростаз</a:t>
            </a:r>
            <a:endParaRPr lang="ru-RU" sz="2800" b="1" dirty="0">
              <a:effectLst>
                <a:outerShdw blurRad="38100" dist="38100" dir="2700000" algn="tl">
                  <a:srgbClr val="1A006C"/>
                </a:outerShdw>
              </a:effectLst>
              <a:latin typeface="Arial" charset="0"/>
            </a:endParaRPr>
          </a:p>
          <a:p>
            <a:pPr marL="1512888" lvl="1" indent="-533400" eaLnBrk="1" hangingPunct="1">
              <a:spcBef>
                <a:spcPct val="20000"/>
              </a:spcBef>
              <a:buFont typeface="Wingdings" pitchFamily="2" charset="2"/>
              <a:buAutoNum type="alphaLcParenR"/>
              <a:defRPr/>
            </a:pPr>
            <a:r>
              <a:rPr lang="ru-RU" sz="2800" b="1" dirty="0">
                <a:effectLst>
                  <a:outerShdw blurRad="38100" dist="38100" dir="2700000" algn="tl">
                    <a:srgbClr val="1A006C"/>
                  </a:outerShdw>
                </a:effectLst>
                <a:latin typeface="Arial" charset="0"/>
              </a:rPr>
              <a:t>Воспаление</a:t>
            </a:r>
          </a:p>
          <a:p>
            <a:pPr marL="1512888" lvl="1" indent="-533400" eaLnBrk="1" hangingPunct="1">
              <a:spcBef>
                <a:spcPct val="20000"/>
              </a:spcBef>
              <a:buFont typeface="Wingdings" pitchFamily="2" charset="2"/>
              <a:buAutoNum type="alphaLcParenR"/>
              <a:defRPr/>
            </a:pPr>
            <a:r>
              <a:rPr lang="ru-RU" sz="2800" b="1" dirty="0">
                <a:effectLst>
                  <a:outerShdw blurRad="38100" dist="38100" dir="2700000" algn="tl">
                    <a:srgbClr val="1A006C"/>
                  </a:outerShdw>
                </a:effectLst>
                <a:latin typeface="Arial" charset="0"/>
              </a:rPr>
              <a:t>Ущемление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277813"/>
            <a:ext cx="8435975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b="1" u="sng" dirty="0">
                <a:latin typeface="Tahoma" pitchFamily="34" charset="0"/>
              </a:rPr>
              <a:t>При приобретенных грыжах</a:t>
            </a:r>
            <a:r>
              <a:rPr lang="ru-RU" sz="3200" b="1" dirty="0">
                <a:latin typeface="Tahoma" pitchFamily="34" charset="0"/>
              </a:rPr>
              <a:t> различают два основных фактора </a:t>
            </a:r>
            <a:br>
              <a:rPr lang="ru-RU" sz="3200" b="1" dirty="0">
                <a:latin typeface="Tahoma" pitchFamily="34" charset="0"/>
              </a:rPr>
            </a:br>
            <a:r>
              <a:rPr lang="ru-RU" sz="3200" b="1" dirty="0">
                <a:latin typeface="Tahoma" pitchFamily="34" charset="0"/>
              </a:rPr>
              <a:t>в их происхождении: </a:t>
            </a:r>
          </a:p>
        </p:txBody>
      </p:sp>
      <p:graphicFrame>
        <p:nvGraphicFramePr>
          <p:cNvPr id="2" name="Схема 1"/>
          <p:cNvGraphicFramePr/>
          <p:nvPr/>
        </p:nvGraphicFramePr>
        <p:xfrm>
          <a:off x="468313" y="1844675"/>
          <a:ext cx="8229600" cy="4530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/>
          </p:cNvSpPr>
          <p:nvPr>
            <p:ph type="title"/>
          </p:nvPr>
        </p:nvSpPr>
        <p:spPr>
          <a:xfrm>
            <a:off x="539750" y="115888"/>
            <a:ext cx="8229600" cy="774700"/>
          </a:xfrm>
        </p:spPr>
        <p:txBody>
          <a:bodyPr/>
          <a:lstStyle/>
          <a:p>
            <a:pPr eaLnBrk="1" hangingPunct="1"/>
            <a:r>
              <a:rPr lang="ru-RU" altLang="ru-RU" b="1" smtClean="0"/>
              <a:t>Слабость брюшной стенки:</a:t>
            </a:r>
            <a:endParaRPr lang="ru-RU" altLang="ru-RU" smtClean="0"/>
          </a:p>
        </p:txBody>
      </p:sp>
      <p:sp>
        <p:nvSpPr>
          <p:cNvPr id="40963" name="Rectangle 3"/>
          <p:cNvSpPr>
            <a:spLocks noGrp="1"/>
          </p:cNvSpPr>
          <p:nvPr>
            <p:ph idx="1"/>
          </p:nvPr>
        </p:nvSpPr>
        <p:spPr>
          <a:xfrm>
            <a:off x="179388" y="908050"/>
            <a:ext cx="8856662" cy="5834063"/>
          </a:xfrm>
        </p:spPr>
        <p:txBody>
          <a:bodyPr anchor="ctr"/>
          <a:lstStyle/>
          <a:p>
            <a:pPr marL="812800" indent="-812800"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2400" b="1" u="sng" smtClean="0"/>
              <a:t>1. Местная:</a:t>
            </a:r>
            <a:r>
              <a:rPr lang="ru-RU" altLang="ru-RU" sz="2400" b="1" smtClean="0"/>
              <a:t> </a:t>
            </a:r>
          </a:p>
          <a:p>
            <a:pPr marL="812800" indent="-81280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2400" b="1" smtClean="0"/>
              <a:t>а) врожденная </a:t>
            </a:r>
          </a:p>
          <a:p>
            <a:pPr marL="812800" indent="-81280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2400" b="1" smtClean="0"/>
              <a:t>б)в результате анатомического строения, так называемые слабые места брюшной стенки – паховые и бедренные каналы, пупочное кольцо, белая линия и т.д.</a:t>
            </a:r>
          </a:p>
          <a:p>
            <a:pPr marL="812800" indent="-81280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2400" b="1" smtClean="0"/>
              <a:t>в) в результате операций (послеоперационные), травм (посттравматические)</a:t>
            </a:r>
          </a:p>
          <a:p>
            <a:pPr marL="812800" indent="-81280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2400" b="1" smtClean="0"/>
              <a:t>г) в результате перерезки нервных волокон или повреждения спинного мозга</a:t>
            </a:r>
          </a:p>
          <a:p>
            <a:pPr marL="812800" indent="-81280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2400" b="1" u="sng" smtClean="0"/>
              <a:t>2. Слабость, связанная с общим состоянием организма:</a:t>
            </a:r>
            <a:r>
              <a:rPr lang="ru-RU" altLang="ru-RU" sz="2400" b="1" smtClean="0"/>
              <a:t> </a:t>
            </a:r>
          </a:p>
          <a:p>
            <a:pPr marL="812800" indent="-81280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2400" b="1" smtClean="0"/>
              <a:t>а/ возрастная – "старческая дряблость тканей"</a:t>
            </a:r>
          </a:p>
          <a:p>
            <a:pPr marL="812800" indent="-81280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2400" b="1" smtClean="0"/>
              <a:t>б/ похудание в результате голодания, болезни</a:t>
            </a:r>
          </a:p>
          <a:p>
            <a:pPr marL="812800" indent="-81280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2400" b="1" smtClean="0"/>
              <a:t>в/ чрезмерное ожирение</a:t>
            </a:r>
          </a:p>
          <a:p>
            <a:pPr marL="812800" indent="-81280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2400" b="1" smtClean="0"/>
              <a:t>г/ растяжение брюшной стенки при беременности, асците и др.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74700"/>
          </a:xfrm>
        </p:spPr>
        <p:txBody>
          <a:bodyPr/>
          <a:lstStyle/>
          <a:p>
            <a:pPr eaLnBrk="1" hangingPunct="1"/>
            <a:r>
              <a:rPr lang="ru-RU" altLang="ru-RU" b="1" smtClean="0"/>
              <a:t>Слабость брюшной стенки:</a:t>
            </a:r>
            <a:endParaRPr lang="ru-RU" altLang="ru-RU" smtClean="0"/>
          </a:p>
        </p:txBody>
      </p:sp>
      <p:sp>
        <p:nvSpPr>
          <p:cNvPr id="41987" name="Rectangle 3"/>
          <p:cNvSpPr>
            <a:spLocks noGrp="1"/>
          </p:cNvSpPr>
          <p:nvPr>
            <p:ph idx="1"/>
          </p:nvPr>
        </p:nvSpPr>
        <p:spPr>
          <a:xfrm>
            <a:off x="179388" y="1125538"/>
            <a:ext cx="8856662" cy="5616575"/>
          </a:xfrm>
        </p:spPr>
        <p:txBody>
          <a:bodyPr anchor="ctr"/>
          <a:lstStyle/>
          <a:p>
            <a:pPr marL="812800" indent="-812800" algn="ctr" eaLnBrk="1" hangingPunct="1">
              <a:buFont typeface="Wingdings" pitchFamily="2" charset="2"/>
              <a:buNone/>
            </a:pPr>
            <a:r>
              <a:rPr lang="ru-RU" altLang="ru-RU" sz="2800" b="1" u="sng" smtClean="0"/>
              <a:t>Повышение внутрибрюшного давления:</a:t>
            </a:r>
            <a:r>
              <a:rPr lang="ru-RU" altLang="ru-RU" sz="2800" b="1" smtClean="0"/>
              <a:t> </a:t>
            </a:r>
          </a:p>
          <a:p>
            <a:pPr marL="812800" indent="-812800" eaLnBrk="1" hangingPunct="1">
              <a:buFont typeface="Wingdings" pitchFamily="2" charset="2"/>
              <a:buNone/>
            </a:pPr>
            <a:r>
              <a:rPr lang="ru-RU" altLang="ru-RU" sz="2800" b="1" smtClean="0"/>
              <a:t>а/ при физическом перенапряжении </a:t>
            </a:r>
          </a:p>
          <a:p>
            <a:pPr marL="812800" indent="-812800" eaLnBrk="1" hangingPunct="1">
              <a:buFont typeface="Wingdings" pitchFamily="2" charset="2"/>
              <a:buNone/>
            </a:pPr>
            <a:r>
              <a:rPr lang="ru-RU" altLang="ru-RU" sz="2800" b="1" smtClean="0"/>
              <a:t>б/ при игре на духовых музыкальных инструментах, у стеклодувов и т.д. </a:t>
            </a:r>
          </a:p>
          <a:p>
            <a:pPr marL="812800" indent="-812800" eaLnBrk="1" hangingPunct="1">
              <a:buFont typeface="Wingdings" pitchFamily="2" charset="2"/>
              <a:buNone/>
            </a:pPr>
            <a:r>
              <a:rPr lang="ru-RU" altLang="ru-RU" sz="2800" b="1" smtClean="0"/>
              <a:t>в/ при родах, особенно затянувшихся </a:t>
            </a:r>
          </a:p>
          <a:p>
            <a:pPr marL="812800" indent="-812800" eaLnBrk="1" hangingPunct="1">
              <a:buFont typeface="Wingdings" pitchFamily="2" charset="2"/>
              <a:buNone/>
            </a:pPr>
            <a:r>
              <a:rPr lang="ru-RU" altLang="ru-RU" sz="2800" b="1" smtClean="0"/>
              <a:t>г/ при затруднениях акта дефекации </a:t>
            </a:r>
            <a:r>
              <a:rPr lang="ru-RU" altLang="ru-RU" sz="2800" b="1" i="1" smtClean="0"/>
              <a:t>(запоры)</a:t>
            </a:r>
            <a:r>
              <a:rPr lang="ru-RU" altLang="ru-RU" sz="2800" b="1" smtClean="0"/>
              <a:t> </a:t>
            </a:r>
            <a:br>
              <a:rPr lang="ru-RU" altLang="ru-RU" sz="2800" b="1" smtClean="0"/>
            </a:br>
            <a:r>
              <a:rPr lang="ru-RU" altLang="ru-RU" sz="2800" b="1" smtClean="0"/>
              <a:t>и мочеиспускания </a:t>
            </a:r>
            <a:r>
              <a:rPr lang="ru-RU" altLang="ru-RU" sz="2800" b="1" i="1" smtClean="0"/>
              <a:t>(при камнях уретры, фимозе, аденоме простаты и др.)</a:t>
            </a:r>
            <a:r>
              <a:rPr lang="ru-RU" altLang="ru-RU" sz="2800" b="1" smtClean="0"/>
              <a:t> </a:t>
            </a:r>
          </a:p>
          <a:p>
            <a:pPr marL="812800" indent="-812800" eaLnBrk="1" hangingPunct="1">
              <a:buFont typeface="Wingdings" pitchFamily="2" charset="2"/>
              <a:buNone/>
            </a:pPr>
            <a:r>
              <a:rPr lang="ru-RU" altLang="ru-RU" sz="2800" b="1" smtClean="0"/>
              <a:t>д/ при постоянном кашле </a:t>
            </a:r>
            <a:br>
              <a:rPr lang="ru-RU" altLang="ru-RU" sz="2800" b="1" smtClean="0"/>
            </a:br>
            <a:r>
              <a:rPr lang="ru-RU" altLang="ru-RU" sz="2800" b="1" i="1" smtClean="0"/>
              <a:t>(хронические бронхиты, бронхоэктазии, туберкулез, коклюш)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611188" y="1125538"/>
            <a:ext cx="7920037" cy="1295400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itchFamily="34" charset="0"/>
            </a:endParaRPr>
          </a:p>
        </p:txBody>
      </p:sp>
      <p:sp>
        <p:nvSpPr>
          <p:cNvPr id="105476" name="Rectangle 4"/>
          <p:cNvSpPr>
            <a:spLocks noGrp="1" noChangeArrowheads="1"/>
          </p:cNvSpPr>
          <p:nvPr>
            <p:ph type="title"/>
          </p:nvPr>
        </p:nvSpPr>
        <p:spPr>
          <a:xfrm>
            <a:off x="971550" y="1268413"/>
            <a:ext cx="7056438" cy="1081087"/>
          </a:xfrm>
        </p:spPr>
        <p:txBody>
          <a:bodyPr rtlCol="0" anchor="b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>
                <a:solidFill>
                  <a:srgbClr val="000000"/>
                </a:solidFill>
              </a:rPr>
              <a:t>наследственная предрасположенность</a:t>
            </a:r>
          </a:p>
        </p:txBody>
      </p:sp>
      <p:sp>
        <p:nvSpPr>
          <p:cNvPr id="43012" name="Rectangle 3"/>
          <p:cNvSpPr>
            <a:spLocks noGrp="1"/>
          </p:cNvSpPr>
          <p:nvPr>
            <p:ph idx="1"/>
          </p:nvPr>
        </p:nvSpPr>
        <p:spPr>
          <a:xfrm>
            <a:off x="250825" y="2492375"/>
            <a:ext cx="8569325" cy="4114800"/>
          </a:xfrm>
        </p:spPr>
        <p:txBody>
          <a:bodyPr/>
          <a:lstStyle/>
          <a:p>
            <a:pPr eaLnBrk="1" hangingPunct="1"/>
            <a:r>
              <a:rPr lang="ru-RU" altLang="ru-RU" smtClean="0"/>
              <a:t>Наследуемые особенности анатомического строения брюшной стенки</a:t>
            </a:r>
          </a:p>
          <a:p>
            <a:pPr eaLnBrk="1" hangingPunct="1"/>
            <a:r>
              <a:rPr lang="ru-RU" altLang="ru-RU" smtClean="0"/>
              <a:t>Нарушения метаболизма коллагена</a:t>
            </a:r>
          </a:p>
          <a:p>
            <a:pPr eaLnBrk="1" hangingPunct="1"/>
            <a:r>
              <a:rPr lang="ru-RU" altLang="ru-RU" smtClean="0"/>
              <a:t>Врожденная слабость соединительной ткани («слабая конституция»)</a:t>
            </a:r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468313" y="120650"/>
            <a:ext cx="8496300" cy="576263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ru-RU" altLang="ru-RU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ПРЕДРАСПОЛАГАЮЩИЕ ФАКТОРЫ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513" y="404813"/>
            <a:ext cx="67183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/>
              <a:t>Грыжа – небольшая хирургическая проблема?</a:t>
            </a:r>
            <a:endParaRPr lang="ru-RU" b="1" i="1" dirty="0"/>
          </a:p>
        </p:txBody>
      </p:sp>
      <p:pic>
        <p:nvPicPr>
          <p:cNvPr id="44035" name="Picture 2" descr="C:\Users\User\Desktop\d9b385u-4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260350"/>
            <a:ext cx="2087563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2492375"/>
            <a:ext cx="3248025" cy="432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FFFF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037" name="Прямоугольник 2"/>
          <p:cNvSpPr>
            <a:spLocks noChangeArrowheads="1"/>
          </p:cNvSpPr>
          <p:nvPr/>
        </p:nvSpPr>
        <p:spPr bwMode="auto">
          <a:xfrm>
            <a:off x="4716463" y="5300663"/>
            <a:ext cx="42624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000" b="1" i="1">
                <a:latin typeface="Arial" pitchFamily="34" charset="0"/>
              </a:rPr>
              <a:t>Вряд ли……..</a:t>
            </a:r>
            <a:endParaRPr lang="ru-RU" altLang="ru-RU" sz="400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600" b="1" smtClean="0"/>
              <a:t>Пупочная грыжа больших размеров </a:t>
            </a:r>
            <a:r>
              <a:rPr lang="it-IT" altLang="ru-RU" sz="3200" b="1" smtClean="0"/>
              <a:t>(</a:t>
            </a:r>
            <a:r>
              <a:rPr lang="ru-RU" altLang="ru-RU" sz="3200" b="1" smtClean="0"/>
              <a:t>диаметр грыжевых ворот более </a:t>
            </a:r>
            <a:r>
              <a:rPr lang="it-IT" altLang="ru-RU" sz="3200" b="1" smtClean="0"/>
              <a:t>10 cm)</a:t>
            </a:r>
          </a:p>
        </p:txBody>
      </p:sp>
      <p:pic>
        <p:nvPicPr>
          <p:cNvPr id="45059" name="Picture 3" descr="9 umbilical hernia large a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47900"/>
            <a:ext cx="41148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4" descr="9a umbilical hernia large sid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209800"/>
            <a:ext cx="41910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2800" smtClean="0"/>
              <a:t>Ущемленная послеоперационная вентральная грыжа, флегмона, перфорация грыжевого мешка</a:t>
            </a:r>
          </a:p>
        </p:txBody>
      </p:sp>
      <p:pic>
        <p:nvPicPr>
          <p:cNvPr id="4608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75" y="1412875"/>
            <a:ext cx="4865688" cy="3197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 cap="flat" cmpd="sng">
                <a:solidFill>
                  <a:srgbClr val="FFFF99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3500438"/>
            <a:ext cx="4765675" cy="3097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FFFF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348038" y="2997200"/>
            <a:ext cx="1223962" cy="431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8388350" y="3644900"/>
            <a:ext cx="517525" cy="431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/>
          </p:cNvSpPr>
          <p:nvPr>
            <p:ph type="title"/>
          </p:nvPr>
        </p:nvSpPr>
        <p:spPr>
          <a:xfrm>
            <a:off x="539750" y="115888"/>
            <a:ext cx="8229600" cy="936625"/>
          </a:xfrm>
        </p:spPr>
        <p:txBody>
          <a:bodyPr/>
          <a:lstStyle/>
          <a:p>
            <a:pPr eaLnBrk="1" hangingPunct="1"/>
            <a:r>
              <a:rPr lang="ru-RU" altLang="ru-RU" smtClean="0"/>
              <a:t>План лекции</a:t>
            </a:r>
          </a:p>
        </p:txBody>
      </p:sp>
      <p:sp>
        <p:nvSpPr>
          <p:cNvPr id="145411" name="Rectangle 3"/>
          <p:cNvSpPr>
            <a:spLocks noGrp="1" noChangeArrowheads="1"/>
          </p:cNvSpPr>
          <p:nvPr>
            <p:ph idx="1"/>
          </p:nvPr>
        </p:nvSpPr>
        <p:spPr>
          <a:xfrm>
            <a:off x="395288" y="1125538"/>
            <a:ext cx="8229600" cy="4530725"/>
          </a:xfrm>
        </p:spPr>
        <p:txBody>
          <a:bodyPr rtlCol="0">
            <a:normAutofit fontScale="92500"/>
          </a:bodyPr>
          <a:lstStyle/>
          <a:p>
            <a:pPr marL="533400" indent="-533400" eaLnBrk="1" fontAlgn="auto" hangingPunct="1">
              <a:lnSpc>
                <a:spcPct val="80000"/>
              </a:lnSpc>
              <a:spcAft>
                <a:spcPts val="0"/>
              </a:spcAft>
              <a:buClr>
                <a:srgbClr val="FFFFCC"/>
              </a:buClr>
              <a:buFont typeface="Wingdings" pitchFamily="2" charset="2"/>
              <a:buAutoNum type="arabicPeriod"/>
              <a:defRPr/>
            </a:pPr>
            <a:r>
              <a:rPr lang="ru-RU" sz="2800" dirty="0"/>
              <a:t>Определение грыж</a:t>
            </a:r>
          </a:p>
          <a:p>
            <a:pPr marL="533400" indent="-533400" eaLnBrk="1" fontAlgn="auto" hangingPunct="1">
              <a:lnSpc>
                <a:spcPct val="80000"/>
              </a:lnSpc>
              <a:spcAft>
                <a:spcPts val="0"/>
              </a:spcAft>
              <a:buClr>
                <a:srgbClr val="FFFFCC"/>
              </a:buClr>
              <a:buFont typeface="Wingdings" pitchFamily="2" charset="2"/>
              <a:buAutoNum type="arabicPeriod"/>
              <a:defRPr/>
            </a:pPr>
            <a:r>
              <a:rPr lang="ru-RU" sz="2800" dirty="0"/>
              <a:t>Классификация грыж</a:t>
            </a:r>
          </a:p>
          <a:p>
            <a:pPr marL="533400" indent="-533400" eaLnBrk="1" fontAlgn="auto" hangingPunct="1">
              <a:lnSpc>
                <a:spcPct val="80000"/>
              </a:lnSpc>
              <a:spcAft>
                <a:spcPts val="0"/>
              </a:spcAft>
              <a:buClr>
                <a:srgbClr val="FFFFCC"/>
              </a:buClr>
              <a:buFont typeface="Wingdings" pitchFamily="2" charset="2"/>
              <a:buAutoNum type="arabicPeriod"/>
              <a:defRPr/>
            </a:pPr>
            <a:r>
              <a:rPr lang="ru-RU" sz="2800" dirty="0"/>
              <a:t>Строение грыж</a:t>
            </a:r>
          </a:p>
          <a:p>
            <a:pPr marL="533400" indent="-533400" eaLnBrk="1" fontAlgn="auto" hangingPunct="1">
              <a:lnSpc>
                <a:spcPct val="80000"/>
              </a:lnSpc>
              <a:spcAft>
                <a:spcPts val="0"/>
              </a:spcAft>
              <a:buClr>
                <a:srgbClr val="FFFFCC"/>
              </a:buClr>
              <a:buFont typeface="Wingdings" pitchFamily="2" charset="2"/>
              <a:buAutoNum type="arabicPeriod"/>
              <a:defRPr/>
            </a:pPr>
            <a:r>
              <a:rPr lang="ru-RU" sz="2800" dirty="0"/>
              <a:t>Клиника и диагностика наиболее распространенных видов грыж</a:t>
            </a:r>
          </a:p>
          <a:p>
            <a:pPr marL="533400" indent="-533400" eaLnBrk="1" fontAlgn="auto" hangingPunct="1">
              <a:lnSpc>
                <a:spcPct val="80000"/>
              </a:lnSpc>
              <a:spcAft>
                <a:spcPts val="0"/>
              </a:spcAft>
              <a:buClr>
                <a:srgbClr val="FFFFCC"/>
              </a:buClr>
              <a:buFont typeface="Wingdings" pitchFamily="2" charset="2"/>
              <a:buAutoNum type="arabicPeriod"/>
              <a:defRPr/>
            </a:pPr>
            <a:r>
              <a:rPr lang="ru-RU" sz="2800" dirty="0"/>
              <a:t>Принципы хирургического лечения грыж</a:t>
            </a:r>
          </a:p>
          <a:p>
            <a:pPr marL="533400" indent="-533400" eaLnBrk="1" fontAlgn="auto" hangingPunct="1">
              <a:lnSpc>
                <a:spcPct val="80000"/>
              </a:lnSpc>
              <a:spcAft>
                <a:spcPts val="0"/>
              </a:spcAft>
              <a:buClr>
                <a:srgbClr val="FFFFCC"/>
              </a:buClr>
              <a:buFont typeface="Wingdings" pitchFamily="2" charset="2"/>
              <a:buAutoNum type="arabicPeriod"/>
              <a:defRPr/>
            </a:pPr>
            <a:r>
              <a:rPr lang="ru-RU" sz="2800" dirty="0"/>
              <a:t>Современные методы </a:t>
            </a:r>
            <a:r>
              <a:rPr lang="ru-RU" sz="2800" dirty="0" err="1"/>
              <a:t>ненатяжной</a:t>
            </a:r>
            <a:r>
              <a:rPr lang="ru-RU" sz="2800" dirty="0"/>
              <a:t> </a:t>
            </a:r>
            <a:r>
              <a:rPr lang="ru-RU" sz="2800" dirty="0" err="1"/>
              <a:t>герниопластики</a:t>
            </a:r>
            <a:endParaRPr lang="ru-RU" sz="2800" dirty="0"/>
          </a:p>
          <a:p>
            <a:pPr marL="533400" indent="-533400" eaLnBrk="1" fontAlgn="auto" hangingPunct="1">
              <a:lnSpc>
                <a:spcPct val="80000"/>
              </a:lnSpc>
              <a:spcAft>
                <a:spcPts val="0"/>
              </a:spcAft>
              <a:buClr>
                <a:srgbClr val="FFFFCC"/>
              </a:buClr>
              <a:buFont typeface="Wingdings" pitchFamily="2" charset="2"/>
              <a:buAutoNum type="arabicPeriod"/>
              <a:defRPr/>
            </a:pPr>
            <a:r>
              <a:rPr lang="ru-RU" sz="2800" dirty="0"/>
              <a:t>Результаты хирургического лечения грыж, особенности ведения послеоперационного периода, реабилитация</a:t>
            </a:r>
          </a:p>
          <a:p>
            <a:pPr marL="533400" indent="-533400" eaLnBrk="1" fontAlgn="auto" hangingPunct="1">
              <a:lnSpc>
                <a:spcPct val="80000"/>
              </a:lnSpc>
              <a:spcAft>
                <a:spcPts val="0"/>
              </a:spcAft>
              <a:buClr>
                <a:srgbClr val="FFFFCC"/>
              </a:buClr>
              <a:buFont typeface="Wingdings" pitchFamily="2" charset="2"/>
              <a:buAutoNum type="arabicPeriod"/>
              <a:defRPr/>
            </a:pPr>
            <a:r>
              <a:rPr lang="ru-RU" sz="2800" dirty="0"/>
              <a:t>Особенности диагностики и лечения ущемленных грыж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/>
          </p:cNvSpPr>
          <p:nvPr>
            <p:ph type="title"/>
          </p:nvPr>
        </p:nvSpPr>
        <p:spPr>
          <a:xfrm>
            <a:off x="250825" y="0"/>
            <a:ext cx="8686800" cy="919163"/>
          </a:xfrm>
        </p:spPr>
        <p:txBody>
          <a:bodyPr/>
          <a:lstStyle/>
          <a:p>
            <a:pPr eaLnBrk="1" hangingPunct="1"/>
            <a:r>
              <a:rPr lang="ru-RU" altLang="ru-RU" sz="4000" b="1" smtClean="0"/>
              <a:t>Строение грыжи</a:t>
            </a:r>
            <a:endParaRPr lang="ru-RU" altLang="ru-RU" sz="4000" smtClean="0"/>
          </a:p>
        </p:txBody>
      </p:sp>
      <p:sp>
        <p:nvSpPr>
          <p:cNvPr id="47107" name="Rectangle 3"/>
          <p:cNvSpPr>
            <a:spLocks noGrp="1"/>
          </p:cNvSpPr>
          <p:nvPr>
            <p:ph idx="1"/>
          </p:nvPr>
        </p:nvSpPr>
        <p:spPr>
          <a:xfrm>
            <a:off x="250825" y="792163"/>
            <a:ext cx="5400675" cy="3238500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r>
              <a:rPr lang="ru-RU" altLang="ru-RU" b="1" smtClean="0"/>
              <a:t>В грыже различают</a:t>
            </a:r>
          </a:p>
          <a:p>
            <a:pPr marL="825500" lvl="1" eaLnBrk="1" hangingPunct="1"/>
            <a:r>
              <a:rPr lang="ru-RU" altLang="ru-RU" b="1" i="1" smtClean="0"/>
              <a:t>грыжевые ворота</a:t>
            </a:r>
          </a:p>
          <a:p>
            <a:pPr marL="825500" lvl="1" eaLnBrk="1" hangingPunct="1"/>
            <a:r>
              <a:rPr lang="ru-RU" altLang="ru-RU" b="1" i="1" smtClean="0"/>
              <a:t>грыжевой мешок</a:t>
            </a:r>
          </a:p>
          <a:p>
            <a:pPr marL="825500" lvl="1" eaLnBrk="1" hangingPunct="1"/>
            <a:r>
              <a:rPr lang="ru-RU" altLang="ru-RU" b="1" i="1" smtClean="0"/>
              <a:t>грыжевое содержимое </a:t>
            </a:r>
          </a:p>
          <a:p>
            <a:pPr marL="825500" lvl="1" eaLnBrk="1" hangingPunct="1"/>
            <a:r>
              <a:rPr lang="ru-RU" altLang="ru-RU" b="1" i="1" smtClean="0"/>
              <a:t>грыжевые оболочки</a:t>
            </a:r>
          </a:p>
        </p:txBody>
      </p:sp>
      <p:pic>
        <p:nvPicPr>
          <p:cNvPr id="47108" name="Picture 4" descr="3 umbilical hernia op smal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1"/>
          <a:stretch>
            <a:fillRect/>
          </a:stretch>
        </p:blipFill>
        <p:spPr bwMode="auto">
          <a:xfrm>
            <a:off x="449263" y="3644900"/>
            <a:ext cx="34671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5" descr="7 umbilical hernia med o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4286250"/>
            <a:ext cx="34290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6" descr="8 umbilical hernia med mesh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1125538"/>
            <a:ext cx="34290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4"/>
          <p:cNvSpPr>
            <a:spLocks noGrp="1"/>
          </p:cNvSpPr>
          <p:nvPr>
            <p:ph type="title"/>
          </p:nvPr>
        </p:nvSpPr>
        <p:spPr>
          <a:xfrm>
            <a:off x="395288" y="0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ru-RU" b="1" smtClean="0"/>
              <a:t>Грыжевые ворота</a:t>
            </a:r>
          </a:p>
        </p:txBody>
      </p:sp>
      <p:sp>
        <p:nvSpPr>
          <p:cNvPr id="48131" name="Rectangle 3"/>
          <p:cNvSpPr>
            <a:spLocks noGrp="1"/>
          </p:cNvSpPr>
          <p:nvPr>
            <p:ph idx="1"/>
          </p:nvPr>
        </p:nvSpPr>
        <p:spPr>
          <a:xfrm>
            <a:off x="179388" y="1196975"/>
            <a:ext cx="8713787" cy="4824413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2800" b="1" smtClean="0"/>
              <a:t>дефект (отверстие) в брюшной стенке, через которое выходит грыжа. Чаще всего это врожденные "слабые места": </a:t>
            </a:r>
          </a:p>
          <a:p>
            <a:pPr marL="630238" lvl="1" indent="-450850" eaLnBrk="1" hangingPunct="1">
              <a:lnSpc>
                <a:spcPct val="90000"/>
              </a:lnSpc>
            </a:pPr>
            <a:r>
              <a:rPr lang="ru-RU" altLang="ru-RU" sz="2400" b="1" smtClean="0"/>
              <a:t>место выхода семенного канатика, пупочного канатика, сосудов, нервов </a:t>
            </a:r>
          </a:p>
          <a:p>
            <a:pPr marL="630238" lvl="1" indent="-450850" eaLnBrk="1" hangingPunct="1">
              <a:lnSpc>
                <a:spcPct val="90000"/>
              </a:lnSpc>
            </a:pPr>
            <a:r>
              <a:rPr lang="ru-RU" altLang="ru-RU" sz="2400" b="1" smtClean="0"/>
              <a:t>при приобретенных – образованные в результате травм и операций </a:t>
            </a:r>
          </a:p>
          <a:p>
            <a:pPr marL="630238" lvl="1" indent="-450850" eaLnBrk="1" hangingPunct="1">
              <a:lnSpc>
                <a:spcPct val="90000"/>
              </a:lnSpc>
              <a:buFontTx/>
              <a:buNone/>
            </a:pPr>
            <a:endParaRPr lang="ru-RU" altLang="ru-RU" sz="2400" b="1" smtClean="0"/>
          </a:p>
          <a:p>
            <a:pPr marL="630238" lvl="1" indent="-450850" algn="ctr" eaLnBrk="1" hangingPunct="1">
              <a:lnSpc>
                <a:spcPct val="90000"/>
              </a:lnSpc>
              <a:buFontTx/>
              <a:buNone/>
            </a:pPr>
            <a:r>
              <a:rPr lang="ru-RU" altLang="ru-RU" sz="2400" b="1" smtClean="0"/>
              <a:t>По размерам различают </a:t>
            </a:r>
          </a:p>
          <a:p>
            <a:pPr marL="630238" lvl="1" indent="-450850" eaLnBrk="1" hangingPunct="1">
              <a:lnSpc>
                <a:spcPct val="90000"/>
              </a:lnSpc>
            </a:pPr>
            <a:r>
              <a:rPr lang="ru-RU" altLang="ru-RU" sz="2400" b="1" smtClean="0"/>
              <a:t>малые (до 2 см в диаметре) </a:t>
            </a:r>
          </a:p>
          <a:p>
            <a:pPr marL="630238" lvl="1" indent="-450850" eaLnBrk="1" hangingPunct="1">
              <a:lnSpc>
                <a:spcPct val="90000"/>
              </a:lnSpc>
            </a:pPr>
            <a:r>
              <a:rPr lang="ru-RU" altLang="ru-RU" sz="2400" b="1" smtClean="0"/>
              <a:t>средние (2-4 см)</a:t>
            </a:r>
          </a:p>
          <a:p>
            <a:pPr marL="630238" lvl="1" indent="-450850" eaLnBrk="1" hangingPunct="1">
              <a:lnSpc>
                <a:spcPct val="90000"/>
              </a:lnSpc>
            </a:pPr>
            <a:r>
              <a:rPr lang="ru-RU" altLang="ru-RU" sz="2400" b="1" smtClean="0"/>
              <a:t>большие (свыше 4 см в диаметре)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/>
          </p:cNvSpPr>
          <p:nvPr>
            <p:ph type="title"/>
          </p:nvPr>
        </p:nvSpPr>
        <p:spPr>
          <a:xfrm>
            <a:off x="179388" y="908050"/>
            <a:ext cx="3887787" cy="12954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altLang="ru-RU" sz="4000" b="1" smtClean="0"/>
              <a:t>Грыжевой мешок</a:t>
            </a:r>
            <a:endParaRPr lang="ru-RU" altLang="ru-RU" sz="3600" b="1" i="1" smtClean="0"/>
          </a:p>
        </p:txBody>
      </p:sp>
      <p:sp>
        <p:nvSpPr>
          <p:cNvPr id="49155" name="Rectangle 3"/>
          <p:cNvSpPr>
            <a:spLocks noGrp="1"/>
          </p:cNvSpPr>
          <p:nvPr>
            <p:ph idx="1"/>
          </p:nvPr>
        </p:nvSpPr>
        <p:spPr>
          <a:xfrm>
            <a:off x="539750" y="1773238"/>
            <a:ext cx="3024188" cy="3962400"/>
          </a:xfrm>
        </p:spPr>
        <p:txBody>
          <a:bodyPr anchor="ctr"/>
          <a:lstStyle/>
          <a:p>
            <a:pPr marL="719138" lvl="1" indent="-360363" eaLnBrk="1" hangingPunct="1">
              <a:buClr>
                <a:srgbClr val="FFFF99"/>
              </a:buClr>
              <a:tabLst>
                <a:tab pos="630238" algn="l"/>
              </a:tabLst>
            </a:pPr>
            <a:r>
              <a:rPr lang="ru-RU" altLang="ru-RU" sz="3200" b="1" smtClean="0"/>
              <a:t>Дно</a:t>
            </a:r>
          </a:p>
          <a:p>
            <a:pPr marL="719138" lvl="1" indent="-360363" eaLnBrk="1" hangingPunct="1">
              <a:buClr>
                <a:srgbClr val="FFFF99"/>
              </a:buClr>
              <a:tabLst>
                <a:tab pos="630238" algn="l"/>
              </a:tabLst>
            </a:pPr>
            <a:r>
              <a:rPr lang="ru-RU" altLang="ru-RU" sz="3200" b="1" smtClean="0"/>
              <a:t>Тело</a:t>
            </a:r>
          </a:p>
          <a:p>
            <a:pPr marL="719138" lvl="1" indent="-360363" eaLnBrk="1" hangingPunct="1">
              <a:buClr>
                <a:srgbClr val="FFFF99"/>
              </a:buClr>
              <a:tabLst>
                <a:tab pos="630238" algn="l"/>
              </a:tabLst>
            </a:pPr>
            <a:r>
              <a:rPr lang="ru-RU" altLang="ru-RU" sz="3200" b="1" smtClean="0"/>
              <a:t>Шейка</a:t>
            </a:r>
          </a:p>
          <a:p>
            <a:pPr marL="719138" lvl="1" indent="-360363" eaLnBrk="1" hangingPunct="1">
              <a:buClr>
                <a:srgbClr val="FFFF99"/>
              </a:buClr>
              <a:tabLst>
                <a:tab pos="630238" algn="l"/>
              </a:tabLst>
            </a:pPr>
            <a:r>
              <a:rPr lang="ru-RU" altLang="ru-RU" sz="3200" b="1" smtClean="0"/>
              <a:t>Устье</a:t>
            </a:r>
          </a:p>
        </p:txBody>
      </p:sp>
      <p:pic>
        <p:nvPicPr>
          <p:cNvPr id="49156" name="Picture 4" descr="9k spigelian op"/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6" r="14583" b="19246"/>
          <a:stretch>
            <a:fillRect/>
          </a:stretch>
        </p:blipFill>
        <p:spPr bwMode="auto">
          <a:xfrm>
            <a:off x="3563938" y="476250"/>
            <a:ext cx="5422900" cy="602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7" name="Line 7"/>
          <p:cNvSpPr>
            <a:spLocks noChangeShapeType="1"/>
          </p:cNvSpPr>
          <p:nvPr/>
        </p:nvSpPr>
        <p:spPr bwMode="auto">
          <a:xfrm>
            <a:off x="2627313" y="4724400"/>
            <a:ext cx="3529012" cy="1225550"/>
          </a:xfrm>
          <a:prstGeom prst="line">
            <a:avLst/>
          </a:prstGeom>
          <a:noFill/>
          <a:ln w="76200">
            <a:solidFill>
              <a:srgbClr val="FFFF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9158" name="Line 8"/>
          <p:cNvSpPr>
            <a:spLocks noChangeShapeType="1"/>
          </p:cNvSpPr>
          <p:nvPr/>
        </p:nvSpPr>
        <p:spPr bwMode="auto">
          <a:xfrm>
            <a:off x="2843213" y="4149725"/>
            <a:ext cx="3529012" cy="1223963"/>
          </a:xfrm>
          <a:prstGeom prst="line">
            <a:avLst/>
          </a:prstGeom>
          <a:noFill/>
          <a:ln w="76200">
            <a:solidFill>
              <a:srgbClr val="FFFF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9159" name="Line 9"/>
          <p:cNvSpPr>
            <a:spLocks noChangeShapeType="1"/>
          </p:cNvSpPr>
          <p:nvPr/>
        </p:nvSpPr>
        <p:spPr bwMode="auto">
          <a:xfrm>
            <a:off x="2484438" y="3500438"/>
            <a:ext cx="3527425" cy="433387"/>
          </a:xfrm>
          <a:prstGeom prst="line">
            <a:avLst/>
          </a:prstGeom>
          <a:noFill/>
          <a:ln w="76200">
            <a:solidFill>
              <a:srgbClr val="FFFF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9160" name="Line 10"/>
          <p:cNvSpPr>
            <a:spLocks noChangeShapeType="1"/>
          </p:cNvSpPr>
          <p:nvPr/>
        </p:nvSpPr>
        <p:spPr bwMode="auto">
          <a:xfrm flipV="1">
            <a:off x="2268538" y="1773238"/>
            <a:ext cx="2951162" cy="1223962"/>
          </a:xfrm>
          <a:prstGeom prst="line">
            <a:avLst/>
          </a:prstGeom>
          <a:noFill/>
          <a:ln w="76200">
            <a:solidFill>
              <a:srgbClr val="FFFF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981075"/>
          </a:xfrm>
        </p:spPr>
        <p:txBody>
          <a:bodyPr/>
          <a:lstStyle/>
          <a:p>
            <a:pPr eaLnBrk="1" hangingPunct="1"/>
            <a:r>
              <a:rPr lang="ru-RU" altLang="ru-RU" b="1" smtClean="0"/>
              <a:t>Грыжевой мешок</a:t>
            </a:r>
          </a:p>
        </p:txBody>
      </p:sp>
      <p:sp>
        <p:nvSpPr>
          <p:cNvPr id="50179" name="Rectangle 3"/>
          <p:cNvSpPr>
            <a:spLocks noGrp="1"/>
          </p:cNvSpPr>
          <p:nvPr>
            <p:ph idx="1"/>
          </p:nvPr>
        </p:nvSpPr>
        <p:spPr>
          <a:xfrm>
            <a:off x="250825" y="1196975"/>
            <a:ext cx="8642350" cy="5111750"/>
          </a:xfrm>
        </p:spPr>
        <p:txBody>
          <a:bodyPr/>
          <a:lstStyle/>
          <a:p>
            <a:pPr marL="0" indent="0"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2800" b="1" smtClean="0"/>
              <a:t>Выпячивание париетальной брюшины (в виде дивертикулов) через грыжевые ворота </a:t>
            </a:r>
          </a:p>
          <a:p>
            <a:pPr lvl="1" indent="-22225" eaLnBrk="1" hangingPunct="1">
              <a:lnSpc>
                <a:spcPct val="90000"/>
              </a:lnSpc>
            </a:pPr>
            <a:r>
              <a:rPr lang="ru-RU" altLang="ru-RU" sz="2400" b="1" smtClean="0"/>
              <a:t>По форме бывают грушевидные, цилиндрические, шаровидные, в виде "песочных часов", многокамерные </a:t>
            </a:r>
          </a:p>
          <a:p>
            <a:pPr lvl="1" indent="-22225" eaLnBrk="1" hangingPunct="1">
              <a:lnSpc>
                <a:spcPct val="90000"/>
              </a:lnSpc>
            </a:pPr>
            <a:r>
              <a:rPr lang="ru-RU" altLang="ru-RU" sz="2400" b="1" smtClean="0"/>
              <a:t>Различают устье, шейку, тело и дно</a:t>
            </a:r>
          </a:p>
          <a:p>
            <a:pPr lvl="1" indent="-22225" algn="ctr" eaLnBrk="1" hangingPunct="1">
              <a:lnSpc>
                <a:spcPct val="90000"/>
              </a:lnSpc>
              <a:buFontTx/>
              <a:buNone/>
            </a:pPr>
            <a:r>
              <a:rPr lang="ru-RU" altLang="ru-RU" sz="2400" b="1" smtClean="0"/>
              <a:t>Патологическая анатомия </a:t>
            </a:r>
          </a:p>
          <a:p>
            <a:pPr lvl="1" indent="-22225" eaLnBrk="1" hangingPunct="1">
              <a:lnSpc>
                <a:spcPct val="90000"/>
              </a:lnSpc>
            </a:pPr>
            <a:r>
              <a:rPr lang="ru-RU" altLang="ru-RU" sz="2400" b="1" smtClean="0"/>
              <a:t>в недавно образованных грыжах – тонкий, полупрозрачный, гладкий (неизмененная брюшина) </a:t>
            </a:r>
          </a:p>
          <a:p>
            <a:pPr lvl="1" indent="-22225" eaLnBrk="1" hangingPunct="1">
              <a:lnSpc>
                <a:spcPct val="90000"/>
              </a:lnSpc>
            </a:pPr>
            <a:r>
              <a:rPr lang="ru-RU" altLang="ru-RU" sz="2400" b="1" smtClean="0"/>
              <a:t>в застарелых – плотный, со сращениями, рубцово изменен, снаружи часто покрыт предбрюшинным жиром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188913"/>
            <a:ext cx="8229600" cy="774700"/>
          </a:xfrm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 altLang="ru-RU" b="1" smtClean="0"/>
              <a:t>Грыжевое содержимое</a:t>
            </a:r>
          </a:p>
        </p:txBody>
      </p:sp>
      <p:graphicFrame>
        <p:nvGraphicFramePr>
          <p:cNvPr id="2" name="Схема 1"/>
          <p:cNvGraphicFramePr/>
          <p:nvPr/>
        </p:nvGraphicFramePr>
        <p:xfrm>
          <a:off x="107504" y="1052736"/>
          <a:ext cx="8964612" cy="5543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33350"/>
            <a:ext cx="9144000" cy="1566863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b="1" dirty="0"/>
              <a:t>Содержимое </a:t>
            </a:r>
            <a:r>
              <a:rPr lang="ru-RU" sz="4000" b="1" i="1" dirty="0"/>
              <a:t>(тонкая кишка, сальник)</a:t>
            </a:r>
            <a:r>
              <a:rPr lang="ru-RU" sz="4000" b="1" dirty="0"/>
              <a:t> пупочной грыжи больших размеров (</a:t>
            </a:r>
            <a:r>
              <a:rPr lang="en-US" sz="4000" b="1" dirty="0"/>
              <a:t>&gt;</a:t>
            </a:r>
            <a:r>
              <a:rPr lang="ru-RU" sz="4000" b="1" dirty="0"/>
              <a:t>10 см)</a:t>
            </a:r>
          </a:p>
        </p:txBody>
      </p:sp>
      <p:pic>
        <p:nvPicPr>
          <p:cNvPr id="52227" name="Picture 4" descr="9d umbilical hernia large op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54163" y="1600200"/>
            <a:ext cx="6035675" cy="452596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229600" cy="630237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b="1" dirty="0"/>
              <a:t>Клиническая картина</a:t>
            </a:r>
          </a:p>
        </p:txBody>
      </p:sp>
      <p:graphicFrame>
        <p:nvGraphicFramePr>
          <p:cNvPr id="2" name="Схема 1"/>
          <p:cNvGraphicFramePr/>
          <p:nvPr/>
        </p:nvGraphicFramePr>
        <p:xfrm>
          <a:off x="179388" y="836712"/>
          <a:ext cx="8785225" cy="56879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630238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b="1" dirty="0"/>
              <a:t>Клиника </a:t>
            </a:r>
          </a:p>
        </p:txBody>
      </p:sp>
      <p:graphicFrame>
        <p:nvGraphicFramePr>
          <p:cNvPr id="2" name="Схема 1"/>
          <p:cNvGraphicFramePr/>
          <p:nvPr/>
        </p:nvGraphicFramePr>
        <p:xfrm>
          <a:off x="179512" y="981075"/>
          <a:ext cx="8785101" cy="5543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395536" y="332656"/>
          <a:ext cx="8229600" cy="53732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435975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b="1" dirty="0"/>
              <a:t>Операция во всех случаях складывается из двух этапов:</a:t>
            </a:r>
            <a:r>
              <a:rPr lang="ru-RU" sz="4000" dirty="0"/>
              <a:t> </a:t>
            </a:r>
          </a:p>
        </p:txBody>
      </p:sp>
      <p:sp>
        <p:nvSpPr>
          <p:cNvPr id="56323" name="Rectangle 3"/>
          <p:cNvSpPr>
            <a:spLocks noGrp="1"/>
          </p:cNvSpPr>
          <p:nvPr>
            <p:ph idx="1"/>
          </p:nvPr>
        </p:nvSpPr>
        <p:spPr>
          <a:xfrm>
            <a:off x="250825" y="1600200"/>
            <a:ext cx="8713788" cy="4708525"/>
          </a:xfrm>
        </p:spPr>
        <p:txBody>
          <a:bodyPr anchor="ctr"/>
          <a:lstStyle/>
          <a:p>
            <a:pPr marL="363538" indent="-363538" eaLnBrk="1" hangingPunct="1">
              <a:lnSpc>
                <a:spcPct val="90000"/>
              </a:lnSpc>
              <a:buClr>
                <a:srgbClr val="FFFFCC"/>
              </a:buClr>
              <a:buFont typeface="Wingdings" pitchFamily="2" charset="2"/>
              <a:buAutoNum type="arabicPeriod"/>
            </a:pPr>
            <a:r>
              <a:rPr lang="ru-RU" altLang="ru-RU" sz="2800" b="1" smtClean="0"/>
              <a:t>Собственно грыжесечение – выделение грыжевого мешка, вскрытие его, вправление внутренностей, прошивание и перевязка мешка в области шейки и отсечение его – производится одинаково при всех формах грыж</a:t>
            </a:r>
          </a:p>
          <a:p>
            <a:pPr marL="363538" indent="-363538" eaLnBrk="1" hangingPunct="1">
              <a:lnSpc>
                <a:spcPct val="90000"/>
              </a:lnSpc>
              <a:buClr>
                <a:srgbClr val="FFFFCC"/>
              </a:buClr>
              <a:buFont typeface="Wingdings" pitchFamily="2" charset="2"/>
              <a:buAutoNum type="arabicPeriod"/>
            </a:pPr>
            <a:endParaRPr lang="ru-RU" altLang="ru-RU" sz="2800" b="1" smtClean="0"/>
          </a:p>
          <a:p>
            <a:pPr marL="363538" indent="-363538" eaLnBrk="1" hangingPunct="1">
              <a:lnSpc>
                <a:spcPct val="90000"/>
              </a:lnSpc>
              <a:buClr>
                <a:srgbClr val="FFFFCC"/>
              </a:buClr>
              <a:buFont typeface="Wingdings" pitchFamily="2" charset="2"/>
              <a:buAutoNum type="arabicPeriod"/>
            </a:pPr>
            <a:r>
              <a:rPr lang="ru-RU" altLang="ru-RU" sz="2800" b="1" smtClean="0"/>
              <a:t>Пластика (ушивание) грыжевых ворот – производится различно даже при одной и той же форме грыж, в зависимости от этого различают разные методы грыжесечения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>
                <a:solidFill>
                  <a:srgbClr val="FF0000"/>
                </a:solidFill>
                <a:ea typeface="Helvetica Neue"/>
                <a:cs typeface="Helvetica Neue"/>
              </a:rPr>
              <a:t>Я</a:t>
            </a:r>
            <a:r>
              <a:rPr lang="ru-RU" altLang="ru-RU" smtClean="0">
                <a:ea typeface="Helvetica Neue"/>
                <a:cs typeface="Helvetica Neue"/>
              </a:rPr>
              <a:t>ндекс в помощь</a:t>
            </a:r>
            <a:endParaRPr lang="ru-RU" altLang="ru-RU" smtClean="0"/>
          </a:p>
        </p:txBody>
      </p:sp>
      <p:pic>
        <p:nvPicPr>
          <p:cNvPr id="29699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628900"/>
            <a:ext cx="8229600" cy="2468563"/>
          </a:xfrm>
          <a:noFill/>
          <a:ln w="76200" cap="flat">
            <a:solidFill>
              <a:srgbClr val="FFFF99"/>
            </a:solidFill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вал 1"/>
          <p:cNvSpPr/>
          <p:nvPr/>
        </p:nvSpPr>
        <p:spPr>
          <a:xfrm>
            <a:off x="6516688" y="3429000"/>
            <a:ext cx="2087562" cy="863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/>
          </p:cNvSpPr>
          <p:nvPr>
            <p:ph type="title"/>
          </p:nvPr>
        </p:nvSpPr>
        <p:spPr>
          <a:xfrm>
            <a:off x="457200" y="277813"/>
            <a:ext cx="8435975" cy="1143000"/>
          </a:xfrm>
        </p:spPr>
        <p:txBody>
          <a:bodyPr/>
          <a:lstStyle/>
          <a:p>
            <a:pPr eaLnBrk="1" hangingPunct="1"/>
            <a:r>
              <a:rPr lang="ru-RU" altLang="ru-RU" b="1" smtClean="0"/>
              <a:t>Обезболивание:</a:t>
            </a:r>
            <a:r>
              <a:rPr lang="ru-RU" altLang="ru-RU" smtClean="0"/>
              <a:t> </a:t>
            </a:r>
          </a:p>
        </p:txBody>
      </p:sp>
      <p:sp>
        <p:nvSpPr>
          <p:cNvPr id="57347" name="Rectangle 3"/>
          <p:cNvSpPr>
            <a:spLocks noGrp="1"/>
          </p:cNvSpPr>
          <p:nvPr>
            <p:ph idx="1"/>
          </p:nvPr>
        </p:nvSpPr>
        <p:spPr>
          <a:xfrm>
            <a:off x="250825" y="1600200"/>
            <a:ext cx="8713788" cy="4708525"/>
          </a:xfrm>
        </p:spPr>
        <p:txBody>
          <a:bodyPr anchor="ctr"/>
          <a:lstStyle/>
          <a:p>
            <a:pPr marL="0" indent="363538" eaLnBrk="1" hangingPunct="1">
              <a:buClr>
                <a:srgbClr val="FFFFCC"/>
              </a:buClr>
              <a:buFont typeface="Wingdings" pitchFamily="2" charset="2"/>
              <a:buAutoNum type="arabicPeriod"/>
            </a:pPr>
            <a:r>
              <a:rPr lang="ru-RU" altLang="ru-RU" sz="2800" b="1" smtClean="0"/>
              <a:t> Местное: инфильтрационная, спинальная анестезия </a:t>
            </a:r>
            <a:r>
              <a:rPr lang="ru-RU" altLang="ru-RU" sz="2800" b="1" i="1" smtClean="0"/>
              <a:t>(новокаин, лидокаин, наропин)</a:t>
            </a:r>
            <a:r>
              <a:rPr lang="ru-RU" altLang="ru-RU" sz="2800" b="1" smtClean="0"/>
              <a:t> – при небольших грыжах у взрослых</a:t>
            </a:r>
          </a:p>
          <a:p>
            <a:pPr marL="0" indent="363538" eaLnBrk="1" hangingPunct="1">
              <a:buClr>
                <a:srgbClr val="FFFFCC"/>
              </a:buClr>
              <a:buFont typeface="Wingdings" pitchFamily="2" charset="2"/>
              <a:buAutoNum type="arabicPeriod"/>
            </a:pPr>
            <a:endParaRPr lang="ru-RU" altLang="ru-RU" sz="2800" b="1" smtClean="0"/>
          </a:p>
          <a:p>
            <a:pPr marL="0" indent="363538" eaLnBrk="1" hangingPunct="1">
              <a:buClr>
                <a:srgbClr val="FFFFCC"/>
              </a:buClr>
              <a:buFont typeface="Wingdings" pitchFamily="2" charset="2"/>
              <a:buAutoNum type="arabicPeriod"/>
            </a:pPr>
            <a:r>
              <a:rPr lang="ru-RU" altLang="ru-RU" sz="2800" b="1" smtClean="0"/>
              <a:t> Наркоз применяется при всех других грыжах у взрослых, в том числе осложненных больших послеоперационных грыжах, а также у детей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435975" cy="48736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b="1" dirty="0"/>
              <a:t>Противопоказания к операции:</a:t>
            </a:r>
            <a:r>
              <a:rPr lang="ru-RU" sz="4000" dirty="0"/>
              <a:t> </a:t>
            </a:r>
          </a:p>
        </p:txBody>
      </p:sp>
      <p:sp>
        <p:nvSpPr>
          <p:cNvPr id="58371" name="Rectangle 3"/>
          <p:cNvSpPr>
            <a:spLocks noGrp="1"/>
          </p:cNvSpPr>
          <p:nvPr>
            <p:ph idx="1"/>
          </p:nvPr>
        </p:nvSpPr>
        <p:spPr>
          <a:xfrm>
            <a:off x="71438" y="908050"/>
            <a:ext cx="8964612" cy="5761038"/>
          </a:xfrm>
        </p:spPr>
        <p:txBody>
          <a:bodyPr anchor="ctr"/>
          <a:lstStyle/>
          <a:p>
            <a:pPr marL="0" indent="363538" eaLnBrk="1" hangingPunct="1">
              <a:lnSpc>
                <a:spcPct val="80000"/>
              </a:lnSpc>
            </a:pPr>
            <a:r>
              <a:rPr lang="ru-RU" altLang="ru-RU" sz="2400" b="1" smtClean="0"/>
              <a:t> </a:t>
            </a:r>
            <a:r>
              <a:rPr lang="ru-RU" altLang="ru-RU" sz="2800" b="1" u="sng" smtClean="0"/>
              <a:t>Абсолютные:</a:t>
            </a:r>
          </a:p>
          <a:p>
            <a:pPr marL="892175" lvl="1" indent="-263525" eaLnBrk="1" hangingPunct="1">
              <a:lnSpc>
                <a:spcPct val="80000"/>
              </a:lnSpc>
            </a:pPr>
            <a:r>
              <a:rPr lang="ru-RU" altLang="ru-RU" sz="2400" b="1" smtClean="0"/>
              <a:t>острая инфекция,</a:t>
            </a:r>
          </a:p>
          <a:p>
            <a:pPr marL="892175" lvl="1" indent="-263525" eaLnBrk="1" hangingPunct="1">
              <a:lnSpc>
                <a:spcPct val="90000"/>
              </a:lnSpc>
            </a:pPr>
            <a:r>
              <a:rPr lang="ru-RU" altLang="ru-RU" sz="2400" b="1" smtClean="0"/>
              <a:t>тяжелые заболевания</a:t>
            </a:r>
            <a:r>
              <a:rPr lang="ru-RU" altLang="ru-RU" sz="2400" b="1" i="1" smtClean="0"/>
              <a:t> (туберкулез, злокачественные опухоли)</a:t>
            </a:r>
          </a:p>
          <a:p>
            <a:pPr marL="892175" lvl="1" indent="-263525" eaLnBrk="1" hangingPunct="1"/>
            <a:r>
              <a:rPr lang="ru-RU" altLang="ru-RU" sz="2400" b="1" smtClean="0"/>
              <a:t>выраженная дыхательная и сердечная недостаточность и пр.</a:t>
            </a:r>
          </a:p>
          <a:p>
            <a:pPr marL="0" indent="363538" eaLnBrk="1" hangingPunct="1">
              <a:lnSpc>
                <a:spcPct val="80000"/>
              </a:lnSpc>
            </a:pPr>
            <a:endParaRPr lang="ru-RU" altLang="ru-RU" sz="1400" b="1" smtClean="0"/>
          </a:p>
          <a:p>
            <a:pPr marL="0" indent="363538" eaLnBrk="1" hangingPunct="1">
              <a:lnSpc>
                <a:spcPct val="80000"/>
              </a:lnSpc>
            </a:pPr>
            <a:r>
              <a:rPr lang="ru-RU" altLang="ru-RU" sz="2800" b="1" u="sng" smtClean="0"/>
              <a:t>Относительные:</a:t>
            </a:r>
          </a:p>
          <a:p>
            <a:pPr marL="892175" lvl="1" indent="-263525" eaLnBrk="1" hangingPunct="1">
              <a:lnSpc>
                <a:spcPct val="80000"/>
              </a:lnSpc>
            </a:pPr>
            <a:r>
              <a:rPr lang="ru-RU" altLang="ru-RU" sz="2400" b="1" smtClean="0"/>
              <a:t>ранний возраст</a:t>
            </a:r>
            <a:r>
              <a:rPr lang="ru-RU" altLang="ru-RU" sz="2400" b="1" i="1" smtClean="0"/>
              <a:t> (до полугода)</a:t>
            </a:r>
          </a:p>
          <a:p>
            <a:pPr marL="892175" lvl="1" indent="-263525" eaLnBrk="1" hangingPunct="1">
              <a:lnSpc>
                <a:spcPct val="80000"/>
              </a:lnSpc>
            </a:pPr>
            <a:r>
              <a:rPr lang="ru-RU" altLang="ru-RU" sz="2400" b="1" smtClean="0"/>
              <a:t>состояние одряхления </a:t>
            </a:r>
          </a:p>
          <a:p>
            <a:pPr marL="892175" lvl="1" indent="-263525" eaLnBrk="1" hangingPunct="1">
              <a:lnSpc>
                <a:spcPct val="80000"/>
              </a:lnSpc>
            </a:pPr>
            <a:r>
              <a:rPr lang="ru-RU" altLang="ru-RU" sz="2400" b="1" smtClean="0"/>
              <a:t>последние 2-3 месяца беременности</a:t>
            </a:r>
          </a:p>
          <a:p>
            <a:pPr marL="892175" lvl="1" indent="-263525" eaLnBrk="1" hangingPunct="1">
              <a:lnSpc>
                <a:spcPct val="80000"/>
              </a:lnSpc>
            </a:pPr>
            <a:r>
              <a:rPr lang="ru-RU" altLang="ru-RU" sz="2400" b="1" smtClean="0"/>
              <a:t>стриктуры уретры </a:t>
            </a:r>
          </a:p>
          <a:p>
            <a:pPr marL="892175" lvl="1" indent="-263525" eaLnBrk="1" hangingPunct="1">
              <a:lnSpc>
                <a:spcPct val="80000"/>
              </a:lnSpc>
            </a:pPr>
            <a:r>
              <a:rPr lang="ru-RU" altLang="ru-RU" sz="2400" b="1" smtClean="0"/>
              <a:t>аденома предстательной железы</a:t>
            </a:r>
            <a:r>
              <a:rPr lang="ru-RU" altLang="ru-RU" sz="2000" b="1" i="1" smtClean="0"/>
              <a:t> </a:t>
            </a:r>
          </a:p>
          <a:p>
            <a:pPr marL="0" indent="363538" algn="ctr" eaLnBrk="1" hangingPunct="1">
              <a:lnSpc>
                <a:spcPct val="80000"/>
              </a:lnSpc>
            </a:pPr>
            <a:r>
              <a:rPr lang="ru-RU" altLang="ru-RU" sz="2800" b="1" i="1" u="sng" smtClean="0">
                <a:solidFill>
                  <a:srgbClr val="FFFFCC"/>
                </a:solidFill>
              </a:rPr>
              <a:t>после их устранения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3"/>
          <p:cNvSpPr>
            <a:spLocks noGrp="1"/>
          </p:cNvSpPr>
          <p:nvPr>
            <p:ph type="title"/>
          </p:nvPr>
        </p:nvSpPr>
        <p:spPr>
          <a:xfrm>
            <a:off x="936625" y="260350"/>
            <a:ext cx="7929563" cy="836613"/>
          </a:xfrm>
        </p:spPr>
        <p:txBody>
          <a:bodyPr anchor="t"/>
          <a:lstStyle/>
          <a:p>
            <a:pPr eaLnBrk="1" hangingPunct="1">
              <a:tabLst>
                <a:tab pos="2197100" algn="l"/>
              </a:tabLst>
            </a:pPr>
            <a:r>
              <a:rPr lang="ru-RU" altLang="ru-RU" sz="3600" b="1" smtClean="0"/>
              <a:t>Принципы герниопластики</a:t>
            </a:r>
            <a:endParaRPr lang="de-DE" altLang="ru-RU" sz="3600" b="1" smtClean="0"/>
          </a:p>
        </p:txBody>
      </p:sp>
      <p:sp>
        <p:nvSpPr>
          <p:cNvPr id="59395" name="Rectangle 5"/>
          <p:cNvSpPr>
            <a:spLocks noGrp="1"/>
          </p:cNvSpPr>
          <p:nvPr>
            <p:ph idx="1"/>
          </p:nvPr>
        </p:nvSpPr>
        <p:spPr>
          <a:xfrm>
            <a:off x="4857750" y="1428750"/>
            <a:ext cx="4286250" cy="4114800"/>
          </a:xfrm>
        </p:spPr>
        <p:txBody>
          <a:bodyPr/>
          <a:lstStyle/>
          <a:p>
            <a:pPr eaLnBrk="1" hangingPunct="1">
              <a:lnSpc>
                <a:spcPct val="85000"/>
              </a:lnSpc>
              <a:buClr>
                <a:schemeClr val="tx1"/>
              </a:buClr>
              <a:buFont typeface="Monotype Sorts"/>
              <a:buChar char="."/>
            </a:pPr>
            <a:r>
              <a:rPr lang="ru-RU" altLang="ru-RU" sz="2200" b="1" smtClean="0"/>
              <a:t> Обтуратор  </a:t>
            </a:r>
            <a:endParaRPr lang="de-DE" altLang="ru-RU" sz="2200" b="1" smtClean="0"/>
          </a:p>
          <a:p>
            <a:pPr eaLnBrk="1" hangingPunct="1">
              <a:lnSpc>
                <a:spcPct val="85000"/>
              </a:lnSpc>
              <a:buClr>
                <a:schemeClr val="tx1"/>
              </a:buClr>
              <a:buFont typeface="Monotype Sorts"/>
              <a:buChar char="."/>
            </a:pPr>
            <a:endParaRPr lang="ru-RU" altLang="ru-RU" sz="2200" b="1" smtClean="0"/>
          </a:p>
          <a:p>
            <a:pPr eaLnBrk="1" hangingPunct="1">
              <a:lnSpc>
                <a:spcPct val="85000"/>
              </a:lnSpc>
              <a:buClr>
                <a:schemeClr val="tx1"/>
              </a:buClr>
              <a:buFont typeface="Monotype Sorts"/>
              <a:buChar char="."/>
            </a:pPr>
            <a:endParaRPr lang="de-DE" altLang="ru-RU" sz="2200" b="1" smtClean="0"/>
          </a:p>
          <a:p>
            <a:pPr eaLnBrk="1" hangingPunct="1">
              <a:lnSpc>
                <a:spcPct val="85000"/>
              </a:lnSpc>
              <a:buClr>
                <a:schemeClr val="tx1"/>
              </a:buClr>
              <a:buFont typeface="Monotype Sorts"/>
              <a:buChar char="."/>
            </a:pPr>
            <a:r>
              <a:rPr lang="ru-RU" altLang="ru-RU" sz="2200" b="1" smtClean="0"/>
              <a:t>Клей</a:t>
            </a:r>
            <a:endParaRPr lang="de-DE" altLang="ru-RU" sz="2200" b="1" smtClean="0"/>
          </a:p>
          <a:p>
            <a:pPr eaLnBrk="1" hangingPunct="1">
              <a:lnSpc>
                <a:spcPct val="85000"/>
              </a:lnSpc>
              <a:buClr>
                <a:schemeClr val="tx1"/>
              </a:buClr>
              <a:buFont typeface="Monotype Sorts"/>
              <a:buChar char="."/>
            </a:pPr>
            <a:endParaRPr lang="ru-RU" altLang="ru-RU" sz="2200" b="1" smtClean="0"/>
          </a:p>
          <a:p>
            <a:pPr eaLnBrk="1" hangingPunct="1">
              <a:lnSpc>
                <a:spcPct val="85000"/>
              </a:lnSpc>
              <a:buClr>
                <a:schemeClr val="tx1"/>
              </a:buClr>
              <a:buFont typeface="Monotype Sorts"/>
              <a:buChar char="."/>
            </a:pPr>
            <a:endParaRPr lang="ru-RU" altLang="ru-RU" sz="2200" b="1" smtClean="0"/>
          </a:p>
          <a:p>
            <a:pPr eaLnBrk="1" hangingPunct="1">
              <a:lnSpc>
                <a:spcPct val="85000"/>
              </a:lnSpc>
              <a:buClr>
                <a:schemeClr val="tx1"/>
              </a:buClr>
              <a:buFont typeface="Monotype Sorts"/>
              <a:buChar char="."/>
            </a:pPr>
            <a:r>
              <a:rPr lang="ru-RU" altLang="ru-RU" sz="2200" b="1" smtClean="0"/>
              <a:t>Восстановление с натяжением</a:t>
            </a:r>
            <a:endParaRPr lang="de-DE" altLang="ru-RU" sz="2200" b="1" smtClean="0"/>
          </a:p>
          <a:p>
            <a:pPr eaLnBrk="1" hangingPunct="1">
              <a:lnSpc>
                <a:spcPct val="85000"/>
              </a:lnSpc>
              <a:buClr>
                <a:schemeClr val="tx1"/>
              </a:buClr>
              <a:buFont typeface="Monotype Sorts"/>
              <a:buNone/>
            </a:pPr>
            <a:r>
              <a:rPr lang="de-DE" altLang="ru-RU" sz="2200" b="1" smtClean="0"/>
              <a:t> </a:t>
            </a:r>
            <a:endParaRPr lang="ru-RU" altLang="ru-RU" sz="2200" b="1" smtClean="0"/>
          </a:p>
          <a:p>
            <a:pPr eaLnBrk="1" hangingPunct="1">
              <a:lnSpc>
                <a:spcPct val="85000"/>
              </a:lnSpc>
              <a:buClr>
                <a:schemeClr val="tx1"/>
              </a:buClr>
              <a:buFont typeface="Monotype Sorts"/>
              <a:buNone/>
            </a:pPr>
            <a:endParaRPr lang="de-DE" altLang="ru-RU" sz="2200" b="1" smtClean="0"/>
          </a:p>
          <a:p>
            <a:pPr eaLnBrk="1" hangingPunct="1">
              <a:lnSpc>
                <a:spcPct val="85000"/>
              </a:lnSpc>
              <a:buClr>
                <a:schemeClr val="tx1"/>
              </a:buClr>
              <a:buFont typeface="Monotype Sorts"/>
              <a:buChar char="."/>
            </a:pPr>
            <a:r>
              <a:rPr lang="ru-RU" altLang="ru-RU" sz="2200" b="1" smtClean="0"/>
              <a:t>Безнатяжный метод</a:t>
            </a:r>
            <a:endParaRPr lang="de-DE" altLang="ru-RU" sz="2500" b="1" smtClean="0"/>
          </a:p>
          <a:p>
            <a:pPr eaLnBrk="1" hangingPunct="1">
              <a:lnSpc>
                <a:spcPct val="85000"/>
              </a:lnSpc>
              <a:buFontTx/>
              <a:buNone/>
            </a:pPr>
            <a:endParaRPr lang="en-US" altLang="ru-RU" sz="2400" b="1" smtClean="0"/>
          </a:p>
        </p:txBody>
      </p:sp>
      <p:sp>
        <p:nvSpPr>
          <p:cNvPr id="59396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66164B7-5691-455A-9F1F-B27C46050449}" type="slidenum">
              <a:rPr lang="ru-RU" altLang="ru-RU" sz="1200">
                <a:solidFill>
                  <a:srgbClr val="898989"/>
                </a:solidFill>
                <a:latin typeface="Arial" pitchFamily="34" charset="0"/>
              </a:rPr>
              <a:pPr>
                <a:spcBef>
                  <a:spcPct val="0"/>
                </a:spcBef>
                <a:buFontTx/>
                <a:buNone/>
              </a:pPr>
              <a:t>32</a:t>
            </a:fld>
            <a:endParaRPr lang="ru-RU" altLang="ru-RU" sz="1200">
              <a:solidFill>
                <a:srgbClr val="898989"/>
              </a:solidFill>
              <a:latin typeface="Arial" pitchFamily="34" charset="0"/>
            </a:endParaRPr>
          </a:p>
        </p:txBody>
      </p:sp>
      <p:pic>
        <p:nvPicPr>
          <p:cNvPr id="5939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497013"/>
            <a:ext cx="1947863" cy="467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8" name="Line 6"/>
          <p:cNvSpPr>
            <a:spLocks noChangeShapeType="1"/>
          </p:cNvSpPr>
          <p:nvPr/>
        </p:nvSpPr>
        <p:spPr bwMode="auto">
          <a:xfrm flipV="1">
            <a:off x="2857500" y="4929188"/>
            <a:ext cx="2071688" cy="733425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9399" name="Line 7"/>
          <p:cNvSpPr>
            <a:spLocks noChangeShapeType="1"/>
          </p:cNvSpPr>
          <p:nvPr/>
        </p:nvSpPr>
        <p:spPr bwMode="auto">
          <a:xfrm flipV="1">
            <a:off x="3000375" y="3786188"/>
            <a:ext cx="2000250" cy="642937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9400" name="Line 8"/>
          <p:cNvSpPr>
            <a:spLocks noChangeShapeType="1"/>
          </p:cNvSpPr>
          <p:nvPr/>
        </p:nvSpPr>
        <p:spPr bwMode="auto">
          <a:xfrm flipV="1">
            <a:off x="3071813" y="1714500"/>
            <a:ext cx="1828800" cy="1524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9401" name="Line 9"/>
          <p:cNvSpPr>
            <a:spLocks noChangeShapeType="1"/>
          </p:cNvSpPr>
          <p:nvPr/>
        </p:nvSpPr>
        <p:spPr bwMode="auto">
          <a:xfrm flipV="1">
            <a:off x="3000375" y="2786063"/>
            <a:ext cx="1928813" cy="28575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AutoShape 4"/>
          <p:cNvSpPr>
            <a:spLocks noChangeArrowheads="1"/>
          </p:cNvSpPr>
          <p:nvPr/>
        </p:nvSpPr>
        <p:spPr bwMode="auto">
          <a:xfrm rot="-2083000">
            <a:off x="-323850" y="2276475"/>
            <a:ext cx="10225088" cy="2181225"/>
          </a:xfrm>
          <a:prstGeom prst="rightArrow">
            <a:avLst>
              <a:gd name="adj1" fmla="val 50000"/>
              <a:gd name="adj2" fmla="val 117194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ru-RU" sz="1800">
              <a:solidFill>
                <a:srgbClr val="FFFFFF"/>
              </a:solidFill>
              <a:latin typeface="Arial" pitchFamily="34" charset="0"/>
            </a:endParaRPr>
          </a:p>
        </p:txBody>
      </p:sp>
      <p:pic>
        <p:nvPicPr>
          <p:cNvPr id="6041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4929188"/>
            <a:ext cx="1322387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4005263"/>
            <a:ext cx="1439863" cy="183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1" name="Text Box 7"/>
          <p:cNvSpPr txBox="1">
            <a:spLocks noChangeArrowheads="1"/>
          </p:cNvSpPr>
          <p:nvPr/>
        </p:nvSpPr>
        <p:spPr bwMode="auto">
          <a:xfrm>
            <a:off x="1835150" y="5805488"/>
            <a:ext cx="1368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ru-RU" sz="1200">
                <a:latin typeface="Times New Roman" pitchFamily="18" charset="0"/>
              </a:rPr>
              <a:t>Eduardo Bassini 1887</a:t>
            </a:r>
          </a:p>
        </p:txBody>
      </p:sp>
      <p:pic>
        <p:nvPicPr>
          <p:cNvPr id="6042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2997200"/>
            <a:ext cx="1398588" cy="197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3" name="Text Box 9"/>
          <p:cNvSpPr txBox="1">
            <a:spLocks noChangeArrowheads="1"/>
          </p:cNvSpPr>
          <p:nvPr/>
        </p:nvSpPr>
        <p:spPr bwMode="auto">
          <a:xfrm>
            <a:off x="3276600" y="5084763"/>
            <a:ext cx="12954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ru-RU" sz="1200">
                <a:latin typeface="Times New Roman" pitchFamily="18" charset="0"/>
              </a:rPr>
              <a:t>Earle Shouldice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ru-RU" sz="1200">
                <a:latin typeface="Times New Roman" pitchFamily="18" charset="0"/>
              </a:rPr>
              <a:t>1945</a:t>
            </a:r>
          </a:p>
        </p:txBody>
      </p:sp>
      <p:sp>
        <p:nvSpPr>
          <p:cNvPr id="60424" name="WordArt 11"/>
          <p:cNvSpPr>
            <a:spLocks noChangeArrowheads="1" noChangeShapeType="1" noTextEdit="1"/>
          </p:cNvSpPr>
          <p:nvPr/>
        </p:nvSpPr>
        <p:spPr bwMode="auto">
          <a:xfrm>
            <a:off x="539750" y="2022475"/>
            <a:ext cx="2879725" cy="720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CC"/>
                </a:solidFill>
                <a:latin typeface="Arial Black"/>
              </a:rPr>
              <a:t>Без сеток</a:t>
            </a:r>
          </a:p>
        </p:txBody>
      </p:sp>
      <p:pic>
        <p:nvPicPr>
          <p:cNvPr id="60425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060575"/>
            <a:ext cx="1468438" cy="194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6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25" y="1412875"/>
            <a:ext cx="1246188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7" name="Picture 1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476250"/>
            <a:ext cx="1276350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8" name="WordArt 15"/>
          <p:cNvSpPr>
            <a:spLocks noChangeArrowheads="1" noChangeShapeType="1" noTextEdit="1"/>
          </p:cNvSpPr>
          <p:nvPr/>
        </p:nvSpPr>
        <p:spPr bwMode="auto">
          <a:xfrm>
            <a:off x="4932363" y="4699000"/>
            <a:ext cx="4032250" cy="10080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CC"/>
                </a:solidFill>
                <a:latin typeface="Arial Black"/>
              </a:rPr>
              <a:t>С СЕТКАМИ</a:t>
            </a:r>
          </a:p>
        </p:txBody>
      </p:sp>
      <p:sp>
        <p:nvSpPr>
          <p:cNvPr id="59405" name="Line 16"/>
          <p:cNvSpPr>
            <a:spLocks noChangeShapeType="1"/>
          </p:cNvSpPr>
          <p:nvPr/>
        </p:nvSpPr>
        <p:spPr bwMode="auto">
          <a:xfrm>
            <a:off x="4716463" y="765175"/>
            <a:ext cx="0" cy="5268913"/>
          </a:xfrm>
          <a:prstGeom prst="line">
            <a:avLst/>
          </a:prstGeom>
          <a:noFill/>
          <a:ln w="73025" cmpd="dbl">
            <a:solidFill>
              <a:schemeClr val="accent5">
                <a:lumMod val="20000"/>
                <a:lumOff val="80000"/>
              </a:schemeClr>
            </a:solidFill>
            <a:prstDash val="sysDot"/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60430" name="Text Box 17"/>
          <p:cNvSpPr txBox="1">
            <a:spLocks noChangeArrowheads="1"/>
          </p:cNvSpPr>
          <p:nvPr/>
        </p:nvSpPr>
        <p:spPr bwMode="auto">
          <a:xfrm>
            <a:off x="4932363" y="4149725"/>
            <a:ext cx="1223962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ru-RU" sz="1200">
                <a:latin typeface="Times New Roman" pitchFamily="18" charset="0"/>
              </a:rPr>
              <a:t>Francis Usher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ru-RU" sz="1200">
                <a:latin typeface="Times New Roman" pitchFamily="18" charset="0"/>
              </a:rPr>
              <a:t>1958 + 1963</a:t>
            </a:r>
          </a:p>
        </p:txBody>
      </p:sp>
      <p:sp>
        <p:nvSpPr>
          <p:cNvPr id="60431" name="Text Box 18"/>
          <p:cNvSpPr txBox="1">
            <a:spLocks noChangeArrowheads="1"/>
          </p:cNvSpPr>
          <p:nvPr/>
        </p:nvSpPr>
        <p:spPr bwMode="auto">
          <a:xfrm>
            <a:off x="6300788" y="3357563"/>
            <a:ext cx="1150937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ru-RU" sz="1200">
                <a:latin typeface="Times New Roman" pitchFamily="18" charset="0"/>
              </a:rPr>
              <a:t>René Stoppa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ru-RU" sz="1200">
                <a:latin typeface="Times New Roman" pitchFamily="18" charset="0"/>
              </a:rPr>
              <a:t>1986</a:t>
            </a:r>
          </a:p>
        </p:txBody>
      </p:sp>
      <p:sp>
        <p:nvSpPr>
          <p:cNvPr id="60432" name="Text Box 19"/>
          <p:cNvSpPr txBox="1">
            <a:spLocks noChangeArrowheads="1"/>
          </p:cNvSpPr>
          <p:nvPr/>
        </p:nvSpPr>
        <p:spPr bwMode="auto">
          <a:xfrm>
            <a:off x="7667625" y="2276475"/>
            <a:ext cx="1152525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65000"/>
              </a:lnSpc>
              <a:spcBef>
                <a:spcPct val="50000"/>
              </a:spcBef>
              <a:buFontTx/>
              <a:buNone/>
            </a:pPr>
            <a:r>
              <a:rPr lang="fr-FR" altLang="ru-RU" sz="1200">
                <a:latin typeface="Times New Roman" pitchFamily="18" charset="0"/>
              </a:rPr>
              <a:t>Irving</a:t>
            </a:r>
          </a:p>
          <a:p>
            <a:pPr algn="ctr" eaLnBrk="1" hangingPunct="1">
              <a:lnSpc>
                <a:spcPct val="65000"/>
              </a:lnSpc>
              <a:spcBef>
                <a:spcPct val="50000"/>
              </a:spcBef>
              <a:buFontTx/>
              <a:buNone/>
            </a:pPr>
            <a:r>
              <a:rPr lang="fr-FR" altLang="ru-RU" sz="1200">
                <a:latin typeface="Times New Roman" pitchFamily="18" charset="0"/>
              </a:rPr>
              <a:t>Lichtenstein</a:t>
            </a:r>
          </a:p>
          <a:p>
            <a:pPr algn="ctr" eaLnBrk="1" hangingPunct="1">
              <a:lnSpc>
                <a:spcPct val="65000"/>
              </a:lnSpc>
              <a:spcBef>
                <a:spcPct val="50000"/>
              </a:spcBef>
              <a:buFontTx/>
              <a:buNone/>
            </a:pPr>
            <a:r>
              <a:rPr lang="fr-FR" altLang="ru-RU" sz="1200">
                <a:latin typeface="Times New Roman" pitchFamily="18" charset="0"/>
              </a:rPr>
              <a:t>1986</a:t>
            </a:r>
          </a:p>
        </p:txBody>
      </p:sp>
      <p:sp>
        <p:nvSpPr>
          <p:cNvPr id="60433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0076F2F-F98E-46EF-8CD4-0B0CC601CC9A}" type="slidenum">
              <a:rPr lang="ru-RU" altLang="ru-RU" sz="1200">
                <a:solidFill>
                  <a:srgbClr val="898989"/>
                </a:solidFill>
                <a:latin typeface="Arial" pitchFamily="34" charset="0"/>
              </a:rPr>
              <a:pPr>
                <a:spcBef>
                  <a:spcPct val="0"/>
                </a:spcBef>
                <a:buFontTx/>
                <a:buNone/>
              </a:pPr>
              <a:t>33</a:t>
            </a:fld>
            <a:endParaRPr lang="ru-RU" altLang="ru-RU" sz="1200">
              <a:solidFill>
                <a:srgbClr val="898989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Заголовок 1"/>
          <p:cNvSpPr>
            <a:spLocks noGrp="1"/>
          </p:cNvSpPr>
          <p:nvPr>
            <p:ph type="title" sz="quarter"/>
          </p:nvPr>
        </p:nvSpPr>
        <p:spPr>
          <a:xfrm>
            <a:off x="363538" y="115888"/>
            <a:ext cx="8229600" cy="992187"/>
          </a:xfrm>
        </p:spPr>
        <p:txBody>
          <a:bodyPr/>
          <a:lstStyle/>
          <a:p>
            <a:pPr eaLnBrk="1" hangingPunct="1"/>
            <a:r>
              <a:rPr lang="ru-RU" altLang="ru-RU" b="1" smtClean="0"/>
              <a:t>Возможности протезирующих пластик</a:t>
            </a:r>
          </a:p>
        </p:txBody>
      </p:sp>
      <p:pic>
        <p:nvPicPr>
          <p:cNvPr id="61443" name="Picture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950" y="1557338"/>
            <a:ext cx="2398713" cy="3894137"/>
          </a:xfrm>
          <a:noFill/>
          <a:extLst>
            <a:ext uri="{91240B29-F687-4F45-9708-019B960494DF}">
              <a14:hiddenLine xmlns:a14="http://schemas.microsoft.com/office/drawing/2010/main" w="76200" cap="flat" cmpd="sng">
                <a:solidFill>
                  <a:srgbClr val="FFFF99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61444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9" r="12547" b="9599"/>
          <a:stretch>
            <a:fillRect/>
          </a:stretch>
        </p:blipFill>
        <p:spPr>
          <a:xfrm>
            <a:off x="2627313" y="1557338"/>
            <a:ext cx="2830512" cy="1979612"/>
          </a:xfrm>
          <a:noFill/>
          <a:extLst>
            <a:ext uri="{91240B29-F687-4F45-9708-019B960494DF}">
              <a14:hiddenLine xmlns:a14="http://schemas.microsoft.com/office/drawing/2010/main" w="76200" cap="flat" cmpd="sng">
                <a:solidFill>
                  <a:srgbClr val="FFFF99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61445" name="Picture 4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90813" y="4357688"/>
            <a:ext cx="2795587" cy="2187575"/>
          </a:xfrm>
          <a:noFill/>
          <a:extLst>
            <a:ext uri="{91240B29-F687-4F45-9708-019B960494DF}">
              <a14:hiddenLine xmlns:a14="http://schemas.microsoft.com/office/drawing/2010/main" w="76200" cap="flat" cmpd="sng">
                <a:solidFill>
                  <a:srgbClr val="FFFF99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61446" name="Picture 5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7" t="14729" r="10892"/>
          <a:stretch>
            <a:fillRect/>
          </a:stretch>
        </p:blipFill>
        <p:spPr>
          <a:xfrm>
            <a:off x="5940425" y="1557338"/>
            <a:ext cx="2306638" cy="3894137"/>
          </a:xfrm>
          <a:noFill/>
          <a:extLst>
            <a:ext uri="{91240B29-F687-4F45-9708-019B960494DF}">
              <a14:hiddenLine xmlns:a14="http://schemas.microsoft.com/office/drawing/2010/main" w="76200" cap="flat" cmpd="sng">
                <a:solidFill>
                  <a:srgbClr val="FFFF99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61447" name="TextBox 6"/>
          <p:cNvSpPr txBox="1">
            <a:spLocks noChangeArrowheads="1"/>
          </p:cNvSpPr>
          <p:nvPr/>
        </p:nvSpPr>
        <p:spPr bwMode="auto">
          <a:xfrm>
            <a:off x="525463" y="1103313"/>
            <a:ext cx="1562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pitchFamily="34" charset="0"/>
              </a:rPr>
              <a:t>До операции</a:t>
            </a:r>
          </a:p>
        </p:txBody>
      </p:sp>
      <p:sp>
        <p:nvSpPr>
          <p:cNvPr id="61448" name="TextBox 8"/>
          <p:cNvSpPr txBox="1">
            <a:spLocks noChangeArrowheads="1"/>
          </p:cNvSpPr>
          <p:nvPr/>
        </p:nvSpPr>
        <p:spPr bwMode="auto">
          <a:xfrm>
            <a:off x="3086100" y="3817938"/>
            <a:ext cx="19478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pitchFamily="34" charset="0"/>
              </a:rPr>
              <a:t>После операции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443663" y="2133600"/>
            <a:ext cx="360362" cy="714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/>
          </p:cNvSpPr>
          <p:nvPr>
            <p:ph type="title"/>
          </p:nvPr>
        </p:nvSpPr>
        <p:spPr>
          <a:xfrm>
            <a:off x="179388" y="277813"/>
            <a:ext cx="8964612" cy="7747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altLang="ru-RU" sz="4000" b="1" smtClean="0"/>
              <a:t>Натяжные методы лечения грыж </a:t>
            </a:r>
            <a:r>
              <a:rPr lang="ru-RU" altLang="ru-RU" sz="2800" b="1" i="1" smtClean="0"/>
              <a:t>(пластика местными тканями)</a:t>
            </a:r>
          </a:p>
        </p:txBody>
      </p:sp>
      <p:sp>
        <p:nvSpPr>
          <p:cNvPr id="62467" name="Rectangle 3"/>
          <p:cNvSpPr>
            <a:spLocks noGrp="1"/>
          </p:cNvSpPr>
          <p:nvPr>
            <p:ph idx="1"/>
          </p:nvPr>
        </p:nvSpPr>
        <p:spPr>
          <a:xfrm>
            <a:off x="250825" y="1268413"/>
            <a:ext cx="8713788" cy="5589587"/>
          </a:xfrm>
        </p:spPr>
        <p:txBody>
          <a:bodyPr/>
          <a:lstStyle/>
          <a:p>
            <a:pPr marL="360363" indent="-360363" eaLnBrk="1" hangingPunct="1">
              <a:buFont typeface="Wingdings" pitchFamily="2" charset="2"/>
              <a:buAutoNum type="arabicPeriod"/>
            </a:pPr>
            <a:r>
              <a:rPr lang="ru-RU" altLang="ru-RU" b="1" smtClean="0"/>
              <a:t>Паховая грыжа:</a:t>
            </a:r>
          </a:p>
          <a:p>
            <a:pPr marL="360363" indent="-360363" eaLnBrk="1" hangingPunct="1"/>
            <a:r>
              <a:rPr lang="ru-RU" altLang="ru-RU" sz="2400" b="1" i="1" smtClean="0"/>
              <a:t>Укрепление передней стенки -  пластика по Мартынову, Жирару, Спасокукоцкому, Оппелю и др.</a:t>
            </a:r>
          </a:p>
          <a:p>
            <a:pPr marL="360363" indent="-360363" eaLnBrk="1" hangingPunct="1"/>
            <a:r>
              <a:rPr lang="ru-RU" altLang="ru-RU" sz="2400" b="1" i="1" smtClean="0"/>
              <a:t>Укрепление задней стенки – метод Бассини, Мак-Вея, Кукуджанова, Постемскова, Шолдайса</a:t>
            </a:r>
          </a:p>
          <a:p>
            <a:pPr marL="360363" indent="-360363" eaLnBrk="1" hangingPunct="1">
              <a:buFont typeface="Wingdings" pitchFamily="2" charset="2"/>
              <a:buAutoNum type="arabicPeriod" startAt="2"/>
            </a:pPr>
            <a:r>
              <a:rPr lang="ru-RU" altLang="ru-RU" b="1" smtClean="0"/>
              <a:t>Пупочная грыжа:</a:t>
            </a:r>
          </a:p>
          <a:p>
            <a:pPr marL="360363" indent="-360363" eaLnBrk="1" hangingPunct="1"/>
            <a:r>
              <a:rPr lang="ru-RU" altLang="ru-RU" sz="2400" b="1" i="1" smtClean="0"/>
              <a:t>метод Сапежко, Мейо, Лексера</a:t>
            </a:r>
          </a:p>
          <a:p>
            <a:pPr marL="360363" indent="-360363" eaLnBrk="1" hangingPunct="1">
              <a:buFont typeface="Wingdings" pitchFamily="2" charset="2"/>
              <a:buAutoNum type="arabicPeriod" startAt="3"/>
            </a:pPr>
            <a:r>
              <a:rPr lang="ru-RU" altLang="ru-RU" b="1" smtClean="0"/>
              <a:t>Бедренная грыжа:</a:t>
            </a:r>
          </a:p>
          <a:p>
            <a:pPr marL="360363" indent="-360363" eaLnBrk="1" hangingPunct="1"/>
            <a:r>
              <a:rPr lang="ru-RU" altLang="ru-RU" sz="2400" b="1" i="1" smtClean="0"/>
              <a:t>Бедренный доступ – Руджи-Парлавеччо</a:t>
            </a:r>
          </a:p>
          <a:p>
            <a:pPr marL="360363" indent="-360363" eaLnBrk="1" hangingPunct="1"/>
            <a:r>
              <a:rPr lang="ru-RU" altLang="ru-RU" sz="2400" b="1" i="1" smtClean="0"/>
              <a:t>Паховый доступ - метод Бассини</a:t>
            </a:r>
            <a:r>
              <a:rPr lang="ru-RU" altLang="ru-RU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3"/>
          <p:cNvSpPr>
            <a:spLocks noGrp="1"/>
          </p:cNvSpPr>
          <p:nvPr>
            <p:ph idx="1"/>
          </p:nvPr>
        </p:nvSpPr>
        <p:spPr>
          <a:xfrm>
            <a:off x="468313" y="1196975"/>
            <a:ext cx="8229600" cy="4530725"/>
          </a:xfrm>
        </p:spPr>
        <p:txBody>
          <a:bodyPr anchor="ctr"/>
          <a:lstStyle/>
          <a:p>
            <a:pPr algn="ctr" eaLnBrk="1" hangingPunct="1">
              <a:buFont typeface="Wingdings" pitchFamily="2" charset="2"/>
              <a:buNone/>
            </a:pPr>
            <a:r>
              <a:rPr lang="ru-RU" altLang="ru-RU" sz="6000" smtClean="0"/>
              <a:t>Паховые грыжи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/>
          </p:cNvSpPr>
          <p:nvPr>
            <p:ph type="title"/>
          </p:nvPr>
        </p:nvSpPr>
        <p:spPr>
          <a:xfrm>
            <a:off x="1566863" y="257175"/>
            <a:ext cx="6226175" cy="868363"/>
          </a:xfrm>
        </p:spPr>
        <p:txBody>
          <a:bodyPr/>
          <a:lstStyle/>
          <a:p>
            <a:pPr eaLnBrk="1" hangingPunct="1"/>
            <a:r>
              <a:rPr lang="ru-RU" altLang="ru-RU" smtClean="0">
                <a:latin typeface="Arial Narrow" pitchFamily="34" charset="0"/>
              </a:rPr>
              <a:t>Косая паховая грыжа</a:t>
            </a:r>
          </a:p>
        </p:txBody>
      </p:sp>
      <p:pic>
        <p:nvPicPr>
          <p:cNvPr id="64515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341438"/>
            <a:ext cx="4133850" cy="4525962"/>
          </a:xfrm>
          <a:noFill/>
          <a:ln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64516" name="Picture 2" descr="G:\Мои документы (все)\Мои рисунки\Хирургия\Паховые грыжи\Дорошенко\DSC0553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341438"/>
            <a:ext cx="4032250" cy="453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b="1" smtClean="0"/>
              <a:t>Классификация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/>
          </p:cNvSpPr>
          <p:nvPr>
            <p:ph type="title"/>
          </p:nvPr>
        </p:nvSpPr>
        <p:spPr>
          <a:xfrm>
            <a:off x="468313" y="115888"/>
            <a:ext cx="8147050" cy="865187"/>
          </a:xfrm>
        </p:spPr>
        <p:txBody>
          <a:bodyPr anchor="ctr"/>
          <a:lstStyle/>
          <a:p>
            <a:pPr algn="ctr" eaLnBrk="1" hangingPunct="1"/>
            <a:r>
              <a:rPr lang="ru-RU" altLang="ru-RU" sz="2800" smtClean="0"/>
              <a:t>Классификация по </a:t>
            </a:r>
            <a:r>
              <a:rPr lang="en-US" altLang="ru-RU" sz="2800" smtClean="0"/>
              <a:t>Nyhus</a:t>
            </a:r>
            <a:endParaRPr lang="ru-RU" altLang="ru-RU" sz="2800" smtClean="0"/>
          </a:p>
        </p:txBody>
      </p:sp>
      <p:pic>
        <p:nvPicPr>
          <p:cNvPr id="66563" name="Picture 5" descr="C:\Users\Olga\Videos\учебная лапароскопия\IMG_0077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79725" y="3429000"/>
            <a:ext cx="3324225" cy="3322638"/>
          </a:xfrm>
          <a:noFill/>
        </p:spPr>
      </p:pic>
      <p:sp>
        <p:nvSpPr>
          <p:cNvPr id="66564" name="Rectangle 3"/>
          <p:cNvSpPr>
            <a:spLocks noGrp="1"/>
          </p:cNvSpPr>
          <p:nvPr>
            <p:ph type="body" sz="half" idx="2"/>
          </p:nvPr>
        </p:nvSpPr>
        <p:spPr>
          <a:xfrm>
            <a:off x="190500" y="836613"/>
            <a:ext cx="8424863" cy="2305050"/>
          </a:xfrm>
        </p:spPr>
        <p:txBody>
          <a:bodyPr/>
          <a:lstStyle/>
          <a:p>
            <a:pPr eaLnBrk="1" hangingPunct="1"/>
            <a:r>
              <a:rPr lang="en-US" altLang="ru-RU" sz="2800" b="1" smtClean="0"/>
              <a:t>1 </a:t>
            </a:r>
            <a:r>
              <a:rPr lang="ru-RU" altLang="ru-RU" sz="2800" b="1" smtClean="0"/>
              <a:t>тип – косые паховые грыжи , внутреннее кольцо не расширено, грыжевое выпячивание распространяется от внутреннего пахового кольца до средней трети пахового канала (канальные паховые грыжи)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5" descr="грыж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2420938"/>
            <a:ext cx="3324225" cy="410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3"/>
          <p:cNvSpPr>
            <a:spLocks noGrp="1"/>
          </p:cNvSpPr>
          <p:nvPr>
            <p:ph idx="1"/>
          </p:nvPr>
        </p:nvSpPr>
        <p:spPr>
          <a:xfrm>
            <a:off x="250825" y="188913"/>
            <a:ext cx="7885113" cy="251936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altLang="ru-RU" sz="2400" b="1" i="1" smtClean="0"/>
              <a:t>Упоминание о грыжах встречается в работах Гиппократа </a:t>
            </a:r>
            <a:r>
              <a:rPr lang="ru-RU" altLang="ru-RU" sz="1800" b="1" i="1" smtClean="0"/>
              <a:t>(V век до н.э.), </a:t>
            </a:r>
            <a:r>
              <a:rPr lang="ru-RU" altLang="ru-RU" sz="2400" b="1" i="1" smtClean="0"/>
              <a:t>Галена (</a:t>
            </a:r>
            <a:r>
              <a:rPr lang="ru-RU" altLang="ru-RU" sz="1800" b="1" i="1" smtClean="0"/>
              <a:t>I век до н.э.)</a:t>
            </a:r>
            <a:r>
              <a:rPr lang="ru-RU" altLang="ru-RU" sz="2400" b="1" i="1" smtClean="0"/>
              <a:t>, Цельса </a:t>
            </a:r>
            <a:r>
              <a:rPr lang="ru-RU" altLang="ru-RU" sz="1800" b="1" i="1" smtClean="0"/>
              <a:t>(I век до н.э.)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400" b="1" i="1" smtClean="0"/>
              <a:t>Цельс дал классическое определение грыжи как </a:t>
            </a:r>
            <a:r>
              <a:rPr lang="ru-RU" altLang="ru-RU" sz="2800" b="1" i="1" u="sng" smtClean="0"/>
              <a:t>выпячивания внутренностей через приобретенные и врожденные "ворота", назвав ее hernia.</a:t>
            </a:r>
            <a:r>
              <a:rPr lang="ru-RU" altLang="ru-RU" sz="2400" b="1" i="1" smtClean="0"/>
              <a:t> </a:t>
            </a:r>
          </a:p>
        </p:txBody>
      </p:sp>
      <p:sp>
        <p:nvSpPr>
          <p:cNvPr id="30724" name="Прямоугольник 1"/>
          <p:cNvSpPr>
            <a:spLocks noChangeArrowheads="1"/>
          </p:cNvSpPr>
          <p:nvPr/>
        </p:nvSpPr>
        <p:spPr bwMode="auto">
          <a:xfrm>
            <a:off x="539750" y="2781300"/>
            <a:ext cx="4752975" cy="363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ru-RU" altLang="ru-RU" sz="2400" b="1" i="1" dirty="0">
                <a:latin typeface="Arial" pitchFamily="34" charset="0"/>
              </a:rPr>
              <a:t>При паховых грыжах производилось иссечение грыжевого мешка вместе с яичком, перевязка грыжевого мешка вместе с семенным канатиком, суживание грыжевого отверстия после вправления внутренностей в брюшную полость путем прижигания каленым железом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/>
          </p:cNvSpPr>
          <p:nvPr>
            <p:ph type="title"/>
          </p:nvPr>
        </p:nvSpPr>
        <p:spPr>
          <a:xfrm>
            <a:off x="457200" y="273050"/>
            <a:ext cx="8507413" cy="779463"/>
          </a:xfrm>
        </p:spPr>
        <p:txBody>
          <a:bodyPr anchor="ctr"/>
          <a:lstStyle/>
          <a:p>
            <a:pPr algn="ctr" eaLnBrk="1" hangingPunct="1"/>
            <a:r>
              <a:rPr lang="ru-RU" altLang="ru-RU" sz="3600" smtClean="0"/>
              <a:t>Классификация по </a:t>
            </a:r>
            <a:r>
              <a:rPr lang="en-US" altLang="ru-RU" sz="3600" smtClean="0"/>
              <a:t>Nyhus</a:t>
            </a:r>
            <a:endParaRPr lang="ru-RU" altLang="ru-RU" sz="3600" smtClean="0"/>
          </a:p>
        </p:txBody>
      </p:sp>
      <p:pic>
        <p:nvPicPr>
          <p:cNvPr id="67587" name="Picture 2" descr="C:\Users\Olga\Videos\учебная лапароскопия\IMG_0078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" t="32234" r="25699" b="39943"/>
          <a:stretch>
            <a:fillRect/>
          </a:stretch>
        </p:blipFill>
        <p:spPr>
          <a:xfrm>
            <a:off x="1362075" y="3429000"/>
            <a:ext cx="6305550" cy="3267075"/>
          </a:xfrm>
          <a:noFill/>
        </p:spPr>
      </p:pic>
      <p:sp>
        <p:nvSpPr>
          <p:cNvPr id="67588" name="Rectangle 3"/>
          <p:cNvSpPr>
            <a:spLocks noGrp="1"/>
          </p:cNvSpPr>
          <p:nvPr>
            <p:ph type="body" sz="half" idx="2"/>
          </p:nvPr>
        </p:nvSpPr>
        <p:spPr>
          <a:xfrm>
            <a:off x="539750" y="1196975"/>
            <a:ext cx="8218488" cy="2016125"/>
          </a:xfrm>
        </p:spPr>
        <p:txBody>
          <a:bodyPr/>
          <a:lstStyle/>
          <a:p>
            <a:pPr eaLnBrk="1" hangingPunct="1"/>
            <a:r>
              <a:rPr lang="ru-RU" altLang="ru-RU" sz="2800" b="1" smtClean="0"/>
              <a:t>2 тип – косы паховые грыжи при значительно расширенном внутреннем паховом кольце. Грыжевой мешок не спускается в мошонку, но при натуживании определяется в паховой области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/>
          </p:cNvSpPr>
          <p:nvPr>
            <p:ph type="title"/>
          </p:nvPr>
        </p:nvSpPr>
        <p:spPr>
          <a:xfrm>
            <a:off x="684213" y="0"/>
            <a:ext cx="7991475" cy="908050"/>
          </a:xfrm>
        </p:spPr>
        <p:txBody>
          <a:bodyPr anchor="ctr"/>
          <a:lstStyle/>
          <a:p>
            <a:pPr algn="ctr" eaLnBrk="1" hangingPunct="1"/>
            <a:r>
              <a:rPr lang="ru-RU" altLang="ru-RU" sz="2800" smtClean="0"/>
              <a:t>Классификация по </a:t>
            </a:r>
            <a:r>
              <a:rPr lang="en-US" altLang="ru-RU" sz="2800" smtClean="0"/>
              <a:t>Nyhus</a:t>
            </a:r>
            <a:endParaRPr lang="ru-RU" altLang="ru-RU" sz="2800" smtClean="0"/>
          </a:p>
        </p:txBody>
      </p:sp>
      <p:pic>
        <p:nvPicPr>
          <p:cNvPr id="68611" name="Picture 4" descr="C:\Users\Olga\Videos\учебная лапароскопия\IMG_0080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75050" y="969963"/>
            <a:ext cx="5111750" cy="4459287"/>
          </a:xfrm>
          <a:noFill/>
        </p:spPr>
      </p:pic>
      <p:sp>
        <p:nvSpPr>
          <p:cNvPr id="68612" name="Rectangle 3"/>
          <p:cNvSpPr>
            <a:spLocks noGrp="1"/>
          </p:cNvSpPr>
          <p:nvPr>
            <p:ph type="body" sz="half" idx="2"/>
          </p:nvPr>
        </p:nvSpPr>
        <p:spPr>
          <a:xfrm>
            <a:off x="250825" y="836613"/>
            <a:ext cx="3214688" cy="5688012"/>
          </a:xfrm>
        </p:spPr>
        <p:txBody>
          <a:bodyPr/>
          <a:lstStyle/>
          <a:p>
            <a:pPr eaLnBrk="1" hangingPunct="1"/>
            <a:r>
              <a:rPr lang="ru-RU" altLang="ru-RU" sz="2800" b="1" smtClean="0"/>
              <a:t>3</a:t>
            </a:r>
            <a:r>
              <a:rPr lang="en-US" altLang="ru-RU" sz="2800" b="1" smtClean="0"/>
              <a:t> </a:t>
            </a:r>
            <a:r>
              <a:rPr lang="ru-RU" altLang="ru-RU" sz="2800" b="1" smtClean="0"/>
              <a:t>тип </a:t>
            </a:r>
          </a:p>
          <a:p>
            <a:pPr eaLnBrk="1" hangingPunct="1"/>
            <a:r>
              <a:rPr lang="ru-RU" altLang="ru-RU" sz="2800" b="1" smtClean="0"/>
              <a:t>3А – все виды прямых паховых грыж</a:t>
            </a:r>
          </a:p>
          <a:p>
            <a:pPr eaLnBrk="1" hangingPunct="1"/>
            <a:r>
              <a:rPr lang="ru-RU" altLang="ru-RU" sz="2800" b="1" smtClean="0"/>
              <a:t>3</a:t>
            </a:r>
            <a:r>
              <a:rPr lang="en-US" altLang="ru-RU" sz="2800" b="1" smtClean="0"/>
              <a:t>B</a:t>
            </a:r>
            <a:r>
              <a:rPr lang="ru-RU" altLang="ru-RU" sz="2800" b="1" smtClean="0"/>
              <a:t> – косые паховые грыжи больших размеров, как правило пахово-мошоночные</a:t>
            </a:r>
          </a:p>
          <a:p>
            <a:pPr eaLnBrk="1" hangingPunct="1"/>
            <a:r>
              <a:rPr lang="ru-RU" altLang="ru-RU" sz="2800" b="1" smtClean="0"/>
              <a:t>3</a:t>
            </a:r>
            <a:r>
              <a:rPr lang="en-US" altLang="ru-RU" sz="2800" b="1" smtClean="0"/>
              <a:t>C</a:t>
            </a:r>
            <a:r>
              <a:rPr lang="ru-RU" altLang="ru-RU" sz="2800" b="1" smtClean="0"/>
              <a:t> – бедренные грыжи</a:t>
            </a:r>
          </a:p>
          <a:p>
            <a:pPr eaLnBrk="1" hangingPunct="1"/>
            <a:endParaRPr lang="ru-RU" altLang="ru-RU" sz="2800" b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/>
          </p:cNvSpPr>
          <p:nvPr>
            <p:ph type="title"/>
          </p:nvPr>
        </p:nvSpPr>
        <p:spPr>
          <a:xfrm>
            <a:off x="468313" y="115888"/>
            <a:ext cx="8218487" cy="781050"/>
          </a:xfrm>
        </p:spPr>
        <p:txBody>
          <a:bodyPr anchor="ctr"/>
          <a:lstStyle/>
          <a:p>
            <a:pPr algn="ctr" eaLnBrk="1" hangingPunct="1"/>
            <a:r>
              <a:rPr lang="ru-RU" altLang="ru-RU" sz="3600" smtClean="0"/>
              <a:t>Классификация по </a:t>
            </a:r>
            <a:r>
              <a:rPr lang="en-US" altLang="ru-RU" sz="3600" smtClean="0"/>
              <a:t>Nyhus</a:t>
            </a:r>
            <a:endParaRPr lang="ru-RU" altLang="ru-RU" sz="3600" smtClean="0"/>
          </a:p>
        </p:txBody>
      </p:sp>
      <p:pic>
        <p:nvPicPr>
          <p:cNvPr id="69635" name="Picture 4" descr="C:\Users\Olga\Videos\учебная лапароскопия\IMG_0081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63" r="6218" b="5844"/>
          <a:stretch>
            <a:fillRect/>
          </a:stretch>
        </p:blipFill>
        <p:spPr>
          <a:xfrm>
            <a:off x="2124075" y="3933825"/>
            <a:ext cx="5400675" cy="2735263"/>
          </a:xfrm>
          <a:noFill/>
        </p:spPr>
      </p:pic>
      <p:sp>
        <p:nvSpPr>
          <p:cNvPr id="69636" name="Rectangle 3"/>
          <p:cNvSpPr>
            <a:spLocks noGrp="1"/>
          </p:cNvSpPr>
          <p:nvPr>
            <p:ph type="body" sz="half" idx="2"/>
          </p:nvPr>
        </p:nvSpPr>
        <p:spPr>
          <a:xfrm>
            <a:off x="420688" y="908050"/>
            <a:ext cx="8723312" cy="4691063"/>
          </a:xfrm>
        </p:spPr>
        <p:txBody>
          <a:bodyPr/>
          <a:lstStyle/>
          <a:p>
            <a:pPr eaLnBrk="1" hangingPunct="1"/>
            <a:r>
              <a:rPr lang="ru-RU" altLang="ru-RU" sz="2800" b="1" smtClean="0"/>
              <a:t>4</a:t>
            </a:r>
            <a:r>
              <a:rPr lang="en-US" altLang="ru-RU" sz="2800" b="1" smtClean="0"/>
              <a:t> </a:t>
            </a:r>
            <a:r>
              <a:rPr lang="ru-RU" altLang="ru-RU" sz="2800" b="1" smtClean="0"/>
              <a:t>тип  - рецидивные грыжи</a:t>
            </a:r>
          </a:p>
          <a:p>
            <a:pPr eaLnBrk="1" hangingPunct="1"/>
            <a:r>
              <a:rPr lang="ru-RU" altLang="ru-RU" sz="2800" b="1" smtClean="0"/>
              <a:t>4А – рецидивные прямые грыжи </a:t>
            </a:r>
          </a:p>
          <a:p>
            <a:pPr eaLnBrk="1" hangingPunct="1"/>
            <a:r>
              <a:rPr lang="ru-RU" altLang="ru-RU" sz="2800" b="1" smtClean="0"/>
              <a:t>4Б – рецидивные косые грыжи </a:t>
            </a:r>
          </a:p>
          <a:p>
            <a:pPr eaLnBrk="1" hangingPunct="1"/>
            <a:r>
              <a:rPr lang="ru-RU" altLang="ru-RU" sz="2800" b="1" smtClean="0"/>
              <a:t>4В - рецидивные бедренные грыжи </a:t>
            </a:r>
          </a:p>
          <a:p>
            <a:pPr eaLnBrk="1" hangingPunct="1"/>
            <a:r>
              <a:rPr lang="ru-RU" altLang="ru-RU" sz="2800" b="1" smtClean="0"/>
              <a:t>4Г – комбинация различных рецидивных грыж (прямых, косых, бедренных)</a:t>
            </a:r>
          </a:p>
          <a:p>
            <a:pPr eaLnBrk="1" hangingPunct="1"/>
            <a:endParaRPr lang="ru-RU" altLang="ru-RU" sz="2800" b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1547813" y="333375"/>
            <a:ext cx="6200775" cy="82867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Прямая паховая грыжа</a:t>
            </a:r>
          </a:p>
        </p:txBody>
      </p:sp>
      <p:pic>
        <p:nvPicPr>
          <p:cNvPr id="70659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lum bright="1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570" b="28705"/>
          <a:stretch>
            <a:fillRect/>
          </a:stretch>
        </p:blipFill>
        <p:spPr>
          <a:xfrm>
            <a:off x="755650" y="3644900"/>
            <a:ext cx="3024188" cy="2754313"/>
          </a:xfr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706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628775"/>
            <a:ext cx="4621212" cy="3517900"/>
          </a:xfrm>
          <a:prstGeom prst="rect">
            <a:avLst/>
          </a:prstGeom>
          <a:noFill/>
          <a:ln w="9525">
            <a:solidFill>
              <a:srgbClr val="FFCC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76825" y="260350"/>
            <a:ext cx="3636963" cy="4535488"/>
          </a:xfrm>
          <a:noFill/>
          <a:ln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71683" name="Rectangle 3"/>
          <p:cNvSpPr>
            <a:spLocks noChangeArrowheads="1"/>
          </p:cNvSpPr>
          <p:nvPr/>
        </p:nvSpPr>
        <p:spPr bwMode="auto">
          <a:xfrm>
            <a:off x="611188" y="333375"/>
            <a:ext cx="4248150" cy="165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ru-RU" altLang="ru-RU" sz="2600" b="1">
                <a:latin typeface="Arial" pitchFamily="34" charset="0"/>
              </a:rPr>
              <a:t>Выпячивание передней брюшной стенки в области внутренней паховой ямки</a:t>
            </a:r>
          </a:p>
        </p:txBody>
      </p:sp>
      <p:pic>
        <p:nvPicPr>
          <p:cNvPr id="716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2" t="5182" r="9961" b="22073"/>
          <a:stretch>
            <a:fillRect/>
          </a:stretch>
        </p:blipFill>
        <p:spPr bwMode="auto">
          <a:xfrm>
            <a:off x="971550" y="2492375"/>
            <a:ext cx="3679825" cy="388937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/>
          </p:cNvSpPr>
          <p:nvPr>
            <p:ph type="title"/>
          </p:nvPr>
        </p:nvSpPr>
        <p:spPr>
          <a:xfrm>
            <a:off x="993775" y="115888"/>
            <a:ext cx="7015163" cy="801687"/>
          </a:xfrm>
        </p:spPr>
        <p:txBody>
          <a:bodyPr/>
          <a:lstStyle/>
          <a:p>
            <a:pPr eaLnBrk="1" hangingPunct="1"/>
            <a:r>
              <a:rPr lang="ru-RU" altLang="ru-RU" sz="3600" b="1" smtClean="0"/>
              <a:t>Скользящая грыжа</a:t>
            </a:r>
          </a:p>
        </p:txBody>
      </p:sp>
      <p:pic>
        <p:nvPicPr>
          <p:cNvPr id="7270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48263" y="1160463"/>
            <a:ext cx="3729037" cy="4679950"/>
          </a:xfrm>
          <a:noFill/>
          <a:ln>
            <a:solidFill>
              <a:srgbClr val="663300"/>
            </a:solidFill>
            <a:miter lim="800000"/>
            <a:headEnd/>
            <a:tailEnd/>
          </a:ln>
        </p:spPr>
      </p:pic>
      <p:sp>
        <p:nvSpPr>
          <p:cNvPr id="72708" name="Text Box 4"/>
          <p:cNvSpPr txBox="1">
            <a:spLocks noChangeArrowheads="1"/>
          </p:cNvSpPr>
          <p:nvPr/>
        </p:nvSpPr>
        <p:spPr bwMode="auto">
          <a:xfrm>
            <a:off x="539750" y="1938338"/>
            <a:ext cx="3960813" cy="1562100"/>
          </a:xfrm>
          <a:prstGeom prst="rect">
            <a:avLst/>
          </a:prstGeom>
          <a:solidFill>
            <a:srgbClr val="FFCC66"/>
          </a:solidFill>
          <a:ln w="9525">
            <a:solidFill>
              <a:srgbClr val="66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latin typeface="Arial" pitchFamily="34" charset="0"/>
              </a:rPr>
              <a:t>В образовании грыжевого мешка принимает участие висцеральная брюшина</a:t>
            </a:r>
          </a:p>
        </p:txBody>
      </p:sp>
      <p:sp>
        <p:nvSpPr>
          <p:cNvPr id="72709" name="Text Box 5"/>
          <p:cNvSpPr txBox="1">
            <a:spLocks noChangeArrowheads="1"/>
          </p:cNvSpPr>
          <p:nvPr/>
        </p:nvSpPr>
        <p:spPr bwMode="auto">
          <a:xfrm>
            <a:off x="1403350" y="5876925"/>
            <a:ext cx="64912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 u="sng">
                <a:latin typeface="Arial" pitchFamily="34" charset="0"/>
              </a:rPr>
              <a:t>Купол слепой кишки с червеобразным отростком</a:t>
            </a:r>
          </a:p>
        </p:txBody>
      </p:sp>
      <p:sp>
        <p:nvSpPr>
          <p:cNvPr id="72710" name="Line 6"/>
          <p:cNvSpPr>
            <a:spLocks noChangeShapeType="1"/>
          </p:cNvSpPr>
          <p:nvPr/>
        </p:nvSpPr>
        <p:spPr bwMode="auto">
          <a:xfrm flipV="1">
            <a:off x="3132138" y="4149725"/>
            <a:ext cx="3455987" cy="165576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2711" name="Text Box 7"/>
          <p:cNvSpPr txBox="1">
            <a:spLocks noChangeArrowheads="1"/>
          </p:cNvSpPr>
          <p:nvPr/>
        </p:nvSpPr>
        <p:spPr bwMode="auto">
          <a:xfrm>
            <a:off x="395288" y="4314825"/>
            <a:ext cx="4319587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5400" b="1">
                <a:latin typeface="Arial" pitchFamily="34" charset="0"/>
              </a:rPr>
              <a:t>0,6 – 3,9%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/>
          </p:cNvSpPr>
          <p:nvPr>
            <p:ph type="title"/>
          </p:nvPr>
        </p:nvSpPr>
        <p:spPr>
          <a:xfrm>
            <a:off x="971550" y="188913"/>
            <a:ext cx="7056438" cy="792162"/>
          </a:xfrm>
        </p:spPr>
        <p:txBody>
          <a:bodyPr/>
          <a:lstStyle/>
          <a:p>
            <a:pPr eaLnBrk="1" hangingPunct="1"/>
            <a:r>
              <a:rPr lang="ru-RU" altLang="ru-RU" sz="3600" b="1" smtClean="0"/>
              <a:t>Скользящая грыжа</a:t>
            </a:r>
          </a:p>
        </p:txBody>
      </p:sp>
      <p:sp>
        <p:nvSpPr>
          <p:cNvPr id="73731" name="Text Box 3"/>
          <p:cNvSpPr txBox="1">
            <a:spLocks noChangeArrowheads="1"/>
          </p:cNvSpPr>
          <p:nvPr/>
        </p:nvSpPr>
        <p:spPr bwMode="auto">
          <a:xfrm>
            <a:off x="252413" y="2039938"/>
            <a:ext cx="6407150" cy="1563687"/>
          </a:xfrm>
          <a:prstGeom prst="rect">
            <a:avLst/>
          </a:prstGeom>
          <a:solidFill>
            <a:srgbClr val="FFCC66"/>
          </a:solidFill>
          <a:ln w="9525">
            <a:solidFill>
              <a:srgbClr val="66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41325" indent="-441325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ru-RU" altLang="ru-RU" b="1">
                <a:latin typeface="Arial" pitchFamily="34" charset="0"/>
              </a:rPr>
              <a:t>Слепой кишки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ru-RU" altLang="ru-RU" b="1">
                <a:latin typeface="Arial" pitchFamily="34" charset="0"/>
              </a:rPr>
              <a:t>Мочевого пузыря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ru-RU" altLang="ru-RU" b="1">
                <a:latin typeface="Arial" pitchFamily="34" charset="0"/>
              </a:rPr>
              <a:t>Женских половых органов</a:t>
            </a:r>
          </a:p>
        </p:txBody>
      </p:sp>
      <p:sp>
        <p:nvSpPr>
          <p:cNvPr id="73732" name="Text Box 4"/>
          <p:cNvSpPr txBox="1">
            <a:spLocks noChangeArrowheads="1"/>
          </p:cNvSpPr>
          <p:nvPr/>
        </p:nvSpPr>
        <p:spPr bwMode="auto">
          <a:xfrm>
            <a:off x="2051050" y="4292600"/>
            <a:ext cx="6842125" cy="2051050"/>
          </a:xfrm>
          <a:prstGeom prst="rect">
            <a:avLst/>
          </a:prstGeom>
          <a:solidFill>
            <a:srgbClr val="996600"/>
          </a:solidFill>
          <a:ln w="9525">
            <a:solidFill>
              <a:srgbClr val="FFCC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65125" indent="-365125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ru-RU" altLang="ru-RU" b="1">
                <a:solidFill>
                  <a:schemeClr val="bg1"/>
                </a:solidFill>
                <a:latin typeface="Arial" pitchFamily="34" charset="0"/>
              </a:rPr>
              <a:t>Восходящей ободочной кишки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ru-RU" altLang="ru-RU" b="1">
                <a:solidFill>
                  <a:schemeClr val="bg1"/>
                </a:solidFill>
                <a:latin typeface="Arial" pitchFamily="34" charset="0"/>
              </a:rPr>
              <a:t>Нисходящей ободочной кишки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ru-RU" altLang="ru-RU" b="1">
                <a:solidFill>
                  <a:schemeClr val="bg1"/>
                </a:solidFill>
                <a:latin typeface="Arial" pitchFamily="34" charset="0"/>
              </a:rPr>
              <a:t>Сигмовидной кишки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ru-RU" altLang="ru-RU" b="1">
                <a:solidFill>
                  <a:schemeClr val="bg1"/>
                </a:solidFill>
                <a:latin typeface="Arial" pitchFamily="34" charset="0"/>
              </a:rPr>
              <a:t>Мочеточников и почек</a:t>
            </a:r>
          </a:p>
        </p:txBody>
      </p:sp>
      <p:sp>
        <p:nvSpPr>
          <p:cNvPr id="73733" name="AutoShape 5"/>
          <p:cNvSpPr>
            <a:spLocks/>
          </p:cNvSpPr>
          <p:nvPr/>
        </p:nvSpPr>
        <p:spPr bwMode="auto">
          <a:xfrm>
            <a:off x="6877050" y="2060575"/>
            <a:ext cx="142875" cy="1584325"/>
          </a:xfrm>
          <a:prstGeom prst="rightBrace">
            <a:avLst>
              <a:gd name="adj1" fmla="val 92407"/>
              <a:gd name="adj2" fmla="val 50000"/>
            </a:avLst>
          </a:prstGeom>
          <a:noFill/>
          <a:ln w="38100">
            <a:solidFill>
              <a:srgbClr val="99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itchFamily="34" charset="0"/>
            </a:endParaRPr>
          </a:p>
        </p:txBody>
      </p:sp>
      <p:sp>
        <p:nvSpPr>
          <p:cNvPr id="73734" name="AutoShape 6"/>
          <p:cNvSpPr>
            <a:spLocks/>
          </p:cNvSpPr>
          <p:nvPr/>
        </p:nvSpPr>
        <p:spPr bwMode="auto">
          <a:xfrm>
            <a:off x="1763713" y="4292600"/>
            <a:ext cx="144462" cy="2089150"/>
          </a:xfrm>
          <a:prstGeom prst="leftBrace">
            <a:avLst>
              <a:gd name="adj1" fmla="val 120513"/>
              <a:gd name="adj2" fmla="val 50000"/>
            </a:avLst>
          </a:prstGeom>
          <a:noFill/>
          <a:ln w="38100">
            <a:solidFill>
              <a:srgbClr val="FFCC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itchFamily="34" charset="0"/>
            </a:endParaRPr>
          </a:p>
        </p:txBody>
      </p:sp>
      <p:sp>
        <p:nvSpPr>
          <p:cNvPr id="73735" name="Text Box 7"/>
          <p:cNvSpPr txBox="1">
            <a:spLocks noChangeArrowheads="1"/>
          </p:cNvSpPr>
          <p:nvPr/>
        </p:nvSpPr>
        <p:spPr bwMode="auto">
          <a:xfrm>
            <a:off x="250825" y="5013325"/>
            <a:ext cx="123983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latin typeface="Arial" pitchFamily="34" charset="0"/>
              </a:rPr>
              <a:t>Редко</a:t>
            </a:r>
          </a:p>
        </p:txBody>
      </p:sp>
      <p:sp>
        <p:nvSpPr>
          <p:cNvPr id="73736" name="Text Box 8"/>
          <p:cNvSpPr txBox="1">
            <a:spLocks noChangeArrowheads="1"/>
          </p:cNvSpPr>
          <p:nvPr/>
        </p:nvSpPr>
        <p:spPr bwMode="auto">
          <a:xfrm>
            <a:off x="7235825" y="2492375"/>
            <a:ext cx="12223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FFFFCC"/>
                </a:solidFill>
                <a:latin typeface="Arial" pitchFamily="34" charset="0"/>
              </a:rPr>
              <a:t>Часто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/>
          </p:cNvSpPr>
          <p:nvPr>
            <p:ph type="title"/>
          </p:nvPr>
        </p:nvSpPr>
        <p:spPr>
          <a:xfrm>
            <a:off x="900113" y="346075"/>
            <a:ext cx="7632700" cy="709613"/>
          </a:xfrm>
        </p:spPr>
        <p:txBody>
          <a:bodyPr/>
          <a:lstStyle/>
          <a:p>
            <a:pPr eaLnBrk="1" hangingPunct="1"/>
            <a:r>
              <a:rPr lang="ru-RU" altLang="ru-RU" sz="3600" b="1" smtClean="0"/>
              <a:t>Скользящая грыжа слепой кишки </a:t>
            </a:r>
          </a:p>
        </p:txBody>
      </p:sp>
      <p:pic>
        <p:nvPicPr>
          <p:cNvPr id="7475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700213"/>
            <a:ext cx="8424862" cy="36798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/>
          </p:cNvSpPr>
          <p:nvPr>
            <p:ph type="title"/>
          </p:nvPr>
        </p:nvSpPr>
        <p:spPr>
          <a:xfrm>
            <a:off x="1187450" y="333375"/>
            <a:ext cx="6624638" cy="863600"/>
          </a:xfrm>
        </p:spPr>
        <p:txBody>
          <a:bodyPr/>
          <a:lstStyle/>
          <a:p>
            <a:pPr eaLnBrk="1" hangingPunct="1"/>
            <a:r>
              <a:rPr lang="ru-RU" altLang="ru-RU" sz="3600" b="1" smtClean="0"/>
              <a:t>Скользящая грыжа мочевого пузыря</a:t>
            </a:r>
          </a:p>
        </p:txBody>
      </p:sp>
      <p:pic>
        <p:nvPicPr>
          <p:cNvPr id="7577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988" y="2205038"/>
            <a:ext cx="7240587" cy="3535362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Хирургическое лечение</a:t>
            </a:r>
          </a:p>
        </p:txBody>
      </p:sp>
      <p:sp>
        <p:nvSpPr>
          <p:cNvPr id="76803" name="Текст 2"/>
          <p:cNvSpPr>
            <a:spLocks noGrp="1"/>
          </p:cNvSpPr>
          <p:nvPr>
            <p:ph type="body" sz="half" idx="1"/>
          </p:nvPr>
        </p:nvSpPr>
        <p:spPr>
          <a:xfrm>
            <a:off x="949325" y="1981200"/>
            <a:ext cx="7439025" cy="4114800"/>
          </a:xfrm>
        </p:spPr>
        <p:txBody>
          <a:bodyPr/>
          <a:lstStyle/>
          <a:p>
            <a:pPr eaLnBrk="1" hangingPunct="1"/>
            <a:r>
              <a:rPr lang="ru-RU" altLang="ru-RU" smtClean="0"/>
              <a:t>Грыжесечение</a:t>
            </a:r>
          </a:p>
          <a:p>
            <a:pPr eaLnBrk="1" hangingPunct="1"/>
            <a:r>
              <a:rPr lang="ru-RU" altLang="ru-RU" smtClean="0"/>
              <a:t>Обработка грыжевого мешка</a:t>
            </a:r>
          </a:p>
          <a:p>
            <a:pPr eaLnBrk="1" hangingPunct="1"/>
            <a:r>
              <a:rPr lang="ru-RU" altLang="ru-RU" smtClean="0"/>
              <a:t>Пластика грыжевого дефекта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"/>
          <p:cNvSpPr>
            <a:spLocks noGrp="1"/>
          </p:cNvSpPr>
          <p:nvPr>
            <p:ph idx="1"/>
          </p:nvPr>
        </p:nvSpPr>
        <p:spPr>
          <a:xfrm>
            <a:off x="0" y="549275"/>
            <a:ext cx="5651500" cy="6308725"/>
          </a:xfrm>
        </p:spPr>
        <p:txBody>
          <a:bodyPr/>
          <a:lstStyle/>
          <a:p>
            <a:pPr marL="0" indent="0"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3600" b="1" smtClean="0"/>
              <a:t>Наружная грыжа живота</a:t>
            </a:r>
            <a:r>
              <a:rPr lang="ru-RU" altLang="ru-RU" sz="2800" b="1" smtClean="0"/>
              <a:t>  </a:t>
            </a:r>
            <a:br>
              <a:rPr lang="ru-RU" altLang="ru-RU" sz="2800" b="1" smtClean="0"/>
            </a:br>
            <a:r>
              <a:rPr lang="ru-RU" altLang="ru-RU" sz="2800" b="1" smtClean="0"/>
              <a:t>хирургическое заболевание, при котором через различные отверстия («слабые места») в мышечно-апоневротическом слое передней или задней брюшной стенки и тазового дна происходит выпячивание внутренностей вместе с пристеночным листком брюшины при целостности кожных покровов</a:t>
            </a:r>
          </a:p>
        </p:txBody>
      </p:sp>
      <p:pic>
        <p:nvPicPr>
          <p:cNvPr id="31747" name="Picture 4" descr="грыж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338" y="1125538"/>
            <a:ext cx="3522662" cy="477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600" b="1" smtClean="0"/>
              <a:t>Способ </a:t>
            </a:r>
            <a:r>
              <a:rPr lang="en-US" altLang="ru-RU" sz="3600" b="1" smtClean="0"/>
              <a:t>Lichtenstein</a:t>
            </a:r>
            <a:endParaRPr lang="ru-RU" altLang="ru-RU" sz="3600" b="1" smtClean="0"/>
          </a:p>
        </p:txBody>
      </p:sp>
      <p:pic>
        <p:nvPicPr>
          <p:cNvPr id="77827" name="Picture 3" descr="Image-2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2925" y="2397125"/>
            <a:ext cx="3867150" cy="2693988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7828" name="Picture 4" descr="Image-2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9488" y="2470150"/>
            <a:ext cx="3752850" cy="2789238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7829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0734F61-1A3D-417C-AA84-047747610D2E}" type="slidenum">
              <a:rPr lang="ru-RU" altLang="ru-RU" sz="1200">
                <a:solidFill>
                  <a:srgbClr val="898989"/>
                </a:solidFill>
                <a:latin typeface="Arial" pitchFamily="34" charset="0"/>
              </a:rPr>
              <a:pPr>
                <a:spcBef>
                  <a:spcPct val="0"/>
                </a:spcBef>
                <a:buFontTx/>
                <a:buNone/>
              </a:pPr>
              <a:t>50</a:t>
            </a:fld>
            <a:endParaRPr lang="ru-RU" altLang="ru-RU" sz="1200">
              <a:solidFill>
                <a:srgbClr val="898989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600" b="1" smtClean="0"/>
              <a:t>Способ </a:t>
            </a:r>
            <a:r>
              <a:rPr lang="en-US" altLang="ru-RU" sz="3600" b="1" smtClean="0"/>
              <a:t>Lichtenstein</a:t>
            </a:r>
            <a:endParaRPr lang="ru-RU" altLang="ru-RU" sz="3600" b="1" smtClean="0"/>
          </a:p>
        </p:txBody>
      </p:sp>
      <p:pic>
        <p:nvPicPr>
          <p:cNvPr id="78851" name="Picture 3" descr="Image-2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8638" y="2384425"/>
            <a:ext cx="3895725" cy="2719388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8852" name="Picture 4" descr="Image-2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9488" y="2473325"/>
            <a:ext cx="3752850" cy="2784475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8853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E013A24-B42F-46D7-9D28-FB20DA829A31}" type="slidenum">
              <a:rPr lang="ru-RU" altLang="ru-RU" sz="1200">
                <a:solidFill>
                  <a:srgbClr val="898989"/>
                </a:solidFill>
                <a:latin typeface="Arial" pitchFamily="34" charset="0"/>
              </a:rPr>
              <a:pPr>
                <a:spcBef>
                  <a:spcPct val="0"/>
                </a:spcBef>
                <a:buFontTx/>
                <a:buNone/>
              </a:pPr>
              <a:t>51</a:t>
            </a:fld>
            <a:endParaRPr lang="ru-RU" altLang="ru-RU" sz="1200">
              <a:solidFill>
                <a:srgbClr val="898989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600" b="1" smtClean="0"/>
              <a:t>Способ </a:t>
            </a:r>
            <a:r>
              <a:rPr lang="en-US" altLang="ru-RU" sz="3600" b="1" smtClean="0"/>
              <a:t>Lichtenstein</a:t>
            </a:r>
            <a:endParaRPr lang="ru-RU" altLang="ru-RU" sz="3600" b="1" smtClean="0"/>
          </a:p>
        </p:txBody>
      </p:sp>
      <p:pic>
        <p:nvPicPr>
          <p:cNvPr id="7987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71775" y="1484313"/>
            <a:ext cx="3600450" cy="5040312"/>
          </a:xfrm>
        </p:spPr>
      </p:pic>
      <p:sp>
        <p:nvSpPr>
          <p:cNvPr id="79876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D568AF0-2E0E-40D8-A30F-8A658567ED83}" type="slidenum">
              <a:rPr lang="ru-RU" altLang="ru-RU" sz="1200">
                <a:solidFill>
                  <a:srgbClr val="898989"/>
                </a:solidFill>
                <a:latin typeface="Arial" pitchFamily="34" charset="0"/>
              </a:rPr>
              <a:pPr>
                <a:spcBef>
                  <a:spcPct val="0"/>
                </a:spcBef>
                <a:buFontTx/>
                <a:buNone/>
              </a:pPr>
              <a:t>52</a:t>
            </a:fld>
            <a:endParaRPr lang="ru-RU" altLang="ru-RU" sz="1200">
              <a:solidFill>
                <a:srgbClr val="898989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Заголовок 6"/>
          <p:cNvSpPr>
            <a:spLocks noGrp="1"/>
          </p:cNvSpPr>
          <p:nvPr>
            <p:ph type="title"/>
          </p:nvPr>
        </p:nvSpPr>
        <p:spPr>
          <a:xfrm>
            <a:off x="539750" y="2492375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ru-RU" sz="3600" b="1" smtClean="0"/>
              <a:t>Лапароскопическая герниопластика</a:t>
            </a:r>
          </a:p>
        </p:txBody>
      </p:sp>
      <p:sp>
        <p:nvSpPr>
          <p:cNvPr id="80899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45F9B22-254C-406D-B1DF-B1C3153E204A}" type="slidenum">
              <a:rPr lang="ru-RU" altLang="ru-RU" sz="1200">
                <a:solidFill>
                  <a:srgbClr val="898989"/>
                </a:solidFill>
                <a:latin typeface="Arial" pitchFamily="34" charset="0"/>
              </a:rPr>
              <a:pPr>
                <a:spcBef>
                  <a:spcPct val="0"/>
                </a:spcBef>
                <a:buFontTx/>
                <a:buNone/>
              </a:pPr>
              <a:t>53</a:t>
            </a:fld>
            <a:endParaRPr lang="ru-RU" altLang="ru-RU" sz="1200">
              <a:solidFill>
                <a:srgbClr val="898989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4"/>
          <p:cNvSpPr>
            <a:spLocks noGrp="1"/>
          </p:cNvSpPr>
          <p:nvPr>
            <p:ph type="title"/>
          </p:nvPr>
        </p:nvSpPr>
        <p:spPr>
          <a:xfrm>
            <a:off x="1258888" y="260350"/>
            <a:ext cx="7885112" cy="1143000"/>
          </a:xfrm>
        </p:spPr>
        <p:txBody>
          <a:bodyPr anchor="t"/>
          <a:lstStyle/>
          <a:p>
            <a:pPr eaLnBrk="1" hangingPunct="1"/>
            <a:r>
              <a:rPr lang="ru-RU" altLang="ru-RU" sz="3200" smtClean="0"/>
              <a:t>Прямая паховая грыжа</a:t>
            </a:r>
          </a:p>
        </p:txBody>
      </p:sp>
      <p:pic>
        <p:nvPicPr>
          <p:cNvPr id="81923" name="Picture 5" descr="Image3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628775"/>
            <a:ext cx="3671887" cy="4524375"/>
          </a:xfrm>
        </p:spPr>
      </p:pic>
      <p:pic>
        <p:nvPicPr>
          <p:cNvPr id="81924" name="Picture 7" descr="Image3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59338" y="1628775"/>
            <a:ext cx="3600450" cy="4535488"/>
          </a:xfrm>
        </p:spPr>
      </p:pic>
      <p:sp>
        <p:nvSpPr>
          <p:cNvPr id="81925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23EC15E-37D6-4A82-BAA9-3FBE326F5612}" type="slidenum">
              <a:rPr lang="ru-RU" altLang="ru-RU" sz="1200">
                <a:solidFill>
                  <a:srgbClr val="898989"/>
                </a:solidFill>
                <a:latin typeface="Arial" pitchFamily="34" charset="0"/>
              </a:rPr>
              <a:pPr>
                <a:spcBef>
                  <a:spcPct val="0"/>
                </a:spcBef>
                <a:buFontTx/>
                <a:buNone/>
              </a:pPr>
              <a:t>54</a:t>
            </a:fld>
            <a:endParaRPr lang="ru-RU" altLang="ru-RU" sz="1200">
              <a:solidFill>
                <a:srgbClr val="898989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4"/>
          <p:cNvSpPr>
            <a:spLocks noGrp="1"/>
          </p:cNvSpPr>
          <p:nvPr>
            <p:ph type="title"/>
          </p:nvPr>
        </p:nvSpPr>
        <p:spPr>
          <a:xfrm>
            <a:off x="611188" y="333375"/>
            <a:ext cx="8137525" cy="1143000"/>
          </a:xfrm>
        </p:spPr>
        <p:txBody>
          <a:bodyPr anchor="t"/>
          <a:lstStyle/>
          <a:p>
            <a:pPr eaLnBrk="1" hangingPunct="1"/>
            <a:r>
              <a:rPr lang="ru-RU" altLang="ru-RU" sz="3200" smtClean="0"/>
              <a:t>Косая паховая грыжа</a:t>
            </a:r>
          </a:p>
        </p:txBody>
      </p:sp>
      <p:pic>
        <p:nvPicPr>
          <p:cNvPr id="82947" name="Picture 5" descr="Image3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844675"/>
            <a:ext cx="3725862" cy="4103688"/>
          </a:xfrm>
        </p:spPr>
      </p:pic>
      <p:pic>
        <p:nvPicPr>
          <p:cNvPr id="82948" name="Picture 7" descr="Image3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6313" y="2033588"/>
            <a:ext cx="3762375" cy="3657600"/>
          </a:xfrm>
        </p:spPr>
      </p:pic>
      <p:sp>
        <p:nvSpPr>
          <p:cNvPr id="82949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48EC065-2BC1-4843-ADF8-50E2834C7211}" type="slidenum">
              <a:rPr lang="ru-RU" altLang="ru-RU" sz="1200">
                <a:solidFill>
                  <a:srgbClr val="898989"/>
                </a:solidFill>
                <a:latin typeface="Arial" pitchFamily="34" charset="0"/>
              </a:rPr>
              <a:pPr>
                <a:spcBef>
                  <a:spcPct val="0"/>
                </a:spcBef>
                <a:buFontTx/>
                <a:buNone/>
              </a:pPr>
              <a:t>55</a:t>
            </a:fld>
            <a:endParaRPr lang="ru-RU" altLang="ru-RU" sz="1200">
              <a:solidFill>
                <a:srgbClr val="898989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83971" name="Rectangle 3"/>
          <p:cNvSpPr>
            <a:spLocks noGrp="1"/>
          </p:cNvSpPr>
          <p:nvPr>
            <p:ph idx="1"/>
          </p:nvPr>
        </p:nvSpPr>
        <p:spPr>
          <a:xfrm>
            <a:off x="468313" y="1196975"/>
            <a:ext cx="8229600" cy="4530725"/>
          </a:xfrm>
        </p:spPr>
        <p:txBody>
          <a:bodyPr anchor="ctr"/>
          <a:lstStyle/>
          <a:p>
            <a:pPr algn="ctr" eaLnBrk="1" hangingPunct="1">
              <a:buFont typeface="Wingdings" pitchFamily="2" charset="2"/>
              <a:buNone/>
            </a:pPr>
            <a:r>
              <a:rPr lang="ru-RU" altLang="ru-RU" sz="4800" b="1" smtClean="0"/>
              <a:t>Пупочная грыжа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600" b="1" smtClean="0"/>
              <a:t>Пупочная грыжа малого размера</a:t>
            </a:r>
            <a:br>
              <a:rPr lang="ru-RU" altLang="ru-RU" sz="3600" b="1" smtClean="0"/>
            </a:br>
            <a:r>
              <a:rPr lang="it-IT" altLang="ru-RU" sz="3200" b="1" smtClean="0"/>
              <a:t>(4 -5 </a:t>
            </a:r>
            <a:r>
              <a:rPr lang="ru-RU" altLang="ru-RU" sz="3200" b="1" smtClean="0"/>
              <a:t>см</a:t>
            </a:r>
            <a:r>
              <a:rPr lang="it-IT" altLang="ru-RU" sz="3200" b="1" smtClean="0"/>
              <a:t>)</a:t>
            </a:r>
          </a:p>
        </p:txBody>
      </p:sp>
      <p:pic>
        <p:nvPicPr>
          <p:cNvPr id="84995" name="Picture 3" descr="3 umbilical hernia op smal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514600"/>
            <a:ext cx="41148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6" name="Picture 4" descr="4 umbilical hernia mesh smal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514600"/>
            <a:ext cx="41910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600" smtClean="0"/>
              <a:t>Пупочная грыжа средних размеров</a:t>
            </a:r>
            <a:r>
              <a:rPr lang="it-IT" altLang="ru-RU" sz="3200" smtClean="0"/>
              <a:t> (5-10 </a:t>
            </a:r>
            <a:r>
              <a:rPr lang="ru-RU" altLang="ru-RU" sz="3200" smtClean="0"/>
              <a:t>см</a:t>
            </a:r>
            <a:r>
              <a:rPr lang="it-IT" altLang="ru-RU" sz="3200" smtClean="0"/>
              <a:t>)</a:t>
            </a:r>
          </a:p>
        </p:txBody>
      </p:sp>
      <p:pic>
        <p:nvPicPr>
          <p:cNvPr id="86019" name="Picture 6" descr="5 umbilical hernia med ap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1484313"/>
            <a:ext cx="3311525" cy="24844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6020" name="Picture 3" descr="6 umbilical hernia med sid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447800"/>
            <a:ext cx="335280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1" name="Picture 4" descr="7 umbilical hernia med o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114800"/>
            <a:ext cx="34290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2" name="Picture 5" descr="8 umbilical hernia med mesh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114800"/>
            <a:ext cx="34290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600" smtClean="0"/>
              <a:t>Пупочная грыжа больших размеров</a:t>
            </a:r>
            <a:r>
              <a:rPr lang="it-IT" altLang="ru-RU" sz="3200" smtClean="0"/>
              <a:t> (&gt;10 </a:t>
            </a:r>
            <a:r>
              <a:rPr lang="ru-RU" altLang="ru-RU" sz="3200" smtClean="0"/>
              <a:t>см</a:t>
            </a:r>
            <a:r>
              <a:rPr lang="it-IT" altLang="ru-RU" sz="3200" smtClean="0"/>
              <a:t>)</a:t>
            </a:r>
          </a:p>
        </p:txBody>
      </p:sp>
      <p:pic>
        <p:nvPicPr>
          <p:cNvPr id="87043" name="Picture 3" descr="9 umbilical hernia large a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47900"/>
            <a:ext cx="41148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4" name="Picture 4" descr="9a umbilical hernia large sid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209800"/>
            <a:ext cx="41910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/>
          <p:cNvSpPr>
            <a:spLocks noGrp="1"/>
          </p:cNvSpPr>
          <p:nvPr>
            <p:ph type="title"/>
          </p:nvPr>
        </p:nvSpPr>
        <p:spPr>
          <a:xfrm>
            <a:off x="1935163" y="115888"/>
            <a:ext cx="5240337" cy="798512"/>
          </a:xfrm>
        </p:spPr>
        <p:txBody>
          <a:bodyPr/>
          <a:lstStyle/>
          <a:p>
            <a:pPr eaLnBrk="1" hangingPunct="1"/>
            <a:r>
              <a:rPr lang="ru-RU" altLang="ru-RU" sz="2800" smtClean="0">
                <a:ea typeface="Helvetica Neue"/>
                <a:cs typeface="Helvetica Neue"/>
              </a:rPr>
              <a:t>Количество операций (тыс.) </a:t>
            </a:r>
          </a:p>
        </p:txBody>
      </p:sp>
      <p:graphicFrame>
        <p:nvGraphicFramePr>
          <p:cNvPr id="32771" name="Объект 24"/>
          <p:cNvGraphicFramePr>
            <a:graphicFrameLocks noGrp="1"/>
          </p:cNvGraphicFramePr>
          <p:nvPr>
            <p:ph idx="1"/>
          </p:nvPr>
        </p:nvGraphicFramePr>
        <p:xfrm>
          <a:off x="1042988" y="1125538"/>
          <a:ext cx="6232525" cy="5019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8" r:id="rId4" imgW="6230652" imgH="5017443" progId="Excel.Chart.8">
                  <p:embed/>
                </p:oleObj>
              </mc:Choice>
              <mc:Fallback>
                <p:oleObj r:id="rId4" imgW="6230652" imgH="5017443" progId="Excel.Chart.8">
                  <p:embed/>
                  <p:pic>
                    <p:nvPicPr>
                      <p:cNvPr id="0" name="Объект 24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2988" y="1125538"/>
                        <a:ext cx="6232525" cy="5019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Oval 1"/>
          <p:cNvSpPr/>
          <p:nvPr/>
        </p:nvSpPr>
        <p:spPr>
          <a:xfrm>
            <a:off x="1557338" y="2444750"/>
            <a:ext cx="733425" cy="56356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endParaRPr lang="ru-RU" dirty="0">
              <a:latin typeface="Helvetica Neue" charset="0"/>
            </a:endParaRPr>
          </a:p>
        </p:txBody>
      </p:sp>
      <p:sp>
        <p:nvSpPr>
          <p:cNvPr id="6" name="Oval 1"/>
          <p:cNvSpPr/>
          <p:nvPr/>
        </p:nvSpPr>
        <p:spPr>
          <a:xfrm>
            <a:off x="4475163" y="2786063"/>
            <a:ext cx="733425" cy="56356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endParaRPr lang="ru-RU" dirty="0">
              <a:latin typeface="Helvetica Neue" charset="0"/>
            </a:endParaRPr>
          </a:p>
        </p:txBody>
      </p:sp>
      <p:sp>
        <p:nvSpPr>
          <p:cNvPr id="32774" name="Прямоугольник 3"/>
          <p:cNvSpPr>
            <a:spLocks noChangeArrowheads="1"/>
          </p:cNvSpPr>
          <p:nvPr/>
        </p:nvSpPr>
        <p:spPr bwMode="auto">
          <a:xfrm flipH="1">
            <a:off x="8001000" y="5659438"/>
            <a:ext cx="34925" cy="25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ru-RU" sz="1000">
              <a:latin typeface="Helvetica Neue"/>
              <a:ea typeface="Helvetica Neue"/>
              <a:cs typeface="Helvetica Neue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/>
          </p:cNvSpPr>
          <p:nvPr>
            <p:ph type="title"/>
          </p:nvPr>
        </p:nvSpPr>
        <p:spPr>
          <a:xfrm>
            <a:off x="0" y="133350"/>
            <a:ext cx="9144000" cy="1566863"/>
          </a:xfrm>
        </p:spPr>
        <p:txBody>
          <a:bodyPr/>
          <a:lstStyle/>
          <a:p>
            <a:pPr eaLnBrk="1" hangingPunct="1"/>
            <a:r>
              <a:rPr lang="ru-RU" altLang="ru-RU" sz="3600" b="1" smtClean="0"/>
              <a:t>Содержимое </a:t>
            </a:r>
            <a:r>
              <a:rPr lang="ru-RU" altLang="ru-RU" sz="3600" b="1" i="1" smtClean="0"/>
              <a:t>(тонкая кишка, сальник)</a:t>
            </a:r>
            <a:r>
              <a:rPr lang="ru-RU" altLang="ru-RU" sz="3600" b="1" smtClean="0"/>
              <a:t> пупочной грыжи больших размеров (</a:t>
            </a:r>
            <a:r>
              <a:rPr lang="en-US" altLang="ru-RU" sz="3600" b="1" smtClean="0"/>
              <a:t>&gt;</a:t>
            </a:r>
            <a:r>
              <a:rPr lang="ru-RU" altLang="ru-RU" sz="3600" b="1" smtClean="0"/>
              <a:t>10 см)</a:t>
            </a:r>
          </a:p>
        </p:txBody>
      </p:sp>
      <p:pic>
        <p:nvPicPr>
          <p:cNvPr id="88067" name="Picture 4" descr="9d umbilical hernia large op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54163" y="1600200"/>
            <a:ext cx="6035675" cy="452596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600" smtClean="0"/>
              <a:t>Этапы операции пупочной грыжи больших размеров </a:t>
            </a:r>
            <a:r>
              <a:rPr lang="it-IT" altLang="ru-RU" sz="3200" smtClean="0"/>
              <a:t>(&gt;10 </a:t>
            </a:r>
            <a:r>
              <a:rPr lang="ru-RU" altLang="ru-RU" sz="3200" smtClean="0"/>
              <a:t>см</a:t>
            </a:r>
            <a:r>
              <a:rPr lang="it-IT" altLang="ru-RU" sz="3200" smtClean="0"/>
              <a:t>)</a:t>
            </a:r>
          </a:p>
        </p:txBody>
      </p:sp>
      <p:pic>
        <p:nvPicPr>
          <p:cNvPr id="89091" name="Picture 4" descr="9f umbilical hernia large op mesh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54263" y="2200275"/>
            <a:ext cx="4435475" cy="332581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9092" name="Picture 3" descr="9e umbilical hernia large op sutur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420938"/>
            <a:ext cx="434340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600" b="1" smtClean="0"/>
              <a:t>Этапы операции пупочной грыжи больших размеров </a:t>
            </a:r>
            <a:r>
              <a:rPr lang="it-IT" altLang="ru-RU" sz="3200" b="1" smtClean="0"/>
              <a:t>(&gt;10 </a:t>
            </a:r>
            <a:r>
              <a:rPr lang="ru-RU" altLang="ru-RU" sz="3200" b="1" smtClean="0"/>
              <a:t>см</a:t>
            </a:r>
            <a:r>
              <a:rPr lang="it-IT" altLang="ru-RU" sz="3200" b="1" smtClean="0"/>
              <a:t>)</a:t>
            </a:r>
          </a:p>
        </p:txBody>
      </p:sp>
      <p:pic>
        <p:nvPicPr>
          <p:cNvPr id="90115" name="Picture 4" descr="9g umbilical hernia large op mesh in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7813" y="1628775"/>
            <a:ext cx="5464175" cy="40989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4451" name="Rectangle 3"/>
          <p:cNvSpPr>
            <a:spLocks noChangeArrowheads="1"/>
          </p:cNvSpPr>
          <p:nvPr/>
        </p:nvSpPr>
        <p:spPr bwMode="auto">
          <a:xfrm>
            <a:off x="1066800" y="5718175"/>
            <a:ext cx="6934200" cy="113982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 anchorCtr="1"/>
          <a:lstStyle/>
          <a:p>
            <a:pPr algn="ctr" eaLnBrk="1" hangingPunct="1">
              <a:defRPr/>
            </a:pPr>
            <a:endParaRPr lang="it-IT" sz="28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/>
          </p:cNvSpPr>
          <p:nvPr>
            <p:ph type="title"/>
          </p:nvPr>
        </p:nvSpPr>
        <p:spPr>
          <a:xfrm>
            <a:off x="133350" y="277813"/>
            <a:ext cx="8831263" cy="1143000"/>
          </a:xfrm>
        </p:spPr>
        <p:txBody>
          <a:bodyPr/>
          <a:lstStyle/>
          <a:p>
            <a:pPr eaLnBrk="1" hangingPunct="1"/>
            <a:r>
              <a:rPr lang="ru-RU" altLang="ru-RU" sz="3200" b="1" smtClean="0"/>
              <a:t>Пупочная грыжа больших размеров </a:t>
            </a:r>
            <a:br>
              <a:rPr lang="ru-RU" altLang="ru-RU" sz="3200" b="1" smtClean="0"/>
            </a:br>
            <a:r>
              <a:rPr lang="it-IT" altLang="ru-RU" sz="2800" b="1" smtClean="0"/>
              <a:t>(&gt;10 </a:t>
            </a:r>
            <a:r>
              <a:rPr lang="ru-RU" altLang="ru-RU" sz="2800" b="1" smtClean="0"/>
              <a:t>см</a:t>
            </a:r>
            <a:r>
              <a:rPr lang="it-IT" altLang="ru-RU" sz="2800" b="1" smtClean="0"/>
              <a:t>) </a:t>
            </a:r>
            <a:r>
              <a:rPr lang="ru-RU" altLang="ru-RU" sz="2800" b="1" smtClean="0"/>
              <a:t>До и после операции</a:t>
            </a:r>
            <a:endParaRPr lang="it-IT" altLang="ru-RU" sz="2800" b="1" smtClean="0"/>
          </a:p>
        </p:txBody>
      </p:sp>
      <p:pic>
        <p:nvPicPr>
          <p:cNvPr id="91139" name="Picture 4" descr="9h umbilical hernia large op post op ap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6463" y="2133600"/>
            <a:ext cx="4176712" cy="313213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1140" name="Picture 3" descr="9 umbilical hernia large ap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2133600"/>
            <a:ext cx="4176713" cy="313055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4" descr="9h umbilical hernia large op post op side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7900" y="2205038"/>
            <a:ext cx="4038600" cy="302895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163" name="Picture 3" descr="9a umbilical hernia large side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2205038"/>
            <a:ext cx="4032250" cy="302418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6501" name="Rectangle 5"/>
          <p:cNvSpPr>
            <a:spLocks noChangeArrowheads="1"/>
          </p:cNvSpPr>
          <p:nvPr/>
        </p:nvSpPr>
        <p:spPr bwMode="auto">
          <a:xfrm>
            <a:off x="250825" y="260350"/>
            <a:ext cx="8893175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ru-RU" sz="3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Пупочная грыжа больших размеров </a:t>
            </a:r>
            <a:r>
              <a:rPr lang="it-IT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(&gt;10 </a:t>
            </a:r>
            <a:r>
              <a:rPr lang="ru-RU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см</a:t>
            </a:r>
            <a:r>
              <a:rPr lang="it-IT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) </a:t>
            </a:r>
            <a:r>
              <a:rPr lang="ru-RU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До и после операции</a:t>
            </a:r>
            <a:endParaRPr lang="it-IT" sz="32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Заголовок 1"/>
          <p:cNvSpPr>
            <a:spLocks noGrp="1"/>
          </p:cNvSpPr>
          <p:nvPr>
            <p:ph type="title"/>
          </p:nvPr>
        </p:nvSpPr>
        <p:spPr>
          <a:xfrm>
            <a:off x="323850" y="2492375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ru-RU" b="1" smtClean="0"/>
              <a:t>Невправимые грыжи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b="1" smtClean="0"/>
              <a:t>Определение</a:t>
            </a:r>
          </a:p>
        </p:txBody>
      </p:sp>
      <p:sp>
        <p:nvSpPr>
          <p:cNvPr id="94211" name="Прямоугольник 5"/>
          <p:cNvSpPr>
            <a:spLocks noChangeArrowheads="1"/>
          </p:cNvSpPr>
          <p:nvPr/>
        </p:nvSpPr>
        <p:spPr bwMode="auto">
          <a:xfrm>
            <a:off x="457200" y="2413000"/>
            <a:ext cx="836295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latin typeface="Arial" pitchFamily="34" charset="0"/>
              </a:rPr>
              <a:t>Невправимая грыжа живота </a:t>
            </a:r>
            <a:r>
              <a:rPr lang="ru-RU" altLang="ru-RU">
                <a:latin typeface="Arial" pitchFamily="34" charset="0"/>
              </a:rPr>
              <a:t>– грыжа, при которой выпавшие в грыжевой мешок органы фиксированы в нем спайками и сращениями из-за чего не могут быть погружены или самостоятельно вправиться обратно в брюшную полость.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b="1" smtClean="0"/>
              <a:t>Схема</a:t>
            </a:r>
          </a:p>
        </p:txBody>
      </p:sp>
      <p:pic>
        <p:nvPicPr>
          <p:cNvPr id="95235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2276475"/>
            <a:ext cx="5238750" cy="33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b="1" smtClean="0"/>
              <a:t>Клиника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54013" y="1201738"/>
            <a:ext cx="8435975" cy="56324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400" b="1" dirty="0"/>
              <a:t>Симптомы</a:t>
            </a:r>
          </a:p>
          <a:p>
            <a:pPr marL="285750" indent="-285750" eaLnBrk="1" hangingPunct="1">
              <a:buFont typeface="Wingdings" panose="05000000000000000000" pitchFamily="2" charset="2"/>
              <a:buChar char="q"/>
              <a:defRPr/>
            </a:pPr>
            <a:r>
              <a:rPr lang="ru-RU" sz="2400" dirty="0"/>
              <a:t>Невправимое грыжевое выпячивание (в отличие от ущемлённого): безболезненно или </a:t>
            </a:r>
            <a:r>
              <a:rPr lang="ru-RU" sz="2400" dirty="0" err="1"/>
              <a:t>незгачительно</a:t>
            </a:r>
            <a:r>
              <a:rPr lang="ru-RU" sz="2400" dirty="0"/>
              <a:t> болезненно</a:t>
            </a:r>
          </a:p>
          <a:p>
            <a:pPr marL="285750" indent="-285750" eaLnBrk="1" hangingPunct="1">
              <a:buFont typeface="Wingdings" panose="05000000000000000000" pitchFamily="2" charset="2"/>
              <a:buChar char="q"/>
              <a:defRPr/>
            </a:pPr>
            <a:r>
              <a:rPr lang="ru-RU" sz="2400" dirty="0"/>
              <a:t>не напряжено </a:t>
            </a:r>
          </a:p>
          <a:p>
            <a:pPr marL="285750" indent="-285750" eaLnBrk="1" hangingPunct="1">
              <a:buFont typeface="Wingdings" panose="05000000000000000000" pitchFamily="2" charset="2"/>
              <a:buChar char="q"/>
              <a:defRPr/>
            </a:pPr>
            <a:r>
              <a:rPr lang="ru-RU" sz="2400" dirty="0"/>
              <a:t>не сопровождается явлениями кишечной непроходимости кишечника</a:t>
            </a:r>
          </a:p>
          <a:p>
            <a:pPr marL="285750" indent="-285750" eaLnBrk="1" hangingPunct="1">
              <a:buFont typeface="Wingdings" panose="05000000000000000000" pitchFamily="2" charset="2"/>
              <a:buChar char="q"/>
              <a:defRPr/>
            </a:pPr>
            <a:r>
              <a:rPr lang="ru-RU" sz="2400" dirty="0"/>
              <a:t>при </a:t>
            </a:r>
            <a:r>
              <a:rPr lang="ru-RU" sz="2400" dirty="0" err="1"/>
              <a:t>натуживании</a:t>
            </a:r>
            <a:r>
              <a:rPr lang="ru-RU" sz="2400" dirty="0"/>
              <a:t> увеличивается в объёме </a:t>
            </a:r>
          </a:p>
          <a:p>
            <a:pPr marL="285750" indent="-285750" eaLnBrk="1" hangingPunct="1">
              <a:buFont typeface="Wingdings" panose="05000000000000000000" pitchFamily="2" charset="2"/>
              <a:buChar char="q"/>
              <a:defRPr/>
            </a:pPr>
            <a:r>
              <a:rPr lang="ru-RU" sz="2400" dirty="0"/>
              <a:t>может осложняться </a:t>
            </a:r>
            <a:r>
              <a:rPr lang="ru-RU" sz="2400" dirty="0" err="1"/>
              <a:t>копростазом</a:t>
            </a:r>
            <a:r>
              <a:rPr lang="ru-RU" sz="2400" dirty="0"/>
              <a:t> и частичной непроходимостью кишечника.</a:t>
            </a:r>
          </a:p>
          <a:p>
            <a:pPr algn="ctr" eaLnBrk="1" hangingPunct="1">
              <a:defRPr/>
            </a:pPr>
            <a:r>
              <a:rPr lang="ru-RU" sz="2400" b="1" dirty="0"/>
              <a:t>Локализация</a:t>
            </a:r>
          </a:p>
          <a:p>
            <a:pPr marL="285750" indent="-285750" eaLnBrk="1" hangingPunct="1">
              <a:buFont typeface="Wingdings" panose="05000000000000000000" pitchFamily="2" charset="2"/>
              <a:buChar char="q"/>
              <a:defRPr/>
            </a:pPr>
            <a:r>
              <a:rPr lang="ru-RU" sz="2400" dirty="0"/>
              <a:t>в основном пупочные и послеоперационные грыжи</a:t>
            </a:r>
          </a:p>
          <a:p>
            <a:pPr algn="ctr" eaLnBrk="1" hangingPunct="1">
              <a:defRPr/>
            </a:pPr>
            <a:r>
              <a:rPr lang="ru-RU" sz="2400" b="1" dirty="0"/>
              <a:t>Половые и возрастные отличия</a:t>
            </a:r>
          </a:p>
          <a:p>
            <a:pPr marL="285750" indent="-285750" eaLnBrk="1" hangingPunct="1">
              <a:buFont typeface="Wingdings" panose="05000000000000000000" pitchFamily="2" charset="2"/>
              <a:buChar char="q"/>
              <a:defRPr/>
            </a:pPr>
            <a:r>
              <a:rPr lang="ru-RU" sz="2400" dirty="0"/>
              <a:t>чаще женщины</a:t>
            </a:r>
          </a:p>
          <a:p>
            <a:pPr marL="285750" indent="-285750" eaLnBrk="1" hangingPunct="1">
              <a:buFont typeface="Wingdings" panose="05000000000000000000" pitchFamily="2" charset="2"/>
              <a:buChar char="q"/>
              <a:defRPr/>
            </a:pPr>
            <a:r>
              <a:rPr lang="ru-RU" sz="2400" dirty="0"/>
              <a:t>редко дети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b="1" smtClean="0"/>
              <a:t>Клиника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15900" y="1341438"/>
            <a:ext cx="8712200" cy="52625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eaLnBrk="1" hangingPunct="1">
              <a:buFont typeface="Wingdings" panose="05000000000000000000" pitchFamily="2" charset="2"/>
              <a:buChar char="q"/>
              <a:defRPr/>
            </a:pPr>
            <a:r>
              <a:rPr lang="ru-RU" sz="2400" dirty="0"/>
              <a:t>начинают беспокоить ранее отсутствовавшие тянущие боли в области образования, в ряде случаев </a:t>
            </a:r>
            <a:r>
              <a:rPr lang="ru-RU" sz="2400" dirty="0" err="1"/>
              <a:t>иррадиирующие</a:t>
            </a:r>
            <a:r>
              <a:rPr lang="ru-RU" sz="2400" dirty="0"/>
              <a:t> в поясницу</a:t>
            </a:r>
          </a:p>
          <a:p>
            <a:pPr algn="ctr" eaLnBrk="1" hangingPunct="1">
              <a:defRPr/>
            </a:pPr>
            <a:r>
              <a:rPr lang="ru-RU" sz="2400" b="1" dirty="0" err="1"/>
              <a:t>Физикальный</a:t>
            </a:r>
            <a:r>
              <a:rPr lang="ru-RU" sz="2400" b="1" dirty="0"/>
              <a:t> осмотр</a:t>
            </a:r>
          </a:p>
          <a:p>
            <a:pPr marL="342900" indent="-342900" eaLnBrk="1" hangingPunct="1">
              <a:buFont typeface="Wingdings" panose="05000000000000000000" pitchFamily="2" charset="2"/>
              <a:buChar char="q"/>
              <a:defRPr/>
            </a:pPr>
            <a:r>
              <a:rPr lang="ru-RU" sz="2400" dirty="0"/>
              <a:t>выпячивание не исчезает ни при принятии пациентом горизонтального положения, ни при лёгком сдавливании грыжи</a:t>
            </a:r>
          </a:p>
          <a:p>
            <a:pPr marL="342900" indent="-342900" eaLnBrk="1" hangingPunct="1">
              <a:buFont typeface="Wingdings" panose="05000000000000000000" pitchFamily="2" charset="2"/>
              <a:buChar char="q"/>
              <a:defRPr/>
            </a:pPr>
            <a:r>
              <a:rPr lang="ru-RU" sz="2400" dirty="0"/>
              <a:t>грыжевой мешок разделяется соединительнотканными тяжами на обособленные участки (камеры), в которых обнаруживаются обширные приращения вышедшего в грыжевой мешок сальника и кишечных петель (чаще всего при пупочных грыжах) </a:t>
            </a:r>
          </a:p>
          <a:p>
            <a:pPr marL="342900" indent="-342900" eaLnBrk="1" hangingPunct="1">
              <a:buFont typeface="Wingdings" panose="05000000000000000000" pitchFamily="2" charset="2"/>
              <a:buChar char="q"/>
              <a:defRPr/>
            </a:pPr>
            <a:r>
              <a:rPr lang="ru-RU" sz="2400" dirty="0"/>
              <a:t>может произойти изолированное ущемление содержимого одной из камер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/>
        </p:nvGraphicFramePr>
        <p:xfrm>
          <a:off x="755649" y="1704748"/>
          <a:ext cx="8081963" cy="23003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3795" name="Title 1"/>
          <p:cNvSpPr txBox="1">
            <a:spLocks/>
          </p:cNvSpPr>
          <p:nvPr/>
        </p:nvSpPr>
        <p:spPr bwMode="auto">
          <a:xfrm>
            <a:off x="1614488" y="365125"/>
            <a:ext cx="5915025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altLang="ru-RU" sz="4000">
                <a:latin typeface="Arial" pitchFamily="34" charset="0"/>
                <a:ea typeface="Helvetica Neue"/>
                <a:cs typeface="Helvetica Neue"/>
              </a:rPr>
              <a:t>Грыжесечение в России</a:t>
            </a:r>
          </a:p>
        </p:txBody>
      </p:sp>
      <p:sp>
        <p:nvSpPr>
          <p:cNvPr id="33796" name="Прямоугольник 1"/>
          <p:cNvSpPr>
            <a:spLocks noChangeArrowheads="1"/>
          </p:cNvSpPr>
          <p:nvPr/>
        </p:nvSpPr>
        <p:spPr bwMode="auto">
          <a:xfrm>
            <a:off x="3851275" y="6381750"/>
            <a:ext cx="49863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latin typeface="Helvetica Neue"/>
                <a:ea typeface="Helvetica Neue"/>
                <a:cs typeface="Helvetica Neue"/>
              </a:rPr>
              <a:t>Из отчета МЗ РФ за 2018 год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Особенности клинического течения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7950" y="1989138"/>
            <a:ext cx="9036050" cy="33845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endParaRPr lang="ru-RU" dirty="0"/>
          </a:p>
          <a:p>
            <a:pPr marL="457200" indent="-457200" eaLnBrk="1" hangingPunct="1">
              <a:buFont typeface="Wingdings" panose="05000000000000000000" pitchFamily="2" charset="2"/>
              <a:buChar char="q"/>
              <a:defRPr/>
            </a:pPr>
            <a:r>
              <a:rPr lang="ru-RU" sz="2800" dirty="0"/>
              <a:t>развиваются симптомы нарушения пассажа химуса по кишечнику (в нижних отделах - </a:t>
            </a:r>
            <a:r>
              <a:rPr lang="ru-RU" sz="2800" dirty="0" err="1"/>
              <a:t>копростаз</a:t>
            </a:r>
            <a:r>
              <a:rPr lang="ru-RU" sz="2800" dirty="0"/>
              <a:t>) </a:t>
            </a:r>
          </a:p>
          <a:p>
            <a:pPr marL="457200" indent="-457200" eaLnBrk="1" hangingPunct="1">
              <a:buFont typeface="Wingdings" panose="05000000000000000000" pitchFamily="2" charset="2"/>
              <a:buChar char="q"/>
              <a:defRPr/>
            </a:pPr>
            <a:r>
              <a:rPr lang="ru-RU" sz="2800" dirty="0"/>
              <a:t>присоединяются запоры, тошнота, общая слабость, недомогание, боли в подложечной области, ухудшается аппетит, снижается работоспособность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Лечение</a:t>
            </a:r>
          </a:p>
        </p:txBody>
      </p:sp>
      <p:sp>
        <p:nvSpPr>
          <p:cNvPr id="99331" name="Прямоугольник 5"/>
          <p:cNvSpPr>
            <a:spLocks noChangeArrowheads="1"/>
          </p:cNvSpPr>
          <p:nvPr/>
        </p:nvSpPr>
        <p:spPr bwMode="auto">
          <a:xfrm>
            <a:off x="457200" y="2413000"/>
            <a:ext cx="8435975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400">
                <a:latin typeface="Arial" pitchFamily="34" charset="0"/>
              </a:rPr>
              <a:t>Грыжесечение, разделение спаек, пластика грыжевых ворот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Заголовок 1"/>
          <p:cNvSpPr>
            <a:spLocks noGrp="1"/>
          </p:cNvSpPr>
          <p:nvPr>
            <p:ph type="title"/>
          </p:nvPr>
        </p:nvSpPr>
        <p:spPr>
          <a:xfrm>
            <a:off x="323850" y="2492375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ru-RU" b="1" smtClean="0"/>
              <a:t>Ущемленные грыжи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101379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altLang="ru-RU" sz="2800" b="1" i="1" smtClean="0"/>
              <a:t>Ущемление</a:t>
            </a:r>
            <a:r>
              <a:rPr lang="ru-RU" altLang="ru-RU" sz="2800" b="1" smtClean="0"/>
              <a:t> – это сдавление грыжевого содержимого в грыжевых воротах или в рубцовоизмененной шейке грыжевого мешка с последующим нарушением питания ущемленного органа.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4213" y="188913"/>
            <a:ext cx="8135937" cy="10795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Частота ущемления различных видов грыж</a:t>
            </a:r>
          </a:p>
        </p:txBody>
      </p:sp>
      <p:sp>
        <p:nvSpPr>
          <p:cNvPr id="82950" name="Line 6"/>
          <p:cNvSpPr>
            <a:spLocks noChangeShapeType="1"/>
          </p:cNvSpPr>
          <p:nvPr/>
        </p:nvSpPr>
        <p:spPr bwMode="auto">
          <a:xfrm>
            <a:off x="0" y="1484313"/>
            <a:ext cx="91440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2951" name="Line 7"/>
          <p:cNvSpPr>
            <a:spLocks noChangeShapeType="1"/>
          </p:cNvSpPr>
          <p:nvPr/>
        </p:nvSpPr>
        <p:spPr bwMode="auto">
          <a:xfrm>
            <a:off x="0" y="6858000"/>
            <a:ext cx="91440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2953" name="Rectangle 9"/>
          <p:cNvSpPr>
            <a:spLocks noChangeArrowheads="1"/>
          </p:cNvSpPr>
          <p:nvPr/>
        </p:nvSpPr>
        <p:spPr bwMode="auto">
          <a:xfrm>
            <a:off x="250825" y="3068638"/>
            <a:ext cx="7704138" cy="345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ru-RU" altLang="ru-RU" sz="4000" baseline="-25000">
              <a:solidFill>
                <a:srgbClr val="006600"/>
              </a:solidFill>
              <a:latin typeface="Arial" pitchFamily="34" charset="0"/>
            </a:endParaRPr>
          </a:p>
        </p:txBody>
      </p:sp>
      <p:graphicFrame>
        <p:nvGraphicFramePr>
          <p:cNvPr id="102406" name="Object 16"/>
          <p:cNvGraphicFramePr>
            <a:graphicFrameLocks noChangeAspect="1"/>
          </p:cNvGraphicFramePr>
          <p:nvPr/>
        </p:nvGraphicFramePr>
        <p:xfrm>
          <a:off x="395288" y="2349500"/>
          <a:ext cx="8764587" cy="424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11" r:id="rId4" imgW="7126842" imgH="3456732" progId="Excel.Chart.8">
                  <p:embed/>
                </p:oleObj>
              </mc:Choice>
              <mc:Fallback>
                <p:oleObj r:id="rId4" imgW="7126842" imgH="3456732" progId="Excel.Chart.8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2349500"/>
                        <a:ext cx="8764587" cy="424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07" name="TextBox 4"/>
          <p:cNvSpPr txBox="1">
            <a:spLocks noChangeArrowheads="1"/>
          </p:cNvSpPr>
          <p:nvPr/>
        </p:nvSpPr>
        <p:spPr bwMode="auto">
          <a:xfrm>
            <a:off x="5435600" y="6340475"/>
            <a:ext cx="35353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pitchFamily="34" charset="0"/>
              </a:rPr>
              <a:t>А.А.Матюшенко с соавт. 2009 г.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400"/>
                                        <p:tgtEl>
                                          <p:spTgt spid="82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1400"/>
                                        <p:tgtEl>
                                          <p:spTgt spid="82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29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29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7" presetClass="entr" presetSubtype="0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829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829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829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8" grpId="0"/>
      <p:bldP spid="82950" grpId="0" animBg="1"/>
      <p:bldP spid="82951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 </a:t>
            </a:r>
          </a:p>
        </p:txBody>
      </p:sp>
      <p:sp>
        <p:nvSpPr>
          <p:cNvPr id="23557" name="Line 5"/>
          <p:cNvSpPr>
            <a:spLocks noChangeShapeType="1"/>
          </p:cNvSpPr>
          <p:nvPr/>
        </p:nvSpPr>
        <p:spPr bwMode="auto">
          <a:xfrm>
            <a:off x="0" y="1484313"/>
            <a:ext cx="91440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558" name="Line 6"/>
          <p:cNvSpPr>
            <a:spLocks noChangeShapeType="1"/>
          </p:cNvSpPr>
          <p:nvPr/>
        </p:nvSpPr>
        <p:spPr bwMode="auto">
          <a:xfrm>
            <a:off x="0" y="6858000"/>
            <a:ext cx="91440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564" name="Rectangle 12"/>
          <p:cNvSpPr>
            <a:spLocks noChangeArrowheads="1"/>
          </p:cNvSpPr>
          <p:nvPr/>
        </p:nvSpPr>
        <p:spPr bwMode="auto">
          <a:xfrm>
            <a:off x="468313" y="188913"/>
            <a:ext cx="82296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endParaRPr lang="ru-RU" sz="320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23704" name="Rectangle 152"/>
          <p:cNvSpPr>
            <a:spLocks noChangeArrowheads="1"/>
          </p:cNvSpPr>
          <p:nvPr/>
        </p:nvSpPr>
        <p:spPr bwMode="auto">
          <a:xfrm>
            <a:off x="8101013" y="5805488"/>
            <a:ext cx="288925" cy="454025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itchFamily="34" charset="0"/>
            </a:endParaRPr>
          </a:p>
        </p:txBody>
      </p:sp>
      <p:sp>
        <p:nvSpPr>
          <p:cNvPr id="103431" name="Rectangle 171"/>
          <p:cNvSpPr>
            <a:spLocks noChangeArrowheads="1"/>
          </p:cNvSpPr>
          <p:nvPr/>
        </p:nvSpPr>
        <p:spPr bwMode="auto">
          <a:xfrm>
            <a:off x="0" y="18145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itchFamily="34" charset="0"/>
            </a:endParaRPr>
          </a:p>
        </p:txBody>
      </p:sp>
      <p:sp>
        <p:nvSpPr>
          <p:cNvPr id="103432" name="Rectangle 186"/>
          <p:cNvSpPr>
            <a:spLocks noChangeArrowheads="1"/>
          </p:cNvSpPr>
          <p:nvPr/>
        </p:nvSpPr>
        <p:spPr bwMode="auto">
          <a:xfrm>
            <a:off x="0" y="-57165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itchFamily="34" charset="0"/>
            </a:endParaRPr>
          </a:p>
        </p:txBody>
      </p:sp>
      <p:sp>
        <p:nvSpPr>
          <p:cNvPr id="103433" name="Rectangle 187"/>
          <p:cNvSpPr>
            <a:spLocks noChangeArrowheads="1"/>
          </p:cNvSpPr>
          <p:nvPr/>
        </p:nvSpPr>
        <p:spPr bwMode="auto">
          <a:xfrm>
            <a:off x="0" y="-16589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itchFamily="34" charset="0"/>
            </a:endParaRPr>
          </a:p>
        </p:txBody>
      </p:sp>
      <p:sp>
        <p:nvSpPr>
          <p:cNvPr id="103434" name="Rectangle 188"/>
          <p:cNvSpPr>
            <a:spLocks noChangeArrowheads="1"/>
          </p:cNvSpPr>
          <p:nvPr/>
        </p:nvSpPr>
        <p:spPr bwMode="auto">
          <a:xfrm>
            <a:off x="0" y="-3635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itchFamily="34" charset="0"/>
            </a:endParaRPr>
          </a:p>
        </p:txBody>
      </p:sp>
      <p:sp>
        <p:nvSpPr>
          <p:cNvPr id="103435" name="Rectangle 189"/>
          <p:cNvSpPr>
            <a:spLocks noChangeArrowheads="1"/>
          </p:cNvSpPr>
          <p:nvPr/>
        </p:nvSpPr>
        <p:spPr bwMode="auto">
          <a:xfrm>
            <a:off x="69850" y="571500"/>
            <a:ext cx="9028113" cy="70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>
                <a:latin typeface="Arial" pitchFamily="34" charset="0"/>
              </a:rPr>
              <a:t>Патогенез эластического ущемления</a:t>
            </a:r>
            <a:endParaRPr lang="ru-RU" altLang="ru-RU" sz="1600">
              <a:latin typeface="Arial" pitchFamily="34" charset="0"/>
            </a:endParaRPr>
          </a:p>
        </p:txBody>
      </p:sp>
      <p:sp>
        <p:nvSpPr>
          <p:cNvPr id="103436" name="Rectangle 190"/>
          <p:cNvSpPr>
            <a:spLocks noChangeArrowheads="1"/>
          </p:cNvSpPr>
          <p:nvPr/>
        </p:nvSpPr>
        <p:spPr bwMode="auto">
          <a:xfrm>
            <a:off x="0" y="30654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itchFamily="34" charset="0"/>
            </a:endParaRPr>
          </a:p>
        </p:txBody>
      </p:sp>
      <p:sp>
        <p:nvSpPr>
          <p:cNvPr id="103437" name="Rectangle 191"/>
          <p:cNvSpPr>
            <a:spLocks noChangeArrowheads="1"/>
          </p:cNvSpPr>
          <p:nvPr/>
        </p:nvSpPr>
        <p:spPr bwMode="auto">
          <a:xfrm>
            <a:off x="0" y="55705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itchFamily="34" charset="0"/>
            </a:endParaRPr>
          </a:p>
        </p:txBody>
      </p:sp>
      <p:sp>
        <p:nvSpPr>
          <p:cNvPr id="103438" name="Rectangle 192"/>
          <p:cNvSpPr>
            <a:spLocks noChangeArrowheads="1"/>
          </p:cNvSpPr>
          <p:nvPr/>
        </p:nvSpPr>
        <p:spPr bwMode="auto">
          <a:xfrm>
            <a:off x="0" y="85232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itchFamily="34" charset="0"/>
            </a:endParaRPr>
          </a:p>
        </p:txBody>
      </p:sp>
      <p:sp>
        <p:nvSpPr>
          <p:cNvPr id="103439" name="Rectangle 193"/>
          <p:cNvSpPr>
            <a:spLocks noChangeArrowheads="1"/>
          </p:cNvSpPr>
          <p:nvPr/>
        </p:nvSpPr>
        <p:spPr bwMode="auto">
          <a:xfrm>
            <a:off x="0" y="98091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itchFamily="34" charset="0"/>
            </a:endParaRPr>
          </a:p>
        </p:txBody>
      </p:sp>
      <p:sp>
        <p:nvSpPr>
          <p:cNvPr id="103440" name="Rectangle 194"/>
          <p:cNvSpPr>
            <a:spLocks noChangeArrowheads="1"/>
          </p:cNvSpPr>
          <p:nvPr/>
        </p:nvSpPr>
        <p:spPr bwMode="auto">
          <a:xfrm>
            <a:off x="0" y="122761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itchFamily="34" charset="0"/>
            </a:endParaRPr>
          </a:p>
        </p:txBody>
      </p:sp>
      <p:sp>
        <p:nvSpPr>
          <p:cNvPr id="103441" name="Rectangle 195"/>
          <p:cNvSpPr>
            <a:spLocks noChangeArrowheads="1"/>
          </p:cNvSpPr>
          <p:nvPr/>
        </p:nvSpPr>
        <p:spPr bwMode="auto">
          <a:xfrm>
            <a:off x="0" y="13066713"/>
            <a:ext cx="366713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</a:t>
            </a:r>
            <a:endParaRPr lang="ru-RU" altLang="ru-RU" sz="1800">
              <a:latin typeface="Arial" pitchFamily="34" charset="0"/>
            </a:endParaRPr>
          </a:p>
        </p:txBody>
      </p:sp>
      <p:sp>
        <p:nvSpPr>
          <p:cNvPr id="103442" name="Text Box 196"/>
          <p:cNvSpPr txBox="1">
            <a:spLocks noChangeArrowheads="1"/>
          </p:cNvSpPr>
          <p:nvPr/>
        </p:nvSpPr>
        <p:spPr bwMode="auto">
          <a:xfrm>
            <a:off x="827088" y="1574800"/>
            <a:ext cx="7921625" cy="4800600"/>
          </a:xfrm>
          <a:prstGeom prst="rect">
            <a:avLst/>
          </a:prstGeom>
          <a:solidFill>
            <a:srgbClr val="FFFF99"/>
          </a:solidFill>
          <a:ln w="12700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006600"/>
                </a:solidFill>
                <a:latin typeface="Arial" pitchFamily="34" charset="0"/>
              </a:rPr>
              <a:t>Интенсивное сокращение мышц             Уменьшение внутрибрюшного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006600"/>
                </a:solidFill>
                <a:latin typeface="Arial" pitchFamily="34" charset="0"/>
              </a:rPr>
              <a:t> брюшного пресса                                     давления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6600"/>
              </a:solidFill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006600"/>
                </a:solidFill>
                <a:latin typeface="Arial" pitchFamily="34" charset="0"/>
              </a:rPr>
              <a:t>Растяжение грыжевых ворот                   Сужение грыжевого кольца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6600"/>
              </a:solidFill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006600"/>
                </a:solidFill>
                <a:latin typeface="Arial" pitchFamily="34" charset="0"/>
              </a:rPr>
              <a:t>Вдавливание содержимого                     Ущемление выпавшей части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006600"/>
                </a:solidFill>
                <a:latin typeface="Arial" pitchFamily="34" charset="0"/>
              </a:rPr>
              <a:t>в грыжевой мешок или вхождение         кишки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006600"/>
                </a:solidFill>
                <a:latin typeface="Arial" pitchFamily="34" charset="0"/>
              </a:rPr>
              <a:t>еще одной петли кишки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006600"/>
                </a:solidFill>
                <a:latin typeface="Arial" pitchFamily="34" charset="0"/>
              </a:rPr>
              <a:t>                                                                   Болевой спазм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006600"/>
                </a:solidFill>
                <a:latin typeface="Arial" pitchFamily="34" charset="0"/>
              </a:rPr>
              <a:t>                                                             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006600"/>
                </a:solidFill>
                <a:latin typeface="Arial" pitchFamily="34" charset="0"/>
              </a:rPr>
              <a:t>                                                                   Расстройство кровообращения,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006600"/>
                </a:solidFill>
                <a:latin typeface="Arial" pitchFamily="34" charset="0"/>
              </a:rPr>
              <a:t>                                                                   иннервации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006600"/>
                </a:solidFill>
                <a:latin typeface="Arial" pitchFamily="34" charset="0"/>
              </a:rPr>
              <a:t>                                                                   	Ишемия кишки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006600"/>
                </a:solidFill>
                <a:latin typeface="Arial" pitchFamily="34" charset="0"/>
              </a:rPr>
              <a:t>					Некроз кишки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6600"/>
              </a:solidFill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6600"/>
              </a:solidFill>
              <a:latin typeface="Arial" pitchFamily="34" charset="0"/>
            </a:endParaRPr>
          </a:p>
        </p:txBody>
      </p:sp>
      <p:sp>
        <p:nvSpPr>
          <p:cNvPr id="103443" name="Line 197"/>
          <p:cNvSpPr>
            <a:spLocks noChangeShapeType="1"/>
          </p:cNvSpPr>
          <p:nvPr/>
        </p:nvSpPr>
        <p:spPr bwMode="auto">
          <a:xfrm>
            <a:off x="4932363" y="2133600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3444" name="Line 198"/>
          <p:cNvSpPr>
            <a:spLocks noChangeShapeType="1"/>
          </p:cNvSpPr>
          <p:nvPr/>
        </p:nvSpPr>
        <p:spPr bwMode="auto">
          <a:xfrm>
            <a:off x="4932363" y="2133600"/>
            <a:ext cx="0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3445" name="Line 218"/>
          <p:cNvSpPr>
            <a:spLocks noChangeShapeType="1"/>
          </p:cNvSpPr>
          <p:nvPr/>
        </p:nvSpPr>
        <p:spPr bwMode="auto">
          <a:xfrm>
            <a:off x="2555875" y="2141538"/>
            <a:ext cx="0" cy="287337"/>
          </a:xfrm>
          <a:prstGeom prst="line">
            <a:avLst/>
          </a:prstGeom>
          <a:noFill/>
          <a:ln w="57150">
            <a:solidFill>
              <a:srgbClr val="99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3446" name="Line 220"/>
          <p:cNvSpPr>
            <a:spLocks noChangeShapeType="1"/>
          </p:cNvSpPr>
          <p:nvPr/>
        </p:nvSpPr>
        <p:spPr bwMode="auto">
          <a:xfrm>
            <a:off x="2571750" y="2709863"/>
            <a:ext cx="0" cy="287337"/>
          </a:xfrm>
          <a:prstGeom prst="line">
            <a:avLst/>
          </a:prstGeom>
          <a:noFill/>
          <a:ln w="57150">
            <a:solidFill>
              <a:srgbClr val="99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3447" name="Line 226"/>
          <p:cNvSpPr>
            <a:spLocks noChangeShapeType="1"/>
          </p:cNvSpPr>
          <p:nvPr/>
        </p:nvSpPr>
        <p:spPr bwMode="auto">
          <a:xfrm flipV="1">
            <a:off x="4248150" y="1989138"/>
            <a:ext cx="647700" cy="1152525"/>
          </a:xfrm>
          <a:prstGeom prst="line">
            <a:avLst/>
          </a:prstGeom>
          <a:noFill/>
          <a:ln w="57150">
            <a:solidFill>
              <a:srgbClr val="99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3448" name="Line 227"/>
          <p:cNvSpPr>
            <a:spLocks noChangeShapeType="1"/>
          </p:cNvSpPr>
          <p:nvPr/>
        </p:nvSpPr>
        <p:spPr bwMode="auto">
          <a:xfrm>
            <a:off x="6588125" y="2097088"/>
            <a:ext cx="0" cy="358775"/>
          </a:xfrm>
          <a:prstGeom prst="line">
            <a:avLst/>
          </a:prstGeom>
          <a:noFill/>
          <a:ln w="57150">
            <a:solidFill>
              <a:srgbClr val="99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3449" name="Line 228"/>
          <p:cNvSpPr>
            <a:spLocks noChangeShapeType="1"/>
          </p:cNvSpPr>
          <p:nvPr/>
        </p:nvSpPr>
        <p:spPr bwMode="auto">
          <a:xfrm>
            <a:off x="6588125" y="2700338"/>
            <a:ext cx="0" cy="358775"/>
          </a:xfrm>
          <a:prstGeom prst="line">
            <a:avLst/>
          </a:prstGeom>
          <a:noFill/>
          <a:ln w="57150">
            <a:solidFill>
              <a:srgbClr val="99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3450" name="Line 230"/>
          <p:cNvSpPr>
            <a:spLocks noChangeShapeType="1"/>
          </p:cNvSpPr>
          <p:nvPr/>
        </p:nvSpPr>
        <p:spPr bwMode="auto">
          <a:xfrm>
            <a:off x="6602413" y="3500438"/>
            <a:ext cx="0" cy="358775"/>
          </a:xfrm>
          <a:prstGeom prst="line">
            <a:avLst/>
          </a:prstGeom>
          <a:noFill/>
          <a:ln w="57150">
            <a:solidFill>
              <a:srgbClr val="99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3451" name="Line 231"/>
          <p:cNvSpPr>
            <a:spLocks noChangeShapeType="1"/>
          </p:cNvSpPr>
          <p:nvPr/>
        </p:nvSpPr>
        <p:spPr bwMode="auto">
          <a:xfrm>
            <a:off x="6602413" y="4113213"/>
            <a:ext cx="0" cy="360362"/>
          </a:xfrm>
          <a:prstGeom prst="line">
            <a:avLst/>
          </a:prstGeom>
          <a:noFill/>
          <a:ln w="57150">
            <a:solidFill>
              <a:srgbClr val="99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3452" name="Line 234"/>
          <p:cNvSpPr>
            <a:spLocks noChangeShapeType="1"/>
          </p:cNvSpPr>
          <p:nvPr/>
        </p:nvSpPr>
        <p:spPr bwMode="auto">
          <a:xfrm>
            <a:off x="6615113" y="4868863"/>
            <a:ext cx="0" cy="360362"/>
          </a:xfrm>
          <a:prstGeom prst="line">
            <a:avLst/>
          </a:prstGeom>
          <a:noFill/>
          <a:ln w="57150">
            <a:solidFill>
              <a:srgbClr val="99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3453" name="Line 234"/>
          <p:cNvSpPr>
            <a:spLocks noChangeShapeType="1"/>
          </p:cNvSpPr>
          <p:nvPr/>
        </p:nvSpPr>
        <p:spPr bwMode="auto">
          <a:xfrm>
            <a:off x="6602413" y="5445125"/>
            <a:ext cx="0" cy="360363"/>
          </a:xfrm>
          <a:prstGeom prst="line">
            <a:avLst/>
          </a:prstGeom>
          <a:noFill/>
          <a:ln w="57150">
            <a:solidFill>
              <a:srgbClr val="99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5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15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 nodePh="1">
                                  <p:stCondLst>
                                    <p:cond delay="90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900" fill="hold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fill="hold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7" grpId="0" animBg="1"/>
      <p:bldP spid="23558" grpId="0" animBg="1"/>
      <p:bldP spid="23564" grpId="0"/>
      <p:bldP spid="23704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 </a:t>
            </a:r>
          </a:p>
        </p:txBody>
      </p:sp>
      <p:sp>
        <p:nvSpPr>
          <p:cNvPr id="92165" name="Line 5"/>
          <p:cNvSpPr>
            <a:spLocks noChangeShapeType="1"/>
          </p:cNvSpPr>
          <p:nvPr/>
        </p:nvSpPr>
        <p:spPr bwMode="auto">
          <a:xfrm>
            <a:off x="0" y="6858000"/>
            <a:ext cx="91440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166" name="Rectangle 6"/>
          <p:cNvSpPr>
            <a:spLocks noChangeArrowheads="1"/>
          </p:cNvSpPr>
          <p:nvPr/>
        </p:nvSpPr>
        <p:spPr bwMode="auto">
          <a:xfrm>
            <a:off x="468313" y="188913"/>
            <a:ext cx="82296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endParaRPr lang="ru-RU" sz="320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92167" name="Rectangle 7"/>
          <p:cNvSpPr>
            <a:spLocks noChangeArrowheads="1"/>
          </p:cNvSpPr>
          <p:nvPr/>
        </p:nvSpPr>
        <p:spPr bwMode="auto">
          <a:xfrm>
            <a:off x="8101013" y="5805488"/>
            <a:ext cx="288925" cy="454025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itchFamily="34" charset="0"/>
            </a:endParaRPr>
          </a:p>
        </p:txBody>
      </p:sp>
      <p:sp>
        <p:nvSpPr>
          <p:cNvPr id="104454" name="Rectangle 8"/>
          <p:cNvSpPr>
            <a:spLocks noChangeArrowheads="1"/>
          </p:cNvSpPr>
          <p:nvPr/>
        </p:nvSpPr>
        <p:spPr bwMode="auto">
          <a:xfrm>
            <a:off x="0" y="18145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itchFamily="34" charset="0"/>
            </a:endParaRPr>
          </a:p>
        </p:txBody>
      </p:sp>
      <p:sp>
        <p:nvSpPr>
          <p:cNvPr id="104455" name="Rectangle 9"/>
          <p:cNvSpPr>
            <a:spLocks noChangeArrowheads="1"/>
          </p:cNvSpPr>
          <p:nvPr/>
        </p:nvSpPr>
        <p:spPr bwMode="auto">
          <a:xfrm>
            <a:off x="0" y="-57165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itchFamily="34" charset="0"/>
            </a:endParaRPr>
          </a:p>
        </p:txBody>
      </p:sp>
      <p:sp>
        <p:nvSpPr>
          <p:cNvPr id="104456" name="Rectangle 10"/>
          <p:cNvSpPr>
            <a:spLocks noChangeArrowheads="1"/>
          </p:cNvSpPr>
          <p:nvPr/>
        </p:nvSpPr>
        <p:spPr bwMode="auto">
          <a:xfrm>
            <a:off x="0" y="-16589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itchFamily="34" charset="0"/>
            </a:endParaRPr>
          </a:p>
        </p:txBody>
      </p:sp>
      <p:sp>
        <p:nvSpPr>
          <p:cNvPr id="104457" name="Rectangle 11"/>
          <p:cNvSpPr>
            <a:spLocks noChangeArrowheads="1"/>
          </p:cNvSpPr>
          <p:nvPr/>
        </p:nvSpPr>
        <p:spPr bwMode="auto">
          <a:xfrm>
            <a:off x="0" y="-3635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itchFamily="34" charset="0"/>
            </a:endParaRPr>
          </a:p>
        </p:txBody>
      </p:sp>
      <p:sp>
        <p:nvSpPr>
          <p:cNvPr id="104458" name="Rectangle 13"/>
          <p:cNvSpPr>
            <a:spLocks noChangeArrowheads="1"/>
          </p:cNvSpPr>
          <p:nvPr/>
        </p:nvSpPr>
        <p:spPr bwMode="auto">
          <a:xfrm>
            <a:off x="0" y="30654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itchFamily="34" charset="0"/>
            </a:endParaRPr>
          </a:p>
        </p:txBody>
      </p:sp>
      <p:sp>
        <p:nvSpPr>
          <p:cNvPr id="104459" name="Rectangle 14"/>
          <p:cNvSpPr>
            <a:spLocks noChangeArrowheads="1"/>
          </p:cNvSpPr>
          <p:nvPr/>
        </p:nvSpPr>
        <p:spPr bwMode="auto">
          <a:xfrm>
            <a:off x="0" y="55705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itchFamily="34" charset="0"/>
            </a:endParaRPr>
          </a:p>
        </p:txBody>
      </p:sp>
      <p:sp>
        <p:nvSpPr>
          <p:cNvPr id="104460" name="Rectangle 15"/>
          <p:cNvSpPr>
            <a:spLocks noChangeArrowheads="1"/>
          </p:cNvSpPr>
          <p:nvPr/>
        </p:nvSpPr>
        <p:spPr bwMode="auto">
          <a:xfrm>
            <a:off x="0" y="85232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itchFamily="34" charset="0"/>
            </a:endParaRPr>
          </a:p>
        </p:txBody>
      </p:sp>
      <p:sp>
        <p:nvSpPr>
          <p:cNvPr id="104461" name="Rectangle 16"/>
          <p:cNvSpPr>
            <a:spLocks noChangeArrowheads="1"/>
          </p:cNvSpPr>
          <p:nvPr/>
        </p:nvSpPr>
        <p:spPr bwMode="auto">
          <a:xfrm>
            <a:off x="0" y="98091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itchFamily="34" charset="0"/>
            </a:endParaRPr>
          </a:p>
        </p:txBody>
      </p:sp>
      <p:sp>
        <p:nvSpPr>
          <p:cNvPr id="104462" name="Rectangle 17"/>
          <p:cNvSpPr>
            <a:spLocks noChangeArrowheads="1"/>
          </p:cNvSpPr>
          <p:nvPr/>
        </p:nvSpPr>
        <p:spPr bwMode="auto">
          <a:xfrm>
            <a:off x="0" y="122761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itchFamily="34" charset="0"/>
            </a:endParaRPr>
          </a:p>
        </p:txBody>
      </p:sp>
      <p:sp>
        <p:nvSpPr>
          <p:cNvPr id="104463" name="Rectangle 18"/>
          <p:cNvSpPr>
            <a:spLocks noChangeArrowheads="1"/>
          </p:cNvSpPr>
          <p:nvPr/>
        </p:nvSpPr>
        <p:spPr bwMode="auto">
          <a:xfrm>
            <a:off x="0" y="13066713"/>
            <a:ext cx="366713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</a:t>
            </a:r>
            <a:endParaRPr lang="ru-RU" altLang="ru-RU" sz="1800">
              <a:latin typeface="Arial" pitchFamily="34" charset="0"/>
            </a:endParaRPr>
          </a:p>
        </p:txBody>
      </p:sp>
      <p:sp>
        <p:nvSpPr>
          <p:cNvPr id="104464" name="Text Box 19"/>
          <p:cNvSpPr txBox="1">
            <a:spLocks noChangeArrowheads="1"/>
          </p:cNvSpPr>
          <p:nvPr/>
        </p:nvSpPr>
        <p:spPr bwMode="auto">
          <a:xfrm>
            <a:off x="827088" y="1628775"/>
            <a:ext cx="7921625" cy="4740275"/>
          </a:xfrm>
          <a:prstGeom prst="rect">
            <a:avLst/>
          </a:prstGeom>
          <a:solidFill>
            <a:srgbClr val="FFFF99"/>
          </a:solidFill>
          <a:ln w="12700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006600"/>
                </a:solidFill>
                <a:latin typeface="Arial" pitchFamily="34" charset="0"/>
              </a:rPr>
              <a:t>Нарушение перистальтики кишки       Ишемия кишечной стенки  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006600"/>
                </a:solidFill>
                <a:latin typeface="Arial" pitchFamily="34" charset="0"/>
              </a:rPr>
              <a:t>или функции органа                                                      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6600"/>
              </a:solidFill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006600"/>
                </a:solidFill>
                <a:latin typeface="Arial" pitchFamily="34" charset="0"/>
              </a:rPr>
              <a:t>Копростаз (обтурация)                          Некроз кишечной стенки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>
              <a:solidFill>
                <a:srgbClr val="006600"/>
              </a:solidFill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006600"/>
                </a:solidFill>
                <a:latin typeface="Arial" pitchFamily="34" charset="0"/>
              </a:rPr>
              <a:t>Увеличение объема грыжевого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006600"/>
                </a:solidFill>
                <a:latin typeface="Arial" pitchFamily="34" charset="0"/>
              </a:rPr>
              <a:t>содержимого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6600"/>
              </a:solidFill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006600"/>
                </a:solidFill>
                <a:latin typeface="Arial" pitchFamily="34" charset="0"/>
              </a:rPr>
              <a:t>Сдавление грыжевого содержимого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006600"/>
                </a:solidFill>
                <a:latin typeface="Arial" pitchFamily="34" charset="0"/>
              </a:rPr>
              <a:t>в грыжевом мешке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6600"/>
              </a:solidFill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006600"/>
                </a:solidFill>
                <a:latin typeface="Arial" pitchFamily="34" charset="0"/>
              </a:rPr>
              <a:t>                                                             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006600"/>
                </a:solidFill>
                <a:latin typeface="Arial" pitchFamily="34" charset="0"/>
              </a:rPr>
              <a:t>Расстройство кровообращения,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006600"/>
                </a:solidFill>
                <a:latin typeface="Arial" pitchFamily="34" charset="0"/>
              </a:rPr>
              <a:t>иннервации, присоединение инфекции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6600"/>
              </a:solidFill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6600"/>
              </a:solidFill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006600"/>
                </a:solidFill>
                <a:latin typeface="Arial" pitchFamily="34" charset="0"/>
              </a:rPr>
              <a:t>                                                                </a:t>
            </a:r>
          </a:p>
        </p:txBody>
      </p:sp>
      <p:sp>
        <p:nvSpPr>
          <p:cNvPr id="104465" name="Line 20"/>
          <p:cNvSpPr>
            <a:spLocks noChangeShapeType="1"/>
          </p:cNvSpPr>
          <p:nvPr/>
        </p:nvSpPr>
        <p:spPr bwMode="auto">
          <a:xfrm>
            <a:off x="4932363" y="2133600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4466" name="Line 21"/>
          <p:cNvSpPr>
            <a:spLocks noChangeShapeType="1"/>
          </p:cNvSpPr>
          <p:nvPr/>
        </p:nvSpPr>
        <p:spPr bwMode="auto">
          <a:xfrm>
            <a:off x="4932363" y="2133600"/>
            <a:ext cx="0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4467" name="Line 22"/>
          <p:cNvSpPr>
            <a:spLocks noChangeShapeType="1"/>
          </p:cNvSpPr>
          <p:nvPr/>
        </p:nvSpPr>
        <p:spPr bwMode="auto">
          <a:xfrm>
            <a:off x="2555875" y="2205038"/>
            <a:ext cx="0" cy="360362"/>
          </a:xfrm>
          <a:prstGeom prst="line">
            <a:avLst/>
          </a:prstGeom>
          <a:noFill/>
          <a:ln w="57150">
            <a:solidFill>
              <a:srgbClr val="99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4468" name="Line 26"/>
          <p:cNvSpPr>
            <a:spLocks noChangeShapeType="1"/>
          </p:cNvSpPr>
          <p:nvPr/>
        </p:nvSpPr>
        <p:spPr bwMode="auto">
          <a:xfrm>
            <a:off x="6227763" y="1954213"/>
            <a:ext cx="0" cy="431800"/>
          </a:xfrm>
          <a:prstGeom prst="line">
            <a:avLst/>
          </a:prstGeom>
          <a:noFill/>
          <a:ln w="57150">
            <a:solidFill>
              <a:srgbClr val="99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4469" name="Line 27"/>
          <p:cNvSpPr>
            <a:spLocks noChangeShapeType="1"/>
          </p:cNvSpPr>
          <p:nvPr/>
        </p:nvSpPr>
        <p:spPr bwMode="auto">
          <a:xfrm flipH="1">
            <a:off x="2560638" y="2762250"/>
            <a:ext cx="0" cy="303213"/>
          </a:xfrm>
          <a:prstGeom prst="line">
            <a:avLst/>
          </a:prstGeom>
          <a:noFill/>
          <a:ln w="57150">
            <a:solidFill>
              <a:srgbClr val="99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4470" name="Line 28"/>
          <p:cNvSpPr>
            <a:spLocks noChangeShapeType="1"/>
          </p:cNvSpPr>
          <p:nvPr/>
        </p:nvSpPr>
        <p:spPr bwMode="auto">
          <a:xfrm>
            <a:off x="2565400" y="3576638"/>
            <a:ext cx="0" cy="288925"/>
          </a:xfrm>
          <a:prstGeom prst="line">
            <a:avLst/>
          </a:prstGeom>
          <a:noFill/>
          <a:ln w="57150">
            <a:solidFill>
              <a:srgbClr val="99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4471" name="Line 29"/>
          <p:cNvSpPr>
            <a:spLocks noChangeShapeType="1"/>
          </p:cNvSpPr>
          <p:nvPr/>
        </p:nvSpPr>
        <p:spPr bwMode="auto">
          <a:xfrm flipH="1">
            <a:off x="2584450" y="4364038"/>
            <a:ext cx="0" cy="504825"/>
          </a:xfrm>
          <a:prstGeom prst="line">
            <a:avLst/>
          </a:prstGeom>
          <a:noFill/>
          <a:ln w="57150">
            <a:solidFill>
              <a:srgbClr val="99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4472" name="TextBox 1"/>
          <p:cNvSpPr txBox="1">
            <a:spLocks noChangeArrowheads="1"/>
          </p:cNvSpPr>
          <p:nvPr/>
        </p:nvSpPr>
        <p:spPr bwMode="auto">
          <a:xfrm>
            <a:off x="1819275" y="615950"/>
            <a:ext cx="62261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>
                <a:latin typeface="Arial" pitchFamily="34" charset="0"/>
              </a:rPr>
              <a:t>Патогенез калового ущемления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500"/>
                                        <p:tgtEl>
                                          <p:spTgt spid="92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 nodePh="1">
                                  <p:stCondLst>
                                    <p:cond delay="90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900" fill="hold"/>
                                        <p:tgtEl>
                                          <p:spTgt spid="92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900" fill="hold"/>
                                        <p:tgtEl>
                                          <p:spTgt spid="92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5" grpId="0" animBg="1"/>
      <p:bldP spid="92166" grpId="0"/>
      <p:bldP spid="92167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/>
          </p:cNvSpPr>
          <p:nvPr>
            <p:ph type="title"/>
          </p:nvPr>
        </p:nvSpPr>
        <p:spPr>
          <a:xfrm>
            <a:off x="0" y="115888"/>
            <a:ext cx="9144000" cy="865187"/>
          </a:xfrm>
        </p:spPr>
        <p:txBody>
          <a:bodyPr/>
          <a:lstStyle/>
          <a:p>
            <a:pPr eaLnBrk="1" hangingPunct="1"/>
            <a:r>
              <a:rPr lang="ru-RU" altLang="ru-RU" sz="3200" b="1" smtClean="0">
                <a:latin typeface="Tahoma" pitchFamily="34" charset="0"/>
              </a:rPr>
              <a:t>Патологическая анатомия ущемления </a:t>
            </a:r>
          </a:p>
        </p:txBody>
      </p:sp>
      <p:sp>
        <p:nvSpPr>
          <p:cNvPr id="105475" name="Rectangle 3"/>
          <p:cNvSpPr>
            <a:spLocks noGrp="1"/>
          </p:cNvSpPr>
          <p:nvPr>
            <p:ph idx="1"/>
          </p:nvPr>
        </p:nvSpPr>
        <p:spPr>
          <a:xfrm>
            <a:off x="0" y="836613"/>
            <a:ext cx="9144000" cy="6021387"/>
          </a:xfrm>
        </p:spPr>
        <p:txBody>
          <a:bodyPr anchor="ctr"/>
          <a:lstStyle/>
          <a:p>
            <a:pPr eaLnBrk="1" hangingPunct="1">
              <a:lnSpc>
                <a:spcPct val="80000"/>
              </a:lnSpc>
              <a:buClr>
                <a:srgbClr val="FFFFCC"/>
              </a:buClr>
              <a:buFont typeface="Wingdings" pitchFamily="2" charset="2"/>
              <a:buChar char="Ø"/>
            </a:pPr>
            <a:r>
              <a:rPr lang="ru-RU" altLang="ru-RU" sz="2800" b="1" smtClean="0"/>
              <a:t>На месте сдавления кишки грыжевыми воротами образуются странгуляционные борозды у приводящего и отводящего конца кишки. Здесь стенка кишки страдает особенно сильно, затем (по степени нарушения кровообращения) следует центральный отдел кишки, находящийся в грыжевом мешке, затем приводящая и отводящая петли</a:t>
            </a:r>
          </a:p>
          <a:p>
            <a:pPr eaLnBrk="1" hangingPunct="1">
              <a:lnSpc>
                <a:spcPct val="80000"/>
              </a:lnSpc>
              <a:buClr>
                <a:srgbClr val="FFFFCC"/>
              </a:buClr>
              <a:buFont typeface="Wingdings" pitchFamily="2" charset="2"/>
              <a:buChar char="Ø"/>
            </a:pPr>
            <a:endParaRPr lang="ru-RU" altLang="ru-RU" sz="1600" b="1" smtClean="0"/>
          </a:p>
          <a:p>
            <a:pPr eaLnBrk="1" hangingPunct="1">
              <a:lnSpc>
                <a:spcPct val="80000"/>
              </a:lnSpc>
              <a:buClr>
                <a:srgbClr val="FFFFCC"/>
              </a:buClr>
              <a:buFont typeface="Wingdings" pitchFamily="2" charset="2"/>
              <a:buChar char="Ø"/>
            </a:pPr>
            <a:r>
              <a:rPr lang="ru-RU" altLang="ru-RU" sz="2800" b="1" smtClean="0"/>
              <a:t>Нарушение питания кишечной стенки наступает как вследствие непосредственного давления на стенку кишки, так и в результате венозного застоя с последующим отеком, кровоизлияниями и пропотеванием жидкости как в просвет кишки, так и в грыжевой мешок (грыжевая вода)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/>
          </p:cNvSpPr>
          <p:nvPr>
            <p:ph type="title"/>
          </p:nvPr>
        </p:nvSpPr>
        <p:spPr>
          <a:xfrm>
            <a:off x="0" y="115888"/>
            <a:ext cx="9144000" cy="865187"/>
          </a:xfrm>
        </p:spPr>
        <p:txBody>
          <a:bodyPr/>
          <a:lstStyle/>
          <a:p>
            <a:pPr eaLnBrk="1" hangingPunct="1"/>
            <a:r>
              <a:rPr lang="ru-RU" altLang="ru-RU" sz="3200" b="1" smtClean="0">
                <a:latin typeface="Tahoma" pitchFamily="34" charset="0"/>
              </a:rPr>
              <a:t>Патологическая анатомия ущемления </a:t>
            </a:r>
          </a:p>
        </p:txBody>
      </p:sp>
      <p:sp>
        <p:nvSpPr>
          <p:cNvPr id="106499" name="Rectangle 3"/>
          <p:cNvSpPr>
            <a:spLocks noGrp="1"/>
          </p:cNvSpPr>
          <p:nvPr>
            <p:ph idx="1"/>
          </p:nvPr>
        </p:nvSpPr>
        <p:spPr>
          <a:xfrm>
            <a:off x="0" y="836613"/>
            <a:ext cx="8675688" cy="6021387"/>
          </a:xfrm>
        </p:spPr>
        <p:txBody>
          <a:bodyPr anchor="ctr"/>
          <a:lstStyle/>
          <a:p>
            <a:pPr eaLnBrk="1" hangingPunct="1">
              <a:buClr>
                <a:srgbClr val="FFFFCC"/>
              </a:buClr>
              <a:buFont typeface="Wingdings" pitchFamily="2" charset="2"/>
              <a:buChar char="Ø"/>
            </a:pPr>
            <a:r>
              <a:rPr lang="ru-RU" altLang="ru-RU" b="1" smtClean="0"/>
              <a:t>Грыжевая вода первоначально соломенно-желтого цвета, стерильна, затем принимает геморрагический характер, затем инфицируется</a:t>
            </a:r>
          </a:p>
          <a:p>
            <a:pPr eaLnBrk="1" hangingPunct="1">
              <a:buClr>
                <a:srgbClr val="FFFFCC"/>
              </a:buClr>
              <a:buFont typeface="Wingdings" pitchFamily="2" charset="2"/>
              <a:buChar char="Ø"/>
            </a:pPr>
            <a:endParaRPr lang="ru-RU" altLang="ru-RU" b="1" smtClean="0"/>
          </a:p>
          <a:p>
            <a:pPr eaLnBrk="1" hangingPunct="1">
              <a:buClr>
                <a:srgbClr val="FFFFCC"/>
              </a:buClr>
              <a:buFont typeface="Wingdings" pitchFamily="2" charset="2"/>
              <a:buChar char="Ø"/>
            </a:pPr>
            <a:r>
              <a:rPr lang="ru-RU" altLang="ru-RU" b="1" smtClean="0"/>
              <a:t>Нарастающее сдавление сосудов брыжейки и последующий тромбоз приводят к некрозу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/>
          </p:cNvSpPr>
          <p:nvPr>
            <p:ph type="title"/>
          </p:nvPr>
        </p:nvSpPr>
        <p:spPr>
          <a:xfrm>
            <a:off x="179388" y="277813"/>
            <a:ext cx="8785225" cy="1566862"/>
          </a:xfrm>
        </p:spPr>
        <p:txBody>
          <a:bodyPr/>
          <a:lstStyle/>
          <a:p>
            <a:pPr eaLnBrk="1" hangingPunct="1"/>
            <a:r>
              <a:rPr lang="ru-RU" altLang="ru-RU" sz="4000" b="1" smtClean="0"/>
              <a:t>Ущемленная паховая грыжа. </a:t>
            </a:r>
            <a:br>
              <a:rPr lang="ru-RU" altLang="ru-RU" sz="4000" b="1" smtClean="0"/>
            </a:br>
            <a:r>
              <a:rPr lang="ru-RU" altLang="ru-RU" sz="4000" b="1" smtClean="0"/>
              <a:t>Некроз тонкой кишки</a:t>
            </a:r>
          </a:p>
        </p:txBody>
      </p:sp>
      <p:pic>
        <p:nvPicPr>
          <p:cNvPr id="107523" name="Picture 3" descr="DSCN011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7813" y="2205038"/>
            <a:ext cx="6040437" cy="45307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/>
          <p:cNvSpPr>
            <a:spLocks noGrp="1"/>
          </p:cNvSpPr>
          <p:nvPr>
            <p:ph type="title"/>
          </p:nvPr>
        </p:nvSpPr>
        <p:spPr>
          <a:xfrm>
            <a:off x="539750" y="0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ru-RU" smtClean="0"/>
              <a:t>Эпидемиология</a:t>
            </a: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</p:nvPr>
        </p:nvGraphicFramePr>
        <p:xfrm>
          <a:off x="395536" y="980728"/>
          <a:ext cx="8229600" cy="50347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Схема 4"/>
          <p:cNvGraphicFramePr/>
          <p:nvPr/>
        </p:nvGraphicFramePr>
        <p:xfrm>
          <a:off x="5436096" y="6228020"/>
          <a:ext cx="3600400" cy="369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DSCN2612 Нью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484313"/>
            <a:ext cx="5268912" cy="395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47" name="Rectangle 3"/>
          <p:cNvSpPr>
            <a:spLocks noGrp="1"/>
          </p:cNvSpPr>
          <p:nvPr>
            <p:ph type="subTitle" idx="1"/>
          </p:nvPr>
        </p:nvSpPr>
        <p:spPr>
          <a:xfrm>
            <a:off x="1835150" y="5876925"/>
            <a:ext cx="6769100" cy="620713"/>
          </a:xfrm>
        </p:spPr>
        <p:txBody>
          <a:bodyPr/>
          <a:lstStyle/>
          <a:p>
            <a:pPr eaLnBrk="1" hangingPunct="1"/>
            <a:r>
              <a:rPr lang="ru-RU" altLang="ru-RU" sz="2800" b="1" smtClean="0">
                <a:solidFill>
                  <a:srgbClr val="FFFFCC"/>
                </a:solidFill>
              </a:rPr>
              <a:t>Раздутые петли тонкой кишки</a:t>
            </a:r>
          </a:p>
        </p:txBody>
      </p:sp>
      <p:sp>
        <p:nvSpPr>
          <p:cNvPr id="185348" name="Rectangle 4"/>
          <p:cNvSpPr>
            <a:spLocks noChangeArrowheads="1"/>
          </p:cNvSpPr>
          <p:nvPr/>
        </p:nvSpPr>
        <p:spPr bwMode="auto">
          <a:xfrm>
            <a:off x="755650" y="333375"/>
            <a:ext cx="7561263" cy="792163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 eaLnBrk="1" hangingPunct="1">
              <a:lnSpc>
                <a:spcPct val="60000"/>
              </a:lnSpc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None/>
              <a:defRPr/>
            </a:pPr>
            <a:r>
              <a:rPr lang="ru-RU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Ущемленная грыжа. </a:t>
            </a:r>
          </a:p>
          <a:p>
            <a:pPr algn="ctr" eaLnBrk="1" hangingPunct="1">
              <a:lnSpc>
                <a:spcPct val="60000"/>
              </a:lnSpc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None/>
              <a:defRPr/>
            </a:pPr>
            <a:r>
              <a:rPr lang="ru-RU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Кишечная непроходимость</a:t>
            </a:r>
            <a:endParaRPr lang="ru-RU" sz="36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08549" name="Line 6"/>
          <p:cNvSpPr>
            <a:spLocks noChangeShapeType="1"/>
          </p:cNvSpPr>
          <p:nvPr/>
        </p:nvSpPr>
        <p:spPr bwMode="auto">
          <a:xfrm flipH="1" flipV="1">
            <a:off x="3635375" y="4221163"/>
            <a:ext cx="431800" cy="1655762"/>
          </a:xfrm>
          <a:prstGeom prst="line">
            <a:avLst/>
          </a:prstGeom>
          <a:noFill/>
          <a:ln w="38100">
            <a:solidFill>
              <a:srgbClr val="F83008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DSCN01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166"/>
          <a:stretch>
            <a:fillRect/>
          </a:stretch>
        </p:blipFill>
        <p:spPr bwMode="auto">
          <a:xfrm>
            <a:off x="5219700" y="1219200"/>
            <a:ext cx="3924300" cy="343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1" name="Rectangle 3"/>
          <p:cNvSpPr>
            <a:spLocks noGrp="1"/>
          </p:cNvSpPr>
          <p:nvPr>
            <p:ph type="title"/>
          </p:nvPr>
        </p:nvSpPr>
        <p:spPr>
          <a:xfrm>
            <a:off x="0" y="115888"/>
            <a:ext cx="9144000" cy="865187"/>
          </a:xfrm>
        </p:spPr>
        <p:txBody>
          <a:bodyPr/>
          <a:lstStyle/>
          <a:p>
            <a:pPr eaLnBrk="1" hangingPunct="1"/>
            <a:r>
              <a:rPr lang="ru-RU" altLang="ru-RU" sz="3200" b="1" smtClean="0">
                <a:latin typeface="Tahoma" pitchFamily="34" charset="0"/>
              </a:rPr>
              <a:t>Патологическая анатомия ущемления </a:t>
            </a:r>
          </a:p>
        </p:txBody>
      </p:sp>
      <p:sp>
        <p:nvSpPr>
          <p:cNvPr id="109572" name="Rectangle 4"/>
          <p:cNvSpPr>
            <a:spLocks noGrp="1"/>
          </p:cNvSpPr>
          <p:nvPr>
            <p:ph idx="1"/>
          </p:nvPr>
        </p:nvSpPr>
        <p:spPr>
          <a:xfrm>
            <a:off x="0" y="836613"/>
            <a:ext cx="8532813" cy="6021387"/>
          </a:xfrm>
        </p:spPr>
        <p:txBody>
          <a:bodyPr anchor="ctr"/>
          <a:lstStyle/>
          <a:p>
            <a:pPr eaLnBrk="1" hangingPunct="1">
              <a:buClr>
                <a:srgbClr val="FFFFCC"/>
              </a:buClr>
              <a:buFont typeface="Wingdings" pitchFamily="2" charset="2"/>
              <a:buChar char="Ø"/>
            </a:pPr>
            <a:r>
              <a:rPr lang="ru-RU" altLang="ru-RU" sz="2800" b="1" smtClean="0"/>
              <a:t>Некротические изменения </a:t>
            </a:r>
            <a:br>
              <a:rPr lang="ru-RU" altLang="ru-RU" sz="2800" b="1" smtClean="0"/>
            </a:br>
            <a:r>
              <a:rPr lang="ru-RU" altLang="ru-RU" sz="2800" b="1" smtClean="0"/>
              <a:t>более выражены </a:t>
            </a:r>
            <a:br>
              <a:rPr lang="ru-RU" altLang="ru-RU" sz="2800" b="1" smtClean="0"/>
            </a:br>
            <a:r>
              <a:rPr lang="ru-RU" altLang="ru-RU" sz="2800" b="1" smtClean="0"/>
              <a:t>со стороны слизистой, </a:t>
            </a:r>
            <a:br>
              <a:rPr lang="ru-RU" altLang="ru-RU" sz="2800" b="1" smtClean="0"/>
            </a:br>
            <a:r>
              <a:rPr lang="ru-RU" altLang="ru-RU" sz="2800" b="1" smtClean="0"/>
              <a:t>так как сосуды проходят </a:t>
            </a:r>
            <a:br>
              <a:rPr lang="ru-RU" altLang="ru-RU" sz="2800" b="1" smtClean="0"/>
            </a:br>
            <a:r>
              <a:rPr lang="ru-RU" altLang="ru-RU" sz="2800" b="1" smtClean="0"/>
              <a:t>в подслизистом слое</a:t>
            </a:r>
          </a:p>
          <a:p>
            <a:pPr eaLnBrk="1" hangingPunct="1">
              <a:buClr>
                <a:srgbClr val="FFFFCC"/>
              </a:buClr>
              <a:buFont typeface="Wingdings" pitchFamily="2" charset="2"/>
              <a:buChar char="Ø"/>
            </a:pPr>
            <a:r>
              <a:rPr lang="ru-RU" altLang="ru-RU" sz="2800" b="1" smtClean="0"/>
              <a:t>Сероза повреждается </a:t>
            </a:r>
            <a:br>
              <a:rPr lang="ru-RU" altLang="ru-RU" sz="2800" b="1" smtClean="0"/>
            </a:br>
            <a:r>
              <a:rPr lang="ru-RU" altLang="ru-RU" sz="2800" b="1" smtClean="0"/>
              <a:t>в меньшей степени. </a:t>
            </a:r>
            <a:br>
              <a:rPr lang="ru-RU" altLang="ru-RU" sz="2800" b="1" smtClean="0"/>
            </a:br>
            <a:r>
              <a:rPr lang="ru-RU" altLang="ru-RU" sz="2800" b="1" smtClean="0"/>
              <a:t>Внешние изменения стенки </a:t>
            </a:r>
            <a:br>
              <a:rPr lang="ru-RU" altLang="ru-RU" sz="2800" b="1" smtClean="0"/>
            </a:br>
            <a:r>
              <a:rPr lang="ru-RU" altLang="ru-RU" sz="2800" b="1" smtClean="0"/>
              <a:t>кишки не соответствуют внутренним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/>
          </p:cNvSpPr>
          <p:nvPr>
            <p:ph type="title"/>
          </p:nvPr>
        </p:nvSpPr>
        <p:spPr>
          <a:xfrm>
            <a:off x="0" y="115888"/>
            <a:ext cx="9144000" cy="865187"/>
          </a:xfrm>
        </p:spPr>
        <p:txBody>
          <a:bodyPr/>
          <a:lstStyle/>
          <a:p>
            <a:pPr eaLnBrk="1" hangingPunct="1"/>
            <a:r>
              <a:rPr lang="ru-RU" altLang="ru-RU" sz="2800" b="1" smtClean="0">
                <a:latin typeface="Tahoma" pitchFamily="34" charset="0"/>
              </a:rPr>
              <a:t>Патологическая анатомия ущемления </a:t>
            </a:r>
          </a:p>
        </p:txBody>
      </p:sp>
      <p:sp>
        <p:nvSpPr>
          <p:cNvPr id="110595" name="Rectangle 3"/>
          <p:cNvSpPr>
            <a:spLocks noGrp="1"/>
          </p:cNvSpPr>
          <p:nvPr>
            <p:ph idx="1"/>
          </p:nvPr>
        </p:nvSpPr>
        <p:spPr>
          <a:xfrm>
            <a:off x="0" y="836613"/>
            <a:ext cx="9144000" cy="6021387"/>
          </a:xfrm>
        </p:spPr>
        <p:txBody>
          <a:bodyPr anchor="ctr"/>
          <a:lstStyle/>
          <a:p>
            <a:pPr eaLnBrk="1" hangingPunct="1">
              <a:lnSpc>
                <a:spcPct val="90000"/>
              </a:lnSpc>
              <a:buClr>
                <a:srgbClr val="FFFFCC"/>
              </a:buClr>
              <a:buFont typeface="Wingdings" pitchFamily="2" charset="2"/>
              <a:buChar char="Ø"/>
            </a:pPr>
            <a:r>
              <a:rPr lang="ru-RU" altLang="ru-RU" b="1" smtClean="0"/>
              <a:t>В приводящей петле изменения со стороны слизистой могут распространяться на </a:t>
            </a:r>
            <a:r>
              <a:rPr lang="ru-RU" altLang="ru-RU" b="1" smtClean="0">
                <a:solidFill>
                  <a:srgbClr val="FF0000"/>
                </a:solidFill>
              </a:rPr>
              <a:t>25-30 см выше</a:t>
            </a:r>
            <a:r>
              <a:rPr lang="ru-RU" altLang="ru-RU" b="1" smtClean="0"/>
              <a:t>, чем видимые изменения серозной оболочки, в отводящей- на </a:t>
            </a:r>
            <a:r>
              <a:rPr lang="ru-RU" altLang="ru-RU" b="1" smtClean="0">
                <a:solidFill>
                  <a:srgbClr val="FF0000"/>
                </a:solidFill>
              </a:rPr>
              <a:t>12-15 см ниже</a:t>
            </a:r>
          </a:p>
          <a:p>
            <a:pPr eaLnBrk="1" hangingPunct="1">
              <a:lnSpc>
                <a:spcPct val="90000"/>
              </a:lnSpc>
              <a:buClr>
                <a:srgbClr val="FFFFCC"/>
              </a:buClr>
              <a:buFont typeface="Wingdings" pitchFamily="2" charset="2"/>
              <a:buChar char="Ø"/>
            </a:pPr>
            <a:r>
              <a:rPr lang="ru-RU" altLang="ru-RU" b="1" smtClean="0"/>
              <a:t>Омертвение кишки в грыжевом мешке влечет за собой грыжевую флегмону, затем каловый перитонит</a:t>
            </a:r>
          </a:p>
          <a:p>
            <a:pPr eaLnBrk="1" hangingPunct="1">
              <a:lnSpc>
                <a:spcPct val="90000"/>
              </a:lnSpc>
              <a:buClr>
                <a:srgbClr val="FFFFCC"/>
              </a:buClr>
              <a:buFont typeface="Wingdings" pitchFamily="2" charset="2"/>
              <a:buChar char="Ø"/>
            </a:pPr>
            <a:r>
              <a:rPr lang="ru-RU" altLang="ru-RU" b="1" smtClean="0"/>
              <a:t>Ущемление сальника - менее опасно, но может осложняться тромбозом и эмболией сосудов с последующим некрозом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Экспозиция ущемления</a:t>
            </a:r>
          </a:p>
        </p:txBody>
      </p:sp>
      <p:sp>
        <p:nvSpPr>
          <p:cNvPr id="111619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altLang="ru-RU" sz="2400" b="1" smtClean="0"/>
              <a:t>с</a:t>
            </a:r>
            <a:r>
              <a:rPr lang="ru-RU" altLang="ru-RU" b="1" smtClean="0"/>
              <a:t> </a:t>
            </a:r>
            <a:r>
              <a:rPr lang="ru-RU" altLang="ru-RU" sz="2400" b="1" smtClean="0"/>
              <a:t>момента ущемления прошло не более 2 ч - нет некроза ущемленных петель кишечника</a:t>
            </a:r>
          </a:p>
          <a:p>
            <a:pPr eaLnBrk="1" hangingPunct="1"/>
            <a:endParaRPr lang="ru-RU" altLang="ru-RU" sz="2400" b="1" smtClean="0"/>
          </a:p>
          <a:p>
            <a:pPr eaLnBrk="1" hangingPunct="1"/>
            <a:r>
              <a:rPr lang="ru-RU" altLang="ru-RU" sz="2400" b="1" smtClean="0"/>
              <a:t>-с момента ущемления прошло от 2 до 8 ч - развиваются некроз петли кишки, явления кишечной непроходимости, но без перитонита</a:t>
            </a:r>
          </a:p>
          <a:p>
            <a:pPr eaLnBrk="1" hangingPunct="1"/>
            <a:endParaRPr lang="ru-RU" altLang="ru-RU" sz="2400" b="1" smtClean="0"/>
          </a:p>
          <a:p>
            <a:pPr eaLnBrk="1" hangingPunct="1"/>
            <a:r>
              <a:rPr lang="ru-RU" altLang="ru-RU" sz="2400" b="1" smtClean="0"/>
              <a:t>-ущемление длится 9 ч и более – развитие флегмоны грыжевого мешка и перитонита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/>
          </p:cNvSpPr>
          <p:nvPr>
            <p:ph type="title"/>
          </p:nvPr>
        </p:nvSpPr>
        <p:spPr>
          <a:xfrm>
            <a:off x="323850" y="144463"/>
            <a:ext cx="8496300" cy="981075"/>
          </a:xfrm>
        </p:spPr>
        <p:txBody>
          <a:bodyPr/>
          <a:lstStyle/>
          <a:p>
            <a:pPr marL="838200" indent="-838200" eaLnBrk="1" hangingPunct="1"/>
            <a:r>
              <a:rPr lang="ru-RU" altLang="ru-RU" b="1" smtClean="0"/>
              <a:t>Классификация</a:t>
            </a:r>
          </a:p>
        </p:txBody>
      </p:sp>
      <p:sp>
        <p:nvSpPr>
          <p:cNvPr id="112643" name="Rectangle 3"/>
          <p:cNvSpPr>
            <a:spLocks noGrp="1"/>
          </p:cNvSpPr>
          <p:nvPr>
            <p:ph idx="1"/>
          </p:nvPr>
        </p:nvSpPr>
        <p:spPr>
          <a:xfrm>
            <a:off x="249238" y="1341438"/>
            <a:ext cx="8786812" cy="5111750"/>
          </a:xfrm>
        </p:spPr>
        <p:txBody>
          <a:bodyPr/>
          <a:lstStyle/>
          <a:p>
            <a:pPr marL="533400" indent="-533400" eaLnBrk="1" hangingPunct="1">
              <a:lnSpc>
                <a:spcPct val="80000"/>
              </a:lnSpc>
              <a:buClr>
                <a:srgbClr val="FFFF99"/>
              </a:buClr>
            </a:pPr>
            <a:r>
              <a:rPr lang="ru-RU" altLang="ru-RU" sz="2800" b="1" i="1" u="sng" smtClean="0"/>
              <a:t>По механизму ущемления</a:t>
            </a:r>
          </a:p>
          <a:p>
            <a:pPr marL="1252538" lvl="1" indent="-533400" eaLnBrk="1" hangingPunct="1">
              <a:lnSpc>
                <a:spcPct val="80000"/>
              </a:lnSpc>
              <a:buClr>
                <a:srgbClr val="FFFF99"/>
              </a:buClr>
            </a:pPr>
            <a:r>
              <a:rPr lang="ru-RU" altLang="ru-RU" sz="2400" b="1" i="1" smtClean="0"/>
              <a:t>каловое</a:t>
            </a:r>
          </a:p>
          <a:p>
            <a:pPr marL="1252538" lvl="1" indent="-533400" eaLnBrk="1" hangingPunct="1">
              <a:lnSpc>
                <a:spcPct val="80000"/>
              </a:lnSpc>
              <a:buClr>
                <a:srgbClr val="FFFF99"/>
              </a:buClr>
            </a:pPr>
            <a:r>
              <a:rPr lang="ru-RU" altLang="ru-RU" sz="2400" b="1" i="1" smtClean="0"/>
              <a:t>эластическое</a:t>
            </a:r>
            <a:endParaRPr lang="ru-RU" altLang="ru-RU" b="1" i="1" u="sng" smtClean="0">
              <a:solidFill>
                <a:srgbClr val="FFCCFF"/>
              </a:solidFill>
            </a:endParaRPr>
          </a:p>
          <a:p>
            <a:pPr marL="533400" indent="-533400" eaLnBrk="1" hangingPunct="1">
              <a:lnSpc>
                <a:spcPct val="80000"/>
              </a:lnSpc>
              <a:buClr>
                <a:srgbClr val="FFFF99"/>
              </a:buClr>
            </a:pPr>
            <a:r>
              <a:rPr lang="ru-RU" altLang="ru-RU" sz="2800" b="1" i="1" u="sng" smtClean="0"/>
              <a:t>По локализации</a:t>
            </a:r>
          </a:p>
          <a:p>
            <a:pPr marL="1252538" lvl="1" indent="-533400" eaLnBrk="1" hangingPunct="1">
              <a:lnSpc>
                <a:spcPct val="80000"/>
              </a:lnSpc>
              <a:buClr>
                <a:srgbClr val="FFFF99"/>
              </a:buClr>
            </a:pPr>
            <a:r>
              <a:rPr lang="ru-RU" altLang="ru-RU" sz="2400" b="1" i="1" smtClean="0"/>
              <a:t>наружные брюшные грыжи</a:t>
            </a:r>
          </a:p>
          <a:p>
            <a:pPr marL="1252538" lvl="1" indent="-533400" eaLnBrk="1" hangingPunct="1">
              <a:lnSpc>
                <a:spcPct val="80000"/>
              </a:lnSpc>
              <a:buClr>
                <a:srgbClr val="FFFF99"/>
              </a:buClr>
            </a:pPr>
            <a:r>
              <a:rPr lang="ru-RU" altLang="ru-RU" sz="2400" b="1" i="1" smtClean="0"/>
              <a:t>внутренние брюшные грыжи</a:t>
            </a:r>
          </a:p>
          <a:p>
            <a:pPr marL="533400" indent="-533400" eaLnBrk="1" hangingPunct="1">
              <a:lnSpc>
                <a:spcPct val="80000"/>
              </a:lnSpc>
              <a:buClr>
                <a:srgbClr val="FFFF99"/>
              </a:buClr>
            </a:pPr>
            <a:r>
              <a:rPr lang="ru-RU" altLang="ru-RU" sz="2800" b="1" i="1" u="sng" smtClean="0"/>
              <a:t>По ущемленному органу</a:t>
            </a:r>
          </a:p>
          <a:p>
            <a:pPr marL="1252538" lvl="1" indent="-533400" eaLnBrk="1" hangingPunct="1">
              <a:lnSpc>
                <a:spcPct val="80000"/>
              </a:lnSpc>
              <a:buClr>
                <a:srgbClr val="FFFF99"/>
              </a:buClr>
            </a:pPr>
            <a:r>
              <a:rPr lang="ru-RU" altLang="ru-RU" sz="2400" b="1" i="1" smtClean="0"/>
              <a:t>большой сальник</a:t>
            </a:r>
          </a:p>
          <a:p>
            <a:pPr marL="1252538" lvl="1" indent="-533400" eaLnBrk="1" hangingPunct="1">
              <a:lnSpc>
                <a:spcPct val="80000"/>
              </a:lnSpc>
              <a:buClr>
                <a:srgbClr val="FFFF99"/>
              </a:buClr>
            </a:pPr>
            <a:r>
              <a:rPr lang="ru-RU" altLang="ru-RU" sz="2400" b="1" i="1" smtClean="0"/>
              <a:t>органы ЖКТ (кишечник, желудок)</a:t>
            </a:r>
          </a:p>
          <a:p>
            <a:pPr marL="1252538" lvl="1" indent="-533400" eaLnBrk="1" hangingPunct="1">
              <a:lnSpc>
                <a:spcPct val="80000"/>
              </a:lnSpc>
              <a:buClr>
                <a:srgbClr val="FFFF99"/>
              </a:buClr>
            </a:pPr>
            <a:r>
              <a:rPr lang="ru-RU" altLang="ru-RU" sz="2400" b="1" i="1" smtClean="0"/>
              <a:t>паренхиматозные органы (печень, селезенка)</a:t>
            </a:r>
          </a:p>
          <a:p>
            <a:pPr marL="1252538" lvl="1" indent="-533400" eaLnBrk="1" hangingPunct="1">
              <a:lnSpc>
                <a:spcPct val="80000"/>
              </a:lnSpc>
              <a:buClr>
                <a:srgbClr val="FFFF99"/>
              </a:buClr>
            </a:pPr>
            <a:r>
              <a:rPr lang="ru-RU" altLang="ru-RU" sz="2400" b="1" i="1" smtClean="0"/>
              <a:t>матка и ее придатки</a:t>
            </a:r>
          </a:p>
          <a:p>
            <a:pPr marL="1252538" lvl="1" indent="-533400" eaLnBrk="1" hangingPunct="1">
              <a:lnSpc>
                <a:spcPct val="80000"/>
              </a:lnSpc>
              <a:buClr>
                <a:srgbClr val="FFFF99"/>
              </a:buClr>
            </a:pPr>
            <a:r>
              <a:rPr lang="ru-RU" altLang="ru-RU" sz="2400" b="1" i="1" smtClean="0"/>
              <a:t>мочевой пузырь</a:t>
            </a:r>
          </a:p>
          <a:p>
            <a:pPr marL="1252538" lvl="1" indent="-533400" eaLnBrk="1" hangingPunct="1">
              <a:lnSpc>
                <a:spcPct val="80000"/>
              </a:lnSpc>
              <a:buClr>
                <a:srgbClr val="FFFF99"/>
              </a:buClr>
            </a:pPr>
            <a:r>
              <a:rPr lang="ru-RU" altLang="ru-RU" sz="2400" b="1" i="1" smtClean="0"/>
              <a:t>внутренние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/>
          </p:cNvSpPr>
          <p:nvPr>
            <p:ph type="title"/>
          </p:nvPr>
        </p:nvSpPr>
        <p:spPr>
          <a:xfrm>
            <a:off x="323850" y="144463"/>
            <a:ext cx="8496300" cy="981075"/>
          </a:xfrm>
        </p:spPr>
        <p:txBody>
          <a:bodyPr/>
          <a:lstStyle/>
          <a:p>
            <a:pPr marL="838200" indent="-838200" eaLnBrk="1" hangingPunct="1"/>
            <a:r>
              <a:rPr lang="ru-RU" altLang="ru-RU" b="1" smtClean="0"/>
              <a:t>Классификация</a:t>
            </a:r>
          </a:p>
        </p:txBody>
      </p:sp>
      <p:sp>
        <p:nvSpPr>
          <p:cNvPr id="113667" name="Rectangle 3"/>
          <p:cNvSpPr>
            <a:spLocks noGrp="1"/>
          </p:cNvSpPr>
          <p:nvPr>
            <p:ph idx="1"/>
          </p:nvPr>
        </p:nvSpPr>
        <p:spPr>
          <a:xfrm>
            <a:off x="249238" y="1341438"/>
            <a:ext cx="8786812" cy="5111750"/>
          </a:xfrm>
        </p:spPr>
        <p:txBody>
          <a:bodyPr/>
          <a:lstStyle/>
          <a:p>
            <a:pPr marL="533400" indent="-533400" eaLnBrk="1" hangingPunct="1">
              <a:lnSpc>
                <a:spcPct val="90000"/>
              </a:lnSpc>
              <a:buClr>
                <a:srgbClr val="FFFF99"/>
              </a:buClr>
            </a:pPr>
            <a:r>
              <a:rPr lang="ru-RU" altLang="ru-RU" b="1" i="1" u="sng" smtClean="0"/>
              <a:t>Особые виды ущемления</a:t>
            </a:r>
          </a:p>
          <a:p>
            <a:pPr marL="1252538" lvl="1" indent="-533400" eaLnBrk="1" hangingPunct="1">
              <a:lnSpc>
                <a:spcPct val="90000"/>
              </a:lnSpc>
              <a:buClr>
                <a:srgbClr val="FFFF99"/>
              </a:buClr>
            </a:pPr>
            <a:r>
              <a:rPr lang="ru-RU" altLang="ru-RU" b="1" i="1" smtClean="0"/>
              <a:t>ретроградное</a:t>
            </a:r>
          </a:p>
          <a:p>
            <a:pPr marL="1252538" lvl="1" indent="-533400" eaLnBrk="1" hangingPunct="1">
              <a:lnSpc>
                <a:spcPct val="90000"/>
              </a:lnSpc>
              <a:buClr>
                <a:srgbClr val="FFFF99"/>
              </a:buClr>
            </a:pPr>
            <a:r>
              <a:rPr lang="ru-RU" altLang="ru-RU" b="1" i="1" smtClean="0"/>
              <a:t>пристеночное (рихтеровское)</a:t>
            </a:r>
          </a:p>
          <a:p>
            <a:pPr marL="1252538" lvl="1" indent="-533400" eaLnBrk="1" hangingPunct="1">
              <a:lnSpc>
                <a:spcPct val="90000"/>
              </a:lnSpc>
              <a:buClr>
                <a:srgbClr val="FFFF99"/>
              </a:buClr>
            </a:pPr>
            <a:r>
              <a:rPr lang="ru-RU" altLang="ru-RU" b="1" i="1" smtClean="0"/>
              <a:t>грыжа Литтре (ущемленный дивертикул Меккеля в паховой грыже)</a:t>
            </a:r>
          </a:p>
          <a:p>
            <a:pPr marL="1252538" lvl="1" indent="-533400" eaLnBrk="1" hangingPunct="1">
              <a:lnSpc>
                <a:spcPct val="90000"/>
              </a:lnSpc>
              <a:buClr>
                <a:srgbClr val="FFFF99"/>
              </a:buClr>
            </a:pPr>
            <a:endParaRPr lang="ru-RU" altLang="ru-RU" b="1" i="1" smtClean="0"/>
          </a:p>
          <a:p>
            <a:pPr marL="533400" indent="-533400" eaLnBrk="1" hangingPunct="1">
              <a:lnSpc>
                <a:spcPct val="90000"/>
              </a:lnSpc>
              <a:buClr>
                <a:srgbClr val="FFFF99"/>
              </a:buClr>
            </a:pPr>
            <a:r>
              <a:rPr lang="ru-RU" altLang="ru-RU" b="1" i="1" u="sng" smtClean="0"/>
              <a:t>Последствия</a:t>
            </a:r>
          </a:p>
          <a:p>
            <a:pPr marL="1252538" lvl="1" indent="-533400" eaLnBrk="1" hangingPunct="1">
              <a:lnSpc>
                <a:spcPct val="90000"/>
              </a:lnSpc>
              <a:buClr>
                <a:srgbClr val="FFFF99"/>
              </a:buClr>
            </a:pPr>
            <a:r>
              <a:rPr lang="ru-RU" altLang="ru-RU" b="1" i="1" smtClean="0"/>
              <a:t>острая кишечная непроходимость</a:t>
            </a:r>
          </a:p>
          <a:p>
            <a:pPr marL="1252538" lvl="1" indent="-533400" eaLnBrk="1" hangingPunct="1">
              <a:lnSpc>
                <a:spcPct val="90000"/>
              </a:lnSpc>
              <a:buClr>
                <a:srgbClr val="FFFF99"/>
              </a:buClr>
            </a:pPr>
            <a:r>
              <a:rPr lang="ru-RU" altLang="ru-RU" b="1" i="1" smtClean="0"/>
              <a:t>гнойный перитонит</a:t>
            </a:r>
          </a:p>
          <a:p>
            <a:pPr marL="1252538" lvl="1" indent="-533400" eaLnBrk="1" hangingPunct="1">
              <a:lnSpc>
                <a:spcPct val="90000"/>
              </a:lnSpc>
              <a:buClr>
                <a:srgbClr val="FFFF99"/>
              </a:buClr>
            </a:pPr>
            <a:r>
              <a:rPr lang="ru-RU" altLang="ru-RU" b="1" i="1" smtClean="0"/>
              <a:t>флегмона грыжевого мешка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idx="1"/>
          </p:nvPr>
        </p:nvSpPr>
        <p:spPr>
          <a:xfrm>
            <a:off x="539750" y="115888"/>
            <a:ext cx="7921625" cy="865187"/>
          </a:xfrm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ru-RU" altLang="ru-RU" sz="4400" b="1" smtClean="0"/>
              <a:t>Формы ущемления</a:t>
            </a:r>
          </a:p>
        </p:txBody>
      </p:sp>
      <p:sp>
        <p:nvSpPr>
          <p:cNvPr id="114691" name="Text Box 3"/>
          <p:cNvSpPr txBox="1">
            <a:spLocks noChangeArrowheads="1"/>
          </p:cNvSpPr>
          <p:nvPr/>
        </p:nvSpPr>
        <p:spPr bwMode="auto">
          <a:xfrm>
            <a:off x="179388" y="6092825"/>
            <a:ext cx="44640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i="1">
                <a:latin typeface="Arial" pitchFamily="34" charset="0"/>
              </a:rPr>
              <a:t>Эластическое ущемление</a:t>
            </a:r>
          </a:p>
        </p:txBody>
      </p:sp>
      <p:pic>
        <p:nvPicPr>
          <p:cNvPr id="1146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981075"/>
            <a:ext cx="3927475" cy="5005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6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981075"/>
            <a:ext cx="3768725" cy="511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4694" name="Text Box 6"/>
          <p:cNvSpPr txBox="1">
            <a:spLocks noChangeArrowheads="1"/>
          </p:cNvSpPr>
          <p:nvPr/>
        </p:nvSpPr>
        <p:spPr bwMode="auto">
          <a:xfrm>
            <a:off x="5003800" y="6165850"/>
            <a:ext cx="4032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i="1">
                <a:latin typeface="Arial" pitchFamily="34" charset="0"/>
              </a:rPr>
              <a:t>Каловое  ущемление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847725"/>
          </a:xfrm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 altLang="ru-RU" b="1" smtClean="0"/>
              <a:t>Формы ущемления</a:t>
            </a:r>
          </a:p>
        </p:txBody>
      </p:sp>
      <p:pic>
        <p:nvPicPr>
          <p:cNvPr id="11571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1268413"/>
            <a:ext cx="3494088" cy="4530725"/>
          </a:xfrm>
          <a:noFill/>
        </p:spPr>
      </p:pic>
      <p:pic>
        <p:nvPicPr>
          <p:cNvPr id="1157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5"/>
          <a:stretch>
            <a:fillRect/>
          </a:stretch>
        </p:blipFill>
        <p:spPr bwMode="auto">
          <a:xfrm>
            <a:off x="5076825" y="1484313"/>
            <a:ext cx="3652838" cy="467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5717" name="Text Box 5"/>
          <p:cNvSpPr txBox="1">
            <a:spLocks noChangeArrowheads="1"/>
          </p:cNvSpPr>
          <p:nvPr/>
        </p:nvSpPr>
        <p:spPr bwMode="auto">
          <a:xfrm>
            <a:off x="0" y="5805488"/>
            <a:ext cx="44640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i="1">
                <a:latin typeface="Arial" pitchFamily="34" charset="0"/>
              </a:rPr>
              <a:t>Ретроградное ущемление</a:t>
            </a:r>
          </a:p>
        </p:txBody>
      </p:sp>
      <p:sp>
        <p:nvSpPr>
          <p:cNvPr id="115718" name="Text Box 6"/>
          <p:cNvSpPr txBox="1">
            <a:spLocks noChangeArrowheads="1"/>
          </p:cNvSpPr>
          <p:nvPr/>
        </p:nvSpPr>
        <p:spPr bwMode="auto">
          <a:xfrm>
            <a:off x="4500563" y="6237288"/>
            <a:ext cx="44640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i="1">
                <a:latin typeface="Arial" pitchFamily="34" charset="0"/>
              </a:rPr>
              <a:t>Пристеночное ущемление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0" y="114300"/>
            <a:ext cx="8964613" cy="773113"/>
          </a:xfrm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eaLnBrk="1" hangingPunct="1"/>
            <a:r>
              <a:rPr lang="ru-RU" altLang="ru-RU" sz="4000" b="1" smtClean="0"/>
              <a:t>Ущемление дивертикула Меккеля</a:t>
            </a:r>
            <a:br>
              <a:rPr lang="ru-RU" altLang="ru-RU" sz="4000" b="1" smtClean="0"/>
            </a:br>
            <a:r>
              <a:rPr lang="ru-RU" altLang="ru-RU" sz="2400" b="1" smtClean="0"/>
              <a:t>(грыжа Литтре)</a:t>
            </a:r>
          </a:p>
        </p:txBody>
      </p:sp>
      <p:pic>
        <p:nvPicPr>
          <p:cNvPr id="116739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125538"/>
            <a:ext cx="2185987" cy="2593975"/>
          </a:xfrm>
          <a:noFill/>
        </p:spPr>
      </p:pic>
      <p:pic>
        <p:nvPicPr>
          <p:cNvPr id="116740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76600" y="2205038"/>
            <a:ext cx="2365375" cy="3025775"/>
          </a:xfrm>
          <a:noFill/>
        </p:spPr>
      </p:pic>
      <p:pic>
        <p:nvPicPr>
          <p:cNvPr id="116741" name="Picture 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12888" y="3941763"/>
            <a:ext cx="1927225" cy="2189162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Диагностика</a:t>
            </a:r>
          </a:p>
        </p:txBody>
      </p:sp>
      <p:sp>
        <p:nvSpPr>
          <p:cNvPr id="11776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ru-RU" altLang="ru-RU" sz="2800" smtClean="0"/>
          </a:p>
          <a:p>
            <a:pPr eaLnBrk="1" hangingPunct="1">
              <a:lnSpc>
                <a:spcPct val="90000"/>
              </a:lnSpc>
            </a:pPr>
            <a:r>
              <a:rPr lang="ru-RU" altLang="ru-RU" sz="2800" smtClean="0"/>
              <a:t>Жалобы и анамнез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800" smtClean="0"/>
              <a:t>Осмотр грыжевого выпячивания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800" smtClean="0"/>
              <a:t>Пальпация 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800" smtClean="0"/>
              <a:t>Специфические приемы (определение симптома кашлевого толчка)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800" smtClean="0"/>
              <a:t>Обзорная рентгенография живота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800" smtClean="0"/>
              <a:t>УЗИ грыжи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800" smtClean="0"/>
              <a:t>КТ по показаниям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277813"/>
            <a:ext cx="8713788" cy="7747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b="1" dirty="0"/>
              <a:t>Классификация </a:t>
            </a:r>
            <a:br>
              <a:rPr lang="ru-RU" sz="4000" b="1" dirty="0"/>
            </a:br>
            <a:r>
              <a:rPr lang="ru-RU" sz="4000" b="1" dirty="0"/>
              <a:t>по месту образования</a:t>
            </a:r>
          </a:p>
        </p:txBody>
      </p:sp>
      <p:sp>
        <p:nvSpPr>
          <p:cNvPr id="35843" name="Rectangle 3"/>
          <p:cNvSpPr>
            <a:spLocks noGrp="1"/>
          </p:cNvSpPr>
          <p:nvPr>
            <p:ph idx="1"/>
          </p:nvPr>
        </p:nvSpPr>
        <p:spPr>
          <a:xfrm>
            <a:off x="107950" y="1196975"/>
            <a:ext cx="8640763" cy="5256213"/>
          </a:xfrm>
        </p:spPr>
        <p:txBody>
          <a:bodyPr anchor="ctr"/>
          <a:lstStyle/>
          <a:p>
            <a:pPr marL="628650" indent="-609600" eaLnBrk="1" hangingPunct="1">
              <a:buClr>
                <a:srgbClr val="FFFF99"/>
              </a:buClr>
              <a:buFont typeface="Wingdings" pitchFamily="2" charset="2"/>
              <a:buNone/>
            </a:pPr>
            <a:r>
              <a:rPr lang="ru-RU" altLang="ru-RU" sz="2800" b="1" u="sng" smtClean="0"/>
              <a:t>Наружные </a:t>
            </a:r>
          </a:p>
          <a:p>
            <a:pPr marL="628650" indent="-609600" eaLnBrk="1" hangingPunct="1">
              <a:buFont typeface="Wingdings" pitchFamily="2" charset="2"/>
              <a:buChar char="l"/>
            </a:pPr>
            <a:r>
              <a:rPr lang="ru-RU" altLang="ru-RU" sz="2800" b="1" i="1" smtClean="0"/>
              <a:t>к наружным относятся: паховые, бедренные, пупочные, белой линии живота, послеоперационные, поясничные, седалищные, запирательного отверстия</a:t>
            </a:r>
            <a:endParaRPr lang="ru-RU" altLang="ru-RU" sz="2800" b="1" smtClean="0"/>
          </a:p>
          <a:p>
            <a:pPr marL="628650" indent="-609600" eaLnBrk="1" hangingPunct="1">
              <a:buClr>
                <a:srgbClr val="FFFF99"/>
              </a:buClr>
              <a:buFont typeface="Wingdings" pitchFamily="2" charset="2"/>
              <a:buNone/>
            </a:pPr>
            <a:r>
              <a:rPr lang="ru-RU" altLang="ru-RU" sz="2800" b="1" u="sng" smtClean="0"/>
              <a:t>Внутренние </a:t>
            </a:r>
          </a:p>
          <a:p>
            <a:pPr marL="628650" indent="-609600" eaLnBrk="1" hangingPunct="1">
              <a:buFont typeface="Wingdings" pitchFamily="2" charset="2"/>
              <a:buChar char="l"/>
            </a:pPr>
            <a:r>
              <a:rPr lang="ru-RU" altLang="ru-RU" sz="2800" b="1" i="1" smtClean="0"/>
              <a:t>к внутренним – грыжи естественных отверстий диафрагмы, а также грыжи с локализацией грыжевых ворот в брюшных карманах и дивертикулах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Жалобы </a:t>
            </a:r>
          </a:p>
        </p:txBody>
      </p:sp>
      <p:sp>
        <p:nvSpPr>
          <p:cNvPr id="118787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ru-RU" altLang="ru-RU" smtClean="0"/>
          </a:p>
          <a:p>
            <a:pPr eaLnBrk="1" hangingPunct="1"/>
            <a:r>
              <a:rPr lang="ru-RU" altLang="ru-RU" smtClean="0"/>
              <a:t>Боль – главный симптом! Возникает в момент физической нагрузки и не стихает после ее прекращения</a:t>
            </a:r>
          </a:p>
          <a:p>
            <a:pPr eaLnBrk="1" hangingPunct="1"/>
            <a:r>
              <a:rPr lang="ru-RU" altLang="ru-RU" smtClean="0"/>
              <a:t>Локализуется в области грыжевого выпячивания</a:t>
            </a:r>
          </a:p>
          <a:p>
            <a:pPr eaLnBrk="1" hangingPunct="1"/>
            <a:r>
              <a:rPr lang="ru-RU" altLang="ru-RU" smtClean="0"/>
              <a:t>Может иррадиировать в центр живота и эпигастральную область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Анамнез </a:t>
            </a:r>
          </a:p>
        </p:txBody>
      </p:sp>
      <p:sp>
        <p:nvSpPr>
          <p:cNvPr id="119811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ru-RU" altLang="ru-RU" smtClean="0"/>
          </a:p>
          <a:p>
            <a:pPr eaLnBrk="1" hangingPunct="1"/>
            <a:r>
              <a:rPr lang="ru-RU" altLang="ru-RU" smtClean="0"/>
              <a:t>Грыжа до появления болей была вправимой и безболезненной</a:t>
            </a:r>
          </a:p>
          <a:p>
            <a:pPr eaLnBrk="1" hangingPunct="1"/>
            <a:r>
              <a:rPr lang="ru-RU" altLang="ru-RU" smtClean="0"/>
              <a:t>Появлению болей предшествовало физическое напряжение (подъем тяжести, бег, дефекация) или длительное нарушение дефекации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Объективное обследование</a:t>
            </a:r>
          </a:p>
        </p:txBody>
      </p:sp>
      <p:sp>
        <p:nvSpPr>
          <p:cNvPr id="120835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При осмотре грыжевое выпячивание обычно хорошо заметно, оно не исчезает и не меняет очертаний при изменении положения тела больного.</a:t>
            </a:r>
          </a:p>
          <a:p>
            <a:pPr eaLnBrk="1" hangingPunct="1"/>
            <a:r>
              <a:rPr lang="ru-RU" altLang="ru-RU" smtClean="0"/>
              <a:t> Если было раньше – увеличилось в размерах и стало невправимым</a:t>
            </a:r>
          </a:p>
          <a:p>
            <a:pPr eaLnBrk="1" hangingPunct="1"/>
            <a:r>
              <a:rPr lang="ru-RU" altLang="ru-RU" smtClean="0"/>
              <a:t>Пальпаторно выпячивание резко напряжено и болезненно, особенно в об­ласти грыжевых ворот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Объективное обследование</a:t>
            </a:r>
          </a:p>
        </p:txBody>
      </p:sp>
      <p:sp>
        <p:nvSpPr>
          <p:cNvPr id="121859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altLang="ru-RU" sz="2800" smtClean="0"/>
              <a:t>Передаточный кашлевой толчок отсутствует</a:t>
            </a:r>
          </a:p>
          <a:p>
            <a:pPr eaLnBrk="1" hangingPunct="1"/>
            <a:r>
              <a:rPr lang="ru-RU" altLang="ru-RU" sz="2800" smtClean="0"/>
              <a:t>Пер­куссия выпячивания в ранней стадии ущемления кишки может выявить тимпанит, однако позже вследствие появления грыжевой воды тимпанит сменяется тупым перкуторным звуком</a:t>
            </a:r>
          </a:p>
          <a:p>
            <a:pPr eaLnBrk="1" hangingPunct="1"/>
            <a:r>
              <a:rPr lang="ru-RU" altLang="ru-RU" sz="2800" smtClean="0"/>
              <a:t>При аускультации над ущемлен­ной грыжей перистальтика не выслушивается, но над брюшной полостью нередко можно выявить усиленную перистальтику приводящего отдела ущемленной кишки</a:t>
            </a:r>
          </a:p>
          <a:p>
            <a:pPr eaLnBrk="1" hangingPunct="1"/>
            <a:endParaRPr lang="ru-RU" alt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Рентгенография</a:t>
            </a:r>
          </a:p>
        </p:txBody>
      </p:sp>
      <p:sp>
        <p:nvSpPr>
          <p:cNvPr id="12288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Признаки острой кишечной непроходимости (раздутые петли кишечника, чаши Клойбера)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УЗИ (по показаниям)</a:t>
            </a:r>
          </a:p>
        </p:txBody>
      </p:sp>
      <p:sp>
        <p:nvSpPr>
          <p:cNvPr id="123907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ru-RU" smtClean="0"/>
              <a:t>Дифференциальный диагноз ущемленной грыжи и воспалительных заболеваний передней брюшной стенки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mtClean="0"/>
              <a:t>Дифференциальный диагноз ущемленной грыжи и опухолей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mtClean="0"/>
              <a:t>Дифференциальный диагноз ущемленной грыжи и тромбоза венозного узла в устье большой подкожной вены</a:t>
            </a:r>
          </a:p>
          <a:p>
            <a:pPr eaLnBrk="1" hangingPunct="1">
              <a:lnSpc>
                <a:spcPct val="90000"/>
              </a:lnSpc>
            </a:pPr>
            <a:endParaRPr lang="ru-RU" alt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8"/>
          <p:cNvSpPr>
            <a:spLocks noGrp="1"/>
          </p:cNvSpPr>
          <p:nvPr>
            <p:ph type="title"/>
          </p:nvPr>
        </p:nvSpPr>
        <p:spPr>
          <a:xfrm>
            <a:off x="0" y="277813"/>
            <a:ext cx="9144000" cy="990600"/>
          </a:xfrm>
        </p:spPr>
        <p:txBody>
          <a:bodyPr/>
          <a:lstStyle/>
          <a:p>
            <a:pPr eaLnBrk="1" hangingPunct="1"/>
            <a:r>
              <a:rPr lang="ru-RU" altLang="ru-RU" sz="3600" b="1" smtClean="0"/>
              <a:t>Больная с ущемленной гигантской послеоперационной грыжей</a:t>
            </a:r>
          </a:p>
        </p:txBody>
      </p:sp>
      <p:pic>
        <p:nvPicPr>
          <p:cNvPr id="124931" name="Picture 11" descr="CIMG460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3" r="3734"/>
          <a:stretch>
            <a:fillRect/>
          </a:stretch>
        </p:blipFill>
        <p:spPr>
          <a:xfrm>
            <a:off x="539750" y="1773238"/>
            <a:ext cx="3527425" cy="3028950"/>
          </a:xfrm>
          <a:noFill/>
        </p:spPr>
      </p:pic>
      <p:pic>
        <p:nvPicPr>
          <p:cNvPr id="124932" name="Picture 13" descr="CIMG460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6463" y="1628775"/>
            <a:ext cx="4038600" cy="3028950"/>
          </a:xfrm>
          <a:noFill/>
        </p:spPr>
      </p:pic>
      <p:sp useBgFill="1">
        <p:nvSpPr>
          <p:cNvPr id="124933" name="Rectangle 12"/>
          <p:cNvSpPr>
            <a:spLocks noChangeArrowheads="1"/>
          </p:cNvSpPr>
          <p:nvPr/>
        </p:nvSpPr>
        <p:spPr bwMode="auto">
          <a:xfrm>
            <a:off x="684213" y="3213100"/>
            <a:ext cx="863600" cy="1368425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itchFamily="34" charset="0"/>
            </a:endParaRPr>
          </a:p>
        </p:txBody>
      </p:sp>
      <p:sp useBgFill="1">
        <p:nvSpPr>
          <p:cNvPr id="124934" name="Rectangle 14"/>
          <p:cNvSpPr>
            <a:spLocks noChangeArrowheads="1"/>
          </p:cNvSpPr>
          <p:nvPr/>
        </p:nvSpPr>
        <p:spPr bwMode="auto">
          <a:xfrm>
            <a:off x="5364163" y="2349500"/>
            <a:ext cx="720725" cy="863600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/>
          </p:cNvSpPr>
          <p:nvPr>
            <p:ph type="title"/>
          </p:nvPr>
        </p:nvSpPr>
        <p:spPr>
          <a:xfrm>
            <a:off x="0" y="277813"/>
            <a:ext cx="9144000" cy="990600"/>
          </a:xfrm>
        </p:spPr>
        <p:txBody>
          <a:bodyPr/>
          <a:lstStyle/>
          <a:p>
            <a:pPr eaLnBrk="1" hangingPunct="1"/>
            <a:r>
              <a:rPr lang="ru-RU" altLang="ru-RU" sz="3600" b="1" smtClean="0"/>
              <a:t>Ущемленная паховая грыжа</a:t>
            </a:r>
          </a:p>
        </p:txBody>
      </p:sp>
      <p:pic>
        <p:nvPicPr>
          <p:cNvPr id="125955" name="Picture 9" descr="ущемленная бедр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27313" y="1844675"/>
            <a:ext cx="3840162" cy="3411538"/>
          </a:xfrm>
          <a:noFill/>
        </p:spPr>
      </p:pic>
      <p:sp useBgFill="1">
        <p:nvSpPr>
          <p:cNvPr id="125956" name="Rectangle 4"/>
          <p:cNvSpPr>
            <a:spLocks noChangeArrowheads="1"/>
          </p:cNvSpPr>
          <p:nvPr/>
        </p:nvSpPr>
        <p:spPr bwMode="auto">
          <a:xfrm>
            <a:off x="684213" y="3213100"/>
            <a:ext cx="863600" cy="1368425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itchFamily="34" charset="0"/>
            </a:endParaRPr>
          </a:p>
        </p:txBody>
      </p:sp>
      <p:sp useBgFill="1">
        <p:nvSpPr>
          <p:cNvPr id="125957" name="Rectangle 6"/>
          <p:cNvSpPr>
            <a:spLocks noChangeArrowheads="1"/>
          </p:cNvSpPr>
          <p:nvPr/>
        </p:nvSpPr>
        <p:spPr bwMode="auto">
          <a:xfrm>
            <a:off x="4356100" y="4149725"/>
            <a:ext cx="720725" cy="863600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Тактика. Догоспитальный этап</a:t>
            </a:r>
          </a:p>
        </p:txBody>
      </p:sp>
      <p:sp>
        <p:nvSpPr>
          <p:cNvPr id="126979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altLang="ru-RU" sz="2800" smtClean="0"/>
              <a:t>Больной подлежит госпитализации в хирургический стационар</a:t>
            </a:r>
          </a:p>
          <a:p>
            <a:pPr eaLnBrk="1" hangingPunct="1"/>
            <a:r>
              <a:rPr lang="ru-RU" altLang="ru-RU" sz="2800" smtClean="0"/>
              <a:t>Самопроизвольное вправление грыжи не является основанием для отказа от госпитализации</a:t>
            </a:r>
          </a:p>
          <a:p>
            <a:pPr eaLnBrk="1" hangingPunct="1"/>
            <a:r>
              <a:rPr lang="ru-RU" altLang="ru-RU" sz="2800" smtClean="0"/>
              <a:t>Недопустимы попытки насильственного вправления грыжи</a:t>
            </a:r>
          </a:p>
          <a:p>
            <a:pPr eaLnBrk="1" hangingPunct="1"/>
            <a:r>
              <a:rPr lang="ru-RU" altLang="ru-RU" sz="2800" smtClean="0"/>
              <a:t>Противопоказаны обезболивающие, ванны, тепло, холод на область ущемления</a:t>
            </a:r>
          </a:p>
          <a:p>
            <a:pPr eaLnBrk="1" hangingPunct="1"/>
            <a:r>
              <a:rPr lang="ru-RU" altLang="ru-RU" sz="2800" smtClean="0"/>
              <a:t>Транспорртировка в стационар в горизонтальном положении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Тактика. Госпитальный этап</a:t>
            </a:r>
          </a:p>
        </p:txBody>
      </p:sp>
      <p:sp>
        <p:nvSpPr>
          <p:cNvPr id="12800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altLang="ru-RU" sz="2400" smtClean="0"/>
              <a:t>Осмотр, обследование</a:t>
            </a:r>
          </a:p>
          <a:p>
            <a:pPr eaLnBrk="1" hangingPunct="1"/>
            <a:r>
              <a:rPr lang="ru-RU" altLang="ru-RU" sz="2400" smtClean="0"/>
              <a:t>Лабораторные исследования: общий анализ крови, сахар крови, общий анализ мочи и другие лабораторные анализы по показаниям.</a:t>
            </a:r>
          </a:p>
          <a:p>
            <a:pPr eaLnBrk="1" hangingPunct="1"/>
            <a:r>
              <a:rPr lang="ru-RU" altLang="ru-RU" sz="2400" smtClean="0"/>
              <a:t>Инструментальные исследования: рентгенография грудной клетки, ЭКГ, обзорная рентгенография брюшной полости, по показаниям – УЗИ брюшной полости и грыжевого выпячивания.</a:t>
            </a:r>
          </a:p>
          <a:p>
            <a:pPr eaLnBrk="1" hangingPunct="1"/>
            <a:r>
              <a:rPr lang="ru-RU" altLang="ru-RU" sz="2400" smtClean="0"/>
              <a:t>Консультации терапевта и анестезиолога – по показаниям</a:t>
            </a:r>
          </a:p>
          <a:p>
            <a:pPr eaLnBrk="1" hangingPunct="1"/>
            <a:endParaRPr lang="ru-RU" altLang="ru-RU" sz="2800" smtClean="0"/>
          </a:p>
          <a:p>
            <a:pPr eaLnBrk="1" hangingPunct="1"/>
            <a:endParaRPr lang="ru-RU" altLang="ru-RU" sz="2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64f41a858a33a551a5e2dea45cea99ce6197ae41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2331</TotalTime>
  <Words>3103</Words>
  <Application>Microsoft Office PowerPoint</Application>
  <PresentationFormat>Экран (4:3)</PresentationFormat>
  <Paragraphs>539</Paragraphs>
  <Slides>117</Slides>
  <Notes>47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117</vt:i4>
      </vt:variant>
    </vt:vector>
  </HeadingPairs>
  <TitlesOfParts>
    <vt:vector size="128" baseType="lpstr">
      <vt:lpstr>Arial</vt:lpstr>
      <vt:lpstr>Calibri</vt:lpstr>
      <vt:lpstr>Times New Roman</vt:lpstr>
      <vt:lpstr>Wingdings</vt:lpstr>
      <vt:lpstr>Helvetica Neue</vt:lpstr>
      <vt:lpstr>Tahoma</vt:lpstr>
      <vt:lpstr>Monotype Sorts</vt:lpstr>
      <vt:lpstr>Arial Narrow</vt:lpstr>
      <vt:lpstr>Verdana</vt:lpstr>
      <vt:lpstr>Тема Office</vt:lpstr>
      <vt:lpstr>Диаграмма Microsoft Excel</vt:lpstr>
      <vt:lpstr>ФГБОУ ВО КрасГМУ им. проф. В.Ф. Войно-Ясенецкого Минздрава России Научно-образовательный центр «Хирургия» Кафедра факультетской хирургии им. проф. Ю.М. Лубенского зав. кафедрой: д.м н., доц. Здзитовецкий Д.Э.</vt:lpstr>
      <vt:lpstr>План лекции</vt:lpstr>
      <vt:lpstr>Яндекс в помощь</vt:lpstr>
      <vt:lpstr>Презентация PowerPoint</vt:lpstr>
      <vt:lpstr>Презентация PowerPoint</vt:lpstr>
      <vt:lpstr>Количество операций (тыс.) </vt:lpstr>
      <vt:lpstr>Презентация PowerPoint</vt:lpstr>
      <vt:lpstr>Эпидемиология</vt:lpstr>
      <vt:lpstr>Классификация  по месту образования</vt:lpstr>
      <vt:lpstr>Анатомическая классификация</vt:lpstr>
      <vt:lpstr>Этиологическая классификация</vt:lpstr>
      <vt:lpstr>Патогенетическая классификация</vt:lpstr>
      <vt:lpstr>При приобретенных грыжах различают два основных фактора  в их происхождении: </vt:lpstr>
      <vt:lpstr>Слабость брюшной стенки:</vt:lpstr>
      <vt:lpstr>Слабость брюшной стенки:</vt:lpstr>
      <vt:lpstr>наследственная предрасположенность</vt:lpstr>
      <vt:lpstr>Грыжа – небольшая хирургическая проблема?</vt:lpstr>
      <vt:lpstr>Пупочная грыжа больших размеров (диаметр грыжевых ворот более 10 cm)</vt:lpstr>
      <vt:lpstr>Ущемленная послеоперационная вентральная грыжа, флегмона, перфорация грыжевого мешка</vt:lpstr>
      <vt:lpstr>Строение грыжи</vt:lpstr>
      <vt:lpstr>Грыжевые ворота</vt:lpstr>
      <vt:lpstr>Грыжевой мешок</vt:lpstr>
      <vt:lpstr>Грыжевой мешок</vt:lpstr>
      <vt:lpstr>Грыжевое содержимое</vt:lpstr>
      <vt:lpstr>Содержимое (тонкая кишка, сальник) пупочной грыжи больших размеров (&gt;10 см)</vt:lpstr>
      <vt:lpstr>Клиническая картина</vt:lpstr>
      <vt:lpstr>Клиника </vt:lpstr>
      <vt:lpstr>Презентация PowerPoint</vt:lpstr>
      <vt:lpstr>Операция во всех случаях складывается из двух этапов: </vt:lpstr>
      <vt:lpstr>Обезболивание: </vt:lpstr>
      <vt:lpstr>Противопоказания к операции: </vt:lpstr>
      <vt:lpstr>Принципы герниопластики</vt:lpstr>
      <vt:lpstr>Презентация PowerPoint</vt:lpstr>
      <vt:lpstr>Возможности протезирующих пластик</vt:lpstr>
      <vt:lpstr>Натяжные методы лечения грыж (пластика местными тканями)</vt:lpstr>
      <vt:lpstr>Презентация PowerPoint</vt:lpstr>
      <vt:lpstr>Косая паховая грыжа</vt:lpstr>
      <vt:lpstr>Классификация</vt:lpstr>
      <vt:lpstr>Классификация по Nyhus</vt:lpstr>
      <vt:lpstr>Классификация по Nyhus</vt:lpstr>
      <vt:lpstr>Классификация по Nyhus</vt:lpstr>
      <vt:lpstr>Классификация по Nyhus</vt:lpstr>
      <vt:lpstr>Прямая паховая грыжа</vt:lpstr>
      <vt:lpstr>Презентация PowerPoint</vt:lpstr>
      <vt:lpstr>Скользящая грыжа</vt:lpstr>
      <vt:lpstr>Скользящая грыжа</vt:lpstr>
      <vt:lpstr>Скользящая грыжа слепой кишки </vt:lpstr>
      <vt:lpstr>Скользящая грыжа мочевого пузыря</vt:lpstr>
      <vt:lpstr>Хирургическое лечение</vt:lpstr>
      <vt:lpstr>Способ Lichtenstein</vt:lpstr>
      <vt:lpstr>Способ Lichtenstein</vt:lpstr>
      <vt:lpstr>Способ Lichtenstein</vt:lpstr>
      <vt:lpstr>Лапароскопическая герниопластика</vt:lpstr>
      <vt:lpstr>Прямая паховая грыжа</vt:lpstr>
      <vt:lpstr>Косая паховая грыжа</vt:lpstr>
      <vt:lpstr>Презентация PowerPoint</vt:lpstr>
      <vt:lpstr>Пупочная грыжа малого размера (4 -5 см)</vt:lpstr>
      <vt:lpstr>Пупочная грыжа средних размеров (5-10 см)</vt:lpstr>
      <vt:lpstr>Пупочная грыжа больших размеров (&gt;10 см)</vt:lpstr>
      <vt:lpstr>Содержимое (тонкая кишка, сальник) пупочной грыжи больших размеров (&gt;10 см)</vt:lpstr>
      <vt:lpstr>Этапы операции пупочной грыжи больших размеров (&gt;10 см)</vt:lpstr>
      <vt:lpstr>Этапы операции пупочной грыжи больших размеров (&gt;10 см)</vt:lpstr>
      <vt:lpstr>Пупочная грыжа больших размеров  (&gt;10 см) До и после операции</vt:lpstr>
      <vt:lpstr>Презентация PowerPoint</vt:lpstr>
      <vt:lpstr>Невправимые грыжи</vt:lpstr>
      <vt:lpstr>Определение</vt:lpstr>
      <vt:lpstr>Схема</vt:lpstr>
      <vt:lpstr>Клиника</vt:lpstr>
      <vt:lpstr>Клиника</vt:lpstr>
      <vt:lpstr>Особенности клинического течения</vt:lpstr>
      <vt:lpstr>Лечение</vt:lpstr>
      <vt:lpstr>Ущемленные грыжи</vt:lpstr>
      <vt:lpstr>Презентация PowerPoint</vt:lpstr>
      <vt:lpstr>Частота ущемления различных видов грыж</vt:lpstr>
      <vt:lpstr> </vt:lpstr>
      <vt:lpstr> </vt:lpstr>
      <vt:lpstr>Патологическая анатомия ущемления </vt:lpstr>
      <vt:lpstr>Патологическая анатомия ущемления </vt:lpstr>
      <vt:lpstr>Ущемленная паховая грыжа.  Некроз тонкой кишки</vt:lpstr>
      <vt:lpstr>Презентация PowerPoint</vt:lpstr>
      <vt:lpstr>Патологическая анатомия ущемления </vt:lpstr>
      <vt:lpstr>Патологическая анатомия ущемления </vt:lpstr>
      <vt:lpstr>Экспозиция ущемления</vt:lpstr>
      <vt:lpstr>Классификация</vt:lpstr>
      <vt:lpstr>Классификация</vt:lpstr>
      <vt:lpstr>Презентация PowerPoint</vt:lpstr>
      <vt:lpstr>Формы ущемления</vt:lpstr>
      <vt:lpstr>Ущемление дивертикула Меккеля (грыжа Литтре)</vt:lpstr>
      <vt:lpstr>Диагностика</vt:lpstr>
      <vt:lpstr>Жалобы </vt:lpstr>
      <vt:lpstr>Анамнез </vt:lpstr>
      <vt:lpstr>Объективное обследование</vt:lpstr>
      <vt:lpstr>Объективное обследование</vt:lpstr>
      <vt:lpstr>Рентгенография</vt:lpstr>
      <vt:lpstr>УЗИ (по показаниям)</vt:lpstr>
      <vt:lpstr>Больная с ущемленной гигантской послеоперационной грыжей</vt:lpstr>
      <vt:lpstr>Ущемленная паховая грыжа</vt:lpstr>
      <vt:lpstr>Тактика. Догоспитальный этап</vt:lpstr>
      <vt:lpstr>Тактика. Госпитальный этап</vt:lpstr>
      <vt:lpstr>Лечение ущемленной грыжи</vt:lpstr>
      <vt:lpstr>Хирургическая тактика Мнимое вправление ущемленной кишки</vt:lpstr>
      <vt:lpstr>Мнимое вправление ущемленной петли кишки вместе с грыжевым мешком</vt:lpstr>
      <vt:lpstr>Презентация PowerPoint</vt:lpstr>
      <vt:lpstr>Спонтанное вправление</vt:lpstr>
      <vt:lpstr>Спонтанное вправление</vt:lpstr>
      <vt:lpstr>Особенности операции:</vt:lpstr>
      <vt:lpstr>Особенности операции:</vt:lpstr>
      <vt:lpstr>Особенности операции:</vt:lpstr>
      <vt:lpstr>Особенности операции:</vt:lpstr>
      <vt:lpstr>Пристеночное ущемление  (hernia Richter) </vt:lpstr>
      <vt:lpstr>Презентация PowerPoint</vt:lpstr>
      <vt:lpstr>Презентация PowerPoint</vt:lpstr>
      <vt:lpstr>Резекция ущемленного участка большого сальника</vt:lpstr>
      <vt:lpstr>Послеоперационное ведение больного</vt:lpstr>
      <vt:lpstr>Контрольные вопросы:</vt:lpstr>
      <vt:lpstr>Литература</vt:lpstr>
      <vt:lpstr>Благодарю за внимание!</vt:lpstr>
    </vt:vector>
  </TitlesOfParts>
  <Company>Private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Olga</dc:creator>
  <cp:lastModifiedBy>user</cp:lastModifiedBy>
  <cp:revision>105</cp:revision>
  <dcterms:created xsi:type="dcterms:W3CDTF">2006-09-23T14:35:21Z</dcterms:created>
  <dcterms:modified xsi:type="dcterms:W3CDTF">2020-09-02T15:48:17Z</dcterms:modified>
</cp:coreProperties>
</file>