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</p:sldMasterIdLst>
  <p:sldIdLst>
    <p:sldId id="292" r:id="rId3"/>
    <p:sldId id="256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78" r:id="rId17"/>
    <p:sldId id="279" r:id="rId18"/>
    <p:sldId id="275" r:id="rId19"/>
    <p:sldId id="280" r:id="rId20"/>
    <p:sldId id="268" r:id="rId21"/>
    <p:sldId id="284" r:id="rId22"/>
    <p:sldId id="285" r:id="rId23"/>
    <p:sldId id="286" r:id="rId24"/>
    <p:sldId id="287" r:id="rId25"/>
    <p:sldId id="288" r:id="rId26"/>
    <p:sldId id="289" r:id="rId27"/>
    <p:sldId id="269" r:id="rId28"/>
    <p:sldId id="270" r:id="rId29"/>
    <p:sldId id="271" r:id="rId30"/>
    <p:sldId id="272" r:id="rId31"/>
    <p:sldId id="273" r:id="rId32"/>
    <p:sldId id="274" r:id="rId33"/>
    <p:sldId id="281" r:id="rId34"/>
    <p:sldId id="282" r:id="rId35"/>
    <p:sldId id="283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7BCC3-59AA-445E-B586-66C8B9CA4C4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028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5294-FB52-42BF-9FD4-5E44002D9D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1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F57D0-736E-45A8-87F2-DB01F529B2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7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2FC4-378A-40BF-857D-B654B637C1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7FF0D-503C-42B9-8032-4DB46E2F42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1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EFF20-6088-4D74-BA12-20A03DC0F9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0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71709-F237-4BAF-9354-454604F3D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4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8DCA1-EFAD-4203-A9B7-D88A1CAD31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4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77504-FCC4-4C5B-A411-EFD362653E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3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32000-3176-4201-A294-B21A141F18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97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C9263-B684-4A2C-9946-D19DCF2E9C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3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29C49-47A7-4BF6-A583-028D4611FD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F1868D-95CF-4F38-B777-00A11D21C36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dpatent.ru/byauthors/611431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dpatent.ru/patent/246/2464934.html" TargetMode="External"/><Relationship Id="rId3" Type="http://schemas.openxmlformats.org/officeDocument/2006/relationships/hyperlink" Target="http://www.findpatent.ru/byauthors/611433/" TargetMode="External"/><Relationship Id="rId7" Type="http://schemas.openxmlformats.org/officeDocument/2006/relationships/hyperlink" Target="http://www.findpatent.ru/byauthors/611435/" TargetMode="External"/><Relationship Id="rId2" Type="http://schemas.openxmlformats.org/officeDocument/2006/relationships/hyperlink" Target="http://www.findpatent.ru/byauthors/61143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dpatent.ru/byauthors/611432/" TargetMode="External"/><Relationship Id="rId5" Type="http://schemas.openxmlformats.org/officeDocument/2006/relationships/hyperlink" Target="http://www.findpatent.ru/byauthors/611434/" TargetMode="External"/><Relationship Id="rId4" Type="http://schemas.openxmlformats.org/officeDocument/2006/relationships/hyperlink" Target="http://www.findpatent.ru/byauthors/483536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Ретракционные</a:t>
            </a:r>
            <a:r>
              <a:rPr lang="ru-RU" sz="4000" b="1" dirty="0">
                <a:solidFill>
                  <a:srgbClr val="FF0000"/>
                </a:solidFill>
              </a:rPr>
              <a:t> карманы барабанной перепонки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 eaLnBrk="0" fontAlgn="base" hangingPunct="0"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sz="24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Торопова Л. А., доцент, к.м.н.  </a:t>
            </a:r>
          </a:p>
          <a:p>
            <a:pPr lvl="0" algn="l" eaLnBrk="0" fontAlgn="base" hangingPunct="0"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sz="24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кафедры ЛОР-болезней с курсом ПО </a:t>
            </a:r>
          </a:p>
          <a:p>
            <a:r>
              <a:rPr lang="ru-RU" sz="1800" dirty="0">
                <a:solidFill>
                  <a:schemeClr val="tx1"/>
                </a:solidFill>
              </a:rPr>
              <a:t>2021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2" y="177032"/>
            <a:ext cx="1187624" cy="84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sz="2400" kern="0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КрасГМУ</a:t>
            </a:r>
            <a:r>
              <a:rPr kumimoji="1" lang="ru-RU" sz="240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им. проф. В. Ф. </a:t>
            </a:r>
            <a:r>
              <a:rPr kumimoji="1" lang="ru-RU" sz="2400" kern="0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Войно-Ясенецкого</a:t>
            </a:r>
            <a:r>
              <a:rPr kumimoji="1" lang="ru-RU" sz="240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endParaRPr lang="ru-RU" sz="2400" kern="0" dirty="0">
              <a:solidFill>
                <a:srgbClr val="33339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507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Untitled-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7"/>
          <a:stretch/>
        </p:blipFill>
        <p:spPr>
          <a:xfrm>
            <a:off x="3851920" y="1052736"/>
            <a:ext cx="4968875" cy="40738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Общая ретракция </a:t>
            </a:r>
            <a:r>
              <a:rPr lang="en-US" sz="3200" dirty="0">
                <a:solidFill>
                  <a:srgbClr val="FF0000"/>
                </a:solidFill>
              </a:rPr>
              <a:t>pars </a:t>
            </a:r>
            <a:r>
              <a:rPr lang="en-US" sz="3200" dirty="0" err="1">
                <a:solidFill>
                  <a:srgbClr val="FF0000"/>
                </a:solidFill>
              </a:rPr>
              <a:t>tensa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3384376" cy="603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</a:rPr>
              <a:t>А, стадия</a:t>
            </a:r>
            <a:r>
              <a:rPr lang="en-US" sz="2000" dirty="0">
                <a:solidFill>
                  <a:srgbClr val="002060"/>
                </a:solidFill>
              </a:rPr>
              <a:t> II</a:t>
            </a:r>
            <a:r>
              <a:rPr lang="ru-RU" sz="2000" dirty="0">
                <a:solidFill>
                  <a:srgbClr val="002060"/>
                </a:solidFill>
              </a:rPr>
              <a:t>: общая частично фиксированная в области </a:t>
            </a:r>
            <a:r>
              <a:rPr lang="ru-RU" sz="2000" dirty="0" err="1">
                <a:solidFill>
                  <a:srgbClr val="002060"/>
                </a:solidFill>
              </a:rPr>
              <a:t>промонториума</a:t>
            </a:r>
            <a:r>
              <a:rPr lang="ru-RU" sz="2000" dirty="0">
                <a:solidFill>
                  <a:srgbClr val="002060"/>
                </a:solidFill>
              </a:rPr>
              <a:t> и нисходящей ветви наковальни ретракция. Контролируемая ретракция.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</a:rPr>
              <a:t>В, стадия Ш: общая полностью фиксированная и неконтролируемая ретракция: адгезивный отит или полная </a:t>
            </a:r>
            <a:r>
              <a:rPr lang="ru-RU" sz="2000" dirty="0" err="1">
                <a:solidFill>
                  <a:srgbClr val="002060"/>
                </a:solidFill>
              </a:rPr>
              <a:t>эпидермизация</a:t>
            </a:r>
            <a:r>
              <a:rPr lang="ru-RU" sz="2000" dirty="0">
                <a:solidFill>
                  <a:srgbClr val="002060"/>
                </a:solidFill>
              </a:rPr>
              <a:t> барабанной полости.</a:t>
            </a:r>
          </a:p>
        </p:txBody>
      </p:sp>
    </p:spTree>
    <p:extLst>
      <p:ext uri="{BB962C8B-B14F-4D97-AF65-F5344CB8AC3E}">
        <p14:creationId xmlns:p14="http://schemas.microsoft.com/office/powerpoint/2010/main" val="2499052523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   </a:t>
            </a:r>
            <a:r>
              <a:rPr lang="ru-RU" sz="3200" b="1" dirty="0" err="1">
                <a:solidFill>
                  <a:srgbClr val="FF0000"/>
                </a:solidFill>
                <a:latin typeface="Bookman Old Style" pitchFamily="18" charset="0"/>
              </a:rPr>
              <a:t>Ретракционные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 карманы мембраны </a:t>
            </a:r>
            <a:r>
              <a:rPr lang="ru-RU" sz="3200" b="1" dirty="0" err="1">
                <a:solidFill>
                  <a:srgbClr val="FF0000"/>
                </a:solidFill>
                <a:latin typeface="Bookman Old Style" pitchFamily="18" charset="0"/>
              </a:rPr>
              <a:t>Шрапнеля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Стадия 1. Мобильный карман, отделяющийся маневром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Вальсальвы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или по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Политцеру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Стадия 2. Фиксированный, но контролируемый более или менее значимый карман; какими бы ни были его размеры, можно увидеть его дно, особенно когда голова наклонена в сторону.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Стадия 3. Фиксированный и неконтролируемый карман, вне зависимости от его размеров и величины.</a:t>
            </a:r>
          </a:p>
        </p:txBody>
      </p:sp>
    </p:spTree>
    <p:extLst>
      <p:ext uri="{BB962C8B-B14F-4D97-AF65-F5344CB8AC3E}">
        <p14:creationId xmlns:p14="http://schemas.microsoft.com/office/powerpoint/2010/main" val="68249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Вторичные </a:t>
            </a:r>
            <a:r>
              <a:rPr lang="ru-RU" sz="3200" b="1" dirty="0" err="1">
                <a:solidFill>
                  <a:srgbClr val="FF0000"/>
                </a:solidFill>
                <a:latin typeface="Bookman Old Style" pitchFamily="18" charset="0"/>
              </a:rPr>
              <a:t>ретракционные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 карманы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Arial" charset="0"/>
              </a:rPr>
              <a:t>Они возникают после хирургического вмешательства: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лечения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холестеатомы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закрытым  способом,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тимпанопластики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 или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стапедэктомии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с расширением барабанного кольца</a:t>
            </a:r>
          </a:p>
        </p:txBody>
      </p:sp>
    </p:spTree>
    <p:extLst>
      <p:ext uri="{BB962C8B-B14F-4D97-AF65-F5344CB8AC3E}">
        <p14:creationId xmlns:p14="http://schemas.microsoft.com/office/powerpoint/2010/main" val="414357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7504" y="316186"/>
            <a:ext cx="903649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Симптомы, клинические и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параклинические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     методы обследования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Условия, при которых могут быть обнаружены </a:t>
            </a:r>
            <a:r>
              <a:rPr lang="ru-RU" sz="2400" b="1" dirty="0" err="1">
                <a:solidFill>
                  <a:srgbClr val="7030A0"/>
                </a:solidFill>
                <a:latin typeface="Arial" charset="0"/>
              </a:rPr>
              <a:t>ретракционные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карманы, различны: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 осмотр или систематическое наблюдение пациента, страдающего повторными отитами;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 эпизод серозно-слизистого отита;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 прогрессирующее снижение слуха;</a:t>
            </a:r>
          </a:p>
          <a:p>
            <a:pPr marL="342900" indent="-3429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иногда – гнойная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оторея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tillium"/>
              </a:rPr>
              <a:t>Чем длительнее процесс, тем более выражен РК</a:t>
            </a:r>
            <a:endParaRPr lang="ru-RU" sz="24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2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Жалобы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Практически во всех случаях заболевание развивается постепенно, с невыраженной симптоматикой.</a:t>
            </a:r>
          </a:p>
          <a:p>
            <a:r>
              <a:rPr lang="ru-RU" dirty="0">
                <a:solidFill>
                  <a:srgbClr val="002060"/>
                </a:solidFill>
              </a:rPr>
              <a:t>Бессимптомное течение ХСО с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аттикальными</a:t>
            </a:r>
            <a:r>
              <a:rPr lang="ru-RU" dirty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РК заболевания отмечается более чем у 50% пациентов. </a:t>
            </a:r>
          </a:p>
          <a:p>
            <a:r>
              <a:rPr lang="ru-RU" dirty="0">
                <a:solidFill>
                  <a:srgbClr val="002060"/>
                </a:solidFill>
              </a:rPr>
              <a:t>Незначительное  снижение слуха (в процесс была вовлечена трансформационная система – ограничение подвижности молоточка и/или наковальни за счет рубцового процесса  около 40,0% пациентов. </a:t>
            </a: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995936" y="536799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Алагирова</a:t>
            </a:r>
            <a:r>
              <a:rPr lang="ru-RU" dirty="0"/>
              <a:t> З. З. ,2012</a:t>
            </a:r>
          </a:p>
        </p:txBody>
      </p:sp>
    </p:spTree>
    <p:extLst>
      <p:ext uri="{BB962C8B-B14F-4D97-AF65-F5344CB8AC3E}">
        <p14:creationId xmlns:p14="http://schemas.microsoft.com/office/powerpoint/2010/main" val="388160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Жалобы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/>
              <a:t> </a:t>
            </a:r>
            <a:r>
              <a:rPr lang="ru-RU" sz="3000" dirty="0">
                <a:solidFill>
                  <a:srgbClr val="002060"/>
                </a:solidFill>
              </a:rPr>
              <a:t>Ощущения дискомфорта и «заложенности» уха встречаются чаще всего при РК барабанной перепонки, либо при патологии слуховой трубы (19,0%-27,0%), либо при наличии экссудата в барабанной полости, что требует проведения дифференциальной диагностики.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</a:p>
          <a:p>
            <a:endParaRPr lang="ru-RU" sz="3000" dirty="0">
              <a:solidFill>
                <a:prstClr val="black"/>
              </a:solidFill>
            </a:endParaRPr>
          </a:p>
          <a:p>
            <a:r>
              <a:rPr lang="ru-RU" sz="3000" dirty="0">
                <a:solidFill>
                  <a:srgbClr val="002060"/>
                </a:solidFill>
              </a:rPr>
              <a:t>Основными провоцирующими факторами возникновения ХСО с </a:t>
            </a:r>
            <a:r>
              <a:rPr lang="ru-RU" sz="3000" dirty="0" err="1">
                <a:solidFill>
                  <a:srgbClr val="7030A0"/>
                </a:solidFill>
              </a:rPr>
              <a:t>аттикальными</a:t>
            </a:r>
            <a:r>
              <a:rPr lang="ru-RU" sz="3000" dirty="0">
                <a:solidFill>
                  <a:srgbClr val="7030A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РК барабанной перепонки были ОРВИ и грипп –(73,9%), а у (26,0%) – другие причины, приводящие к дисфункции слуховой трубы.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                                                                                                         </a:t>
            </a:r>
            <a:r>
              <a:rPr lang="ru-RU" sz="1800" dirty="0" err="1">
                <a:solidFill>
                  <a:prstClr val="black"/>
                </a:solidFill>
              </a:rPr>
              <a:t>Алагирова</a:t>
            </a:r>
            <a:r>
              <a:rPr lang="ru-RU" sz="1800" dirty="0">
                <a:solidFill>
                  <a:prstClr val="black"/>
                </a:solidFill>
              </a:rPr>
              <a:t> З. З. ,2012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9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Жалобы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Диагностика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мезотимпанальных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РК в отличие от </a:t>
            </a:r>
            <a:r>
              <a:rPr lang="ru-RU" dirty="0" err="1">
                <a:solidFill>
                  <a:srgbClr val="002060"/>
                </a:solidFill>
              </a:rPr>
              <a:t>аттикальных</a:t>
            </a:r>
            <a:r>
              <a:rPr lang="ru-RU" dirty="0">
                <a:solidFill>
                  <a:srgbClr val="002060"/>
                </a:solidFill>
              </a:rPr>
              <a:t> не вызывает затруднений. </a:t>
            </a:r>
          </a:p>
          <a:p>
            <a:r>
              <a:rPr lang="ru-RU" dirty="0">
                <a:solidFill>
                  <a:srgbClr val="002060"/>
                </a:solidFill>
              </a:rPr>
              <a:t>Жалобы на снижение слуха в той или иной степени, т.к. натянутая часть барабанной перепонки имеет непосредственное значение в звукопроведении, и любые ее структурные изменения, будь то атрофия или втяжение, отражаются на остроте слуха.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Основными предрасполагающими факторами возникновения ХСО с </a:t>
            </a:r>
            <a:r>
              <a:rPr lang="ru-RU" dirty="0" err="1">
                <a:solidFill>
                  <a:srgbClr val="7030A0"/>
                </a:solidFill>
              </a:rPr>
              <a:t>мезотимпанальными</a:t>
            </a:r>
            <a:r>
              <a:rPr lang="ru-RU" dirty="0">
                <a:solidFill>
                  <a:srgbClr val="002060"/>
                </a:solidFill>
              </a:rPr>
              <a:t> РК барабанной перепонки  так же были ОРВИ и грипп –64,7%, 35,3% – другие причины, которые приводили к дисфункции слуховой трубы.</a:t>
            </a:r>
          </a:p>
        </p:txBody>
      </p:sp>
    </p:spTree>
    <p:extLst>
      <p:ext uri="{BB962C8B-B14F-4D97-AF65-F5344CB8AC3E}">
        <p14:creationId xmlns:p14="http://schemas.microsoft.com/office/powerpoint/2010/main" val="205993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1520" y="0"/>
            <a:ext cx="889248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FFFF"/>
                </a:solidFill>
                <a:latin typeface="Bookman Old Style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Симптомы, клинические и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параклинические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     методы обследования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Отоскопия позволяет увидеть втянутую, бледную, истонченную барабанную перепонку.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В зависимости от уровня расположения участка ретракции можно определить вариант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ретракционного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кармана.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Если осмотр при помощи воронки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Зигля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позволяет провести мобилизацию барабанной перепонки, это говорит о 1-ой стадии процесса.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Если это сделать невозможно, подтверждается отсутствие аэрации барабанной полости.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При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тимпанометрии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часто получают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тимпанограмму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тип С,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редко тип В</a:t>
            </a:r>
          </a:p>
        </p:txBody>
      </p:sp>
    </p:spTree>
    <p:extLst>
      <p:ext uri="{BB962C8B-B14F-4D97-AF65-F5344CB8AC3E}">
        <p14:creationId xmlns:p14="http://schemas.microsoft.com/office/powerpoint/2010/main" val="150329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tillium"/>
              </a:rPr>
              <a:t>Вентиляционная функция слуховой трубы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tillium"/>
              </a:rPr>
              <a:t>нарушение у пациентов с </a:t>
            </a:r>
            <a:r>
              <a:rPr lang="ru-RU" sz="2800" dirty="0" err="1">
                <a:solidFill>
                  <a:srgbClr val="7030A0"/>
                </a:solidFill>
                <a:latin typeface="Titillium"/>
              </a:rPr>
              <a:t>мезотимпанальными</a:t>
            </a:r>
            <a:r>
              <a:rPr lang="ru-RU" sz="2800" dirty="0">
                <a:solidFill>
                  <a:srgbClr val="002060"/>
                </a:solidFill>
                <a:latin typeface="Titillium"/>
              </a:rPr>
              <a:t> РК барабанной перепонки оказалось заметно более выраженным, чем у пациентов с </a:t>
            </a:r>
            <a:r>
              <a:rPr lang="ru-RU" sz="2800" dirty="0" err="1">
                <a:solidFill>
                  <a:srgbClr val="7030A0"/>
                </a:solidFill>
                <a:latin typeface="Titillium"/>
              </a:rPr>
              <a:t>аттикальными</a:t>
            </a:r>
            <a:r>
              <a:rPr lang="ru-RU" sz="2800" dirty="0">
                <a:solidFill>
                  <a:srgbClr val="7030A0"/>
                </a:solidFill>
                <a:latin typeface="Titillium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tillium"/>
              </a:rPr>
              <a:t>РК барабанной перепонки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Алагирова</a:t>
            </a:r>
            <a:r>
              <a:rPr lang="ru-RU" dirty="0">
                <a:solidFill>
                  <a:prstClr val="black"/>
                </a:solidFill>
              </a:rPr>
              <a:t> З. З. ,2012</a:t>
            </a:r>
          </a:p>
        </p:txBody>
      </p:sp>
    </p:spTree>
    <p:extLst>
      <p:ext uri="{BB962C8B-B14F-4D97-AF65-F5344CB8AC3E}">
        <p14:creationId xmlns:p14="http://schemas.microsoft.com/office/powerpoint/2010/main" val="221196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Аудиометрия</a:t>
            </a:r>
            <a:endParaRPr lang="ru-RU" sz="2400" b="1" dirty="0">
              <a:solidFill>
                <a:srgbClr val="FFFFFF"/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ретракционные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карманы обычно проявляются </a:t>
            </a:r>
            <a:r>
              <a:rPr lang="ru-RU" sz="2400" b="1" dirty="0" err="1">
                <a:solidFill>
                  <a:srgbClr val="7030A0"/>
                </a:solidFill>
                <a:latin typeface="Bookman Old Style" pitchFamily="18" charset="0"/>
              </a:rPr>
              <a:t>кондуктивной</a:t>
            </a: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тугоухостью умеренной степени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, ее выраженность меньше, чем можно было бы предположить исходя из отоскопической картины.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Это, с одной стороны, свидетельствует о том, что растяжение барабанной перепонки не отражается существенным образом на ее способности к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 вибрации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, и, с другой, 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что </a:t>
            </a:r>
            <a:r>
              <a:rPr lang="ru-RU" sz="2000" b="1" dirty="0" err="1">
                <a:solidFill>
                  <a:srgbClr val="7030A0"/>
                </a:solidFill>
                <a:latin typeface="Bookman Old Style" pitchFamily="18" charset="0"/>
              </a:rPr>
              <a:t>стременно-наковальная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 фиксация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в некоторых случаях может быть достаточно эффективной в функциональном отношении.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До хирургического вмешательства целесообразно проведение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компьютерной томографии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пирамид височной кости в прямой и аксиальной проекциях, что позволяет изучить протяженность повреждения и наличие сопутствующего разрушения кости.</a:t>
            </a:r>
          </a:p>
        </p:txBody>
      </p:sp>
    </p:spTree>
    <p:extLst>
      <p:ext uri="{BB962C8B-B14F-4D97-AF65-F5344CB8AC3E}">
        <p14:creationId xmlns:p14="http://schemas.microsoft.com/office/powerpoint/2010/main" val="349104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Ретракционные</a:t>
            </a:r>
            <a:r>
              <a:rPr lang="ru-RU" sz="3600" dirty="0">
                <a:solidFill>
                  <a:srgbClr val="FF0000"/>
                </a:solidFill>
              </a:rPr>
              <a:t> карманы барабанной перепонки.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536" y="1628800"/>
            <a:ext cx="849235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Определение: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Ретракционным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карманом барабанной перепонки называется участок втяжения в направлении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промонториума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ткани истонченной барабанной перепонки.</a:t>
            </a:r>
          </a:p>
        </p:txBody>
      </p:sp>
    </p:spTree>
    <p:extLst>
      <p:ext uri="{BB962C8B-B14F-4D97-AF65-F5344CB8AC3E}">
        <p14:creationId xmlns:p14="http://schemas.microsoft.com/office/powerpoint/2010/main" val="3395490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 КТ височной кости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61662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Компьютерные </a:t>
            </a:r>
            <a:r>
              <a:rPr lang="ru-RU" sz="3400" dirty="0" err="1">
                <a:solidFill>
                  <a:srgbClr val="002060"/>
                </a:solidFill>
              </a:rPr>
              <a:t>томограммы</a:t>
            </a:r>
            <a:r>
              <a:rPr lang="ru-RU" sz="3400" dirty="0">
                <a:solidFill>
                  <a:srgbClr val="002060"/>
                </a:solidFill>
              </a:rPr>
              <a:t> височных костей получают на </a:t>
            </a:r>
            <a:r>
              <a:rPr lang="ru-RU" sz="3400" dirty="0" err="1">
                <a:solidFill>
                  <a:srgbClr val="002060"/>
                </a:solidFill>
              </a:rPr>
              <a:t>мультиспиральном</a:t>
            </a:r>
            <a:r>
              <a:rPr lang="ru-RU" sz="3400" dirty="0">
                <a:solidFill>
                  <a:srgbClr val="002060"/>
                </a:solidFill>
              </a:rPr>
              <a:t> компьютерном томографе в двух проекциях: модифицированной аксиальной и коронарной с использованием модификации высокого разрешения и костного алгоритма, шагом 2 мм и толщиной среза 2 мм. </a:t>
            </a:r>
          </a:p>
          <a:p>
            <a:r>
              <a:rPr lang="ru-RU" sz="3400" b="1" dirty="0">
                <a:solidFill>
                  <a:srgbClr val="002060"/>
                </a:solidFill>
              </a:rPr>
              <a:t>Надежными диагностическими признаками </a:t>
            </a:r>
            <a:r>
              <a:rPr lang="ru-RU" sz="3400" dirty="0">
                <a:solidFill>
                  <a:srgbClr val="002060"/>
                </a:solidFill>
              </a:rPr>
              <a:t>в КТ диагностике </a:t>
            </a:r>
            <a:r>
              <a:rPr lang="ru-RU" sz="3400" dirty="0" err="1">
                <a:solidFill>
                  <a:srgbClr val="7030A0"/>
                </a:solidFill>
              </a:rPr>
              <a:t>холестеатомы</a:t>
            </a:r>
            <a:r>
              <a:rPr lang="ru-RU" sz="3400" dirty="0">
                <a:solidFill>
                  <a:srgbClr val="002060"/>
                </a:solidFill>
              </a:rPr>
              <a:t> являются: </a:t>
            </a:r>
          </a:p>
          <a:p>
            <a:r>
              <a:rPr lang="ru-RU" sz="3400" dirty="0">
                <a:solidFill>
                  <a:srgbClr val="002060"/>
                </a:solidFill>
              </a:rPr>
              <a:t>-деформация аттика за счет разрушения латеральной стенки мягкотканым образованием,</a:t>
            </a:r>
          </a:p>
          <a:p>
            <a:r>
              <a:rPr lang="ru-RU" sz="3400" dirty="0">
                <a:solidFill>
                  <a:srgbClr val="002060"/>
                </a:solidFill>
              </a:rPr>
              <a:t>- расширение входа в </a:t>
            </a:r>
            <a:r>
              <a:rPr lang="ru-RU" sz="3400" dirty="0" err="1">
                <a:solidFill>
                  <a:srgbClr val="002060"/>
                </a:solidFill>
              </a:rPr>
              <a:t>антрум</a:t>
            </a:r>
            <a:r>
              <a:rPr lang="ru-RU" sz="3400" dirty="0">
                <a:solidFill>
                  <a:srgbClr val="002060"/>
                </a:solidFill>
              </a:rPr>
              <a:t>,</a:t>
            </a:r>
          </a:p>
          <a:p>
            <a:r>
              <a:rPr lang="ru-RU" sz="3400" dirty="0">
                <a:solidFill>
                  <a:srgbClr val="002060"/>
                </a:solidFill>
              </a:rPr>
              <a:t>- наличие в </a:t>
            </a:r>
            <a:r>
              <a:rPr lang="ru-RU" sz="3400" dirty="0" err="1">
                <a:solidFill>
                  <a:srgbClr val="002060"/>
                </a:solidFill>
              </a:rPr>
              <a:t>антромастоидальной</a:t>
            </a:r>
            <a:r>
              <a:rPr lang="ru-RU" sz="3400" dirty="0">
                <a:solidFill>
                  <a:srgbClr val="002060"/>
                </a:solidFill>
              </a:rPr>
              <a:t> области полости со </a:t>
            </a:r>
            <a:r>
              <a:rPr lang="ru-RU" sz="3400" dirty="0" err="1">
                <a:solidFill>
                  <a:srgbClr val="002060"/>
                </a:solidFill>
              </a:rPr>
              <a:t>склерозированными</a:t>
            </a:r>
            <a:r>
              <a:rPr lang="ru-RU" sz="3400" dirty="0">
                <a:solidFill>
                  <a:srgbClr val="002060"/>
                </a:solidFill>
              </a:rPr>
              <a:t> стенками, </a:t>
            </a:r>
          </a:p>
          <a:p>
            <a:r>
              <a:rPr lang="ru-RU" sz="3400" dirty="0">
                <a:solidFill>
                  <a:srgbClr val="002060"/>
                </a:solidFill>
              </a:rPr>
              <a:t>-дислокация слуховых косточек патологическим субстратом.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Е.И.Зеликович</a:t>
            </a:r>
            <a:r>
              <a:rPr lang="ru-RU" sz="2000" dirty="0">
                <a:solidFill>
                  <a:srgbClr val="002060"/>
                </a:solidFill>
              </a:rPr>
              <a:t>. «КТ височной кости в диагностике приобретенной </a:t>
            </a:r>
            <a:r>
              <a:rPr lang="ru-RU" sz="2000" dirty="0" err="1">
                <a:solidFill>
                  <a:srgbClr val="002060"/>
                </a:solidFill>
              </a:rPr>
              <a:t>холестеатомы</a:t>
            </a:r>
            <a:r>
              <a:rPr lang="ru-RU" sz="2000" dirty="0">
                <a:solidFill>
                  <a:srgbClr val="002060"/>
                </a:solidFill>
              </a:rPr>
              <a:t> среднего уха» «Вестник оториноларингологии», 2004, №5, с.28-32).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35" y="23335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Патент</a:t>
            </a:r>
            <a:br>
              <a:rPr lang="ru-RU" sz="18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FF0000"/>
                </a:solidFill>
                <a:ea typeface="+mn-ea"/>
                <a:cs typeface="+mn-cs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Способ динамического наблюдения </a:t>
            </a:r>
            <a:r>
              <a:rPr lang="ru-RU" sz="2000" dirty="0" err="1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ретракционного</a:t>
            </a:r>
            <a:r>
              <a:rPr lang="ru-RU" sz="2000" dirty="0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 кармана барабанной перепонки для раннего выявления </a:t>
            </a:r>
            <a:r>
              <a:rPr lang="ru-RU" sz="2000" dirty="0" err="1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ретракционной</a:t>
            </a:r>
            <a:r>
              <a:rPr lang="ru-RU" sz="2000" dirty="0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холестеатомы</a:t>
            </a:r>
            <a:r>
              <a:rPr lang="ru-RU" sz="2000" dirty="0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 у детей»</a:t>
            </a:r>
            <a:br>
              <a:rPr lang="ru-RU" sz="20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</a:br>
            <a:r>
              <a:rPr lang="ru-RU" sz="2000" b="1" u="sng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2"/>
              </a:rPr>
              <a:t>Карнеева</a:t>
            </a:r>
            <a:r>
              <a:rPr lang="ru-RU" sz="2000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О.В. и др., 2015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Отомикроскопически</a:t>
            </a:r>
            <a:r>
              <a:rPr lang="ru-RU" dirty="0"/>
              <a:t> и с помощью КТ височных костей определяют наличие </a:t>
            </a:r>
            <a:r>
              <a:rPr lang="ru-RU" dirty="0" err="1"/>
              <a:t>ретракционного</a:t>
            </a:r>
            <a:r>
              <a:rPr lang="ru-RU" dirty="0"/>
              <a:t> кармана барабанной перепонки, его глубину, составляется </a:t>
            </a:r>
            <a:r>
              <a:rPr lang="ru-RU" dirty="0" err="1"/>
              <a:t>фоторентгенологический</a:t>
            </a:r>
            <a:r>
              <a:rPr lang="ru-RU" dirty="0"/>
              <a:t> паспорт пациента и проводят динамическое наблюдение в течение от 6 месяцев до 2 лет, при обнаружении углубления кармана и появлении мягкотканого субстрата в аттике, помимо компьютерной томографии дополнительно проводят магнитно-резонансную томографию (МРТ) височной кости в Т2- и Т1-взвешенных режимах, без и с контрастным усилением, а также в режиме диффузно-взвешенного изображения (DWI) с толщиной срезов до 0,5 мм и при наличии </a:t>
            </a:r>
            <a:r>
              <a:rPr lang="ru-RU" dirty="0" err="1"/>
              <a:t>гиперинтенсивного</a:t>
            </a:r>
            <a:r>
              <a:rPr lang="ru-RU" dirty="0"/>
              <a:t> сигнала при Т2- взвешенном изображении и </a:t>
            </a:r>
            <a:r>
              <a:rPr lang="ru-RU" dirty="0" err="1"/>
              <a:t>изоинтенсивного</a:t>
            </a:r>
            <a:r>
              <a:rPr lang="ru-RU" dirty="0"/>
              <a:t> сигнала при Т1-взвешенном изображении как с контрастным усилением, так и без него, а также </a:t>
            </a:r>
            <a:r>
              <a:rPr lang="ru-RU" dirty="0" err="1"/>
              <a:t>гиперинтенсивного</a:t>
            </a:r>
            <a:r>
              <a:rPr lang="ru-RU" dirty="0"/>
              <a:t> сигнала в режиме диффузно-взвешенного изображения (DWI) делают </a:t>
            </a:r>
            <a:r>
              <a:rPr lang="ru-RU" dirty="0">
                <a:solidFill>
                  <a:srgbClr val="7030A0"/>
                </a:solidFill>
              </a:rPr>
              <a:t>заключение о наличии </a:t>
            </a:r>
            <a:r>
              <a:rPr lang="ru-RU" dirty="0" err="1">
                <a:solidFill>
                  <a:srgbClr val="7030A0"/>
                </a:solidFill>
              </a:rPr>
              <a:t>холестеатомы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среднего уха.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07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МРТ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 проведении не используется ионизирующее излучение, что является более щадящим по сравнению с рентгенологическим способом диагностики, несомненно, предпочтительнее в детской практике. </a:t>
            </a:r>
          </a:p>
          <a:p>
            <a:r>
              <a:rPr lang="ru-RU" dirty="0"/>
              <a:t>Применяя при МРТ в различных импульсных последовательностях режим диффузно-взвешенного изображения, можно достоверно дифференцировать мягкотканые патологические субстанции в среднем ухе.</a:t>
            </a:r>
          </a:p>
          <a:p>
            <a:endParaRPr lang="ru-RU" dirty="0"/>
          </a:p>
          <a:p>
            <a:r>
              <a:rPr lang="ru-RU" dirty="0"/>
              <a:t>Применение двух методик исследования височных костей, КТ и МРТ, позволяет достоверно распознать даже раннюю, ограниченную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холестеатому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среднего уха.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8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Способом КТ и МРТ в предоперационном периоде было обследовано 84 ребенка в возрасте от 3 до 18 лет с хроническим гнойным средним отитом (ХГСО) и экссудативным средним отитом (ЭСО). Исследования проводили на компьютерном томографе фирмы GE ST-MAX-640 (США), с использованием модификации высокого разрешения и костного алгоритма шагом 2 мм, толщина среза 2 мм и на компьютерном томографе фирмы GE </a:t>
            </a:r>
            <a:r>
              <a:rPr lang="ru-RU" dirty="0" err="1"/>
              <a:t>Light</a:t>
            </a:r>
            <a:r>
              <a:rPr lang="ru-RU" dirty="0"/>
              <a:t> </a:t>
            </a:r>
            <a:r>
              <a:rPr lang="ru-RU" dirty="0" err="1"/>
              <a:t>Speed</a:t>
            </a:r>
            <a:r>
              <a:rPr lang="ru-RU" dirty="0"/>
              <a:t> 16 с толщиной среза 2,0. Магниторезонансное исследование проводили на томографе фирмы GE </a:t>
            </a:r>
            <a:r>
              <a:rPr lang="ru-RU" dirty="0" err="1"/>
              <a:t>Signa</a:t>
            </a:r>
            <a:r>
              <a:rPr lang="ru-RU" dirty="0"/>
              <a:t> </a:t>
            </a:r>
            <a:r>
              <a:rPr lang="ru-RU" dirty="0" err="1"/>
              <a:t>Twin</a:t>
            </a:r>
            <a:r>
              <a:rPr lang="ru-RU" dirty="0"/>
              <a:t> </a:t>
            </a:r>
            <a:r>
              <a:rPr lang="ru-RU" dirty="0" err="1"/>
              <a:t>Speed</a:t>
            </a:r>
            <a:r>
              <a:rPr lang="ru-RU" dirty="0"/>
              <a:t> </a:t>
            </a:r>
            <a:r>
              <a:rPr lang="ru-RU" dirty="0" err="1"/>
              <a:t>Excite</a:t>
            </a:r>
            <a:r>
              <a:rPr lang="ru-RU" dirty="0"/>
              <a:t> 1,5 TL. Получали T1-взвешенное изображение, используя последовательности 600/20 (TR/TE), Т2-взвешенное изображение - 2000/25 (TR/TE), толщина срезов 5 мм, и диффузно-взвешенное изображение. Все предоперационные </a:t>
            </a:r>
            <a:r>
              <a:rPr lang="ru-RU" dirty="0" err="1"/>
              <a:t>томограммы</a:t>
            </a:r>
            <a:r>
              <a:rPr lang="ru-RU" dirty="0"/>
              <a:t> были проанализированы рентгенологами, которые не имели предварительной информации о пациентах. Предоперационные протоколы КТ и МРТ исследований сравнивали с операционными находками.</a:t>
            </a:r>
          </a:p>
          <a:p>
            <a:endParaRPr lang="ru-RU" dirty="0"/>
          </a:p>
          <a:p>
            <a:r>
              <a:rPr lang="ru-RU" dirty="0"/>
              <a:t>http://www.findpatent.ru/patent/246/2464934.html</a:t>
            </a:r>
          </a:p>
          <a:p>
            <a:r>
              <a:rPr lang="ru-RU" dirty="0"/>
              <a:t>© FindPatent.ru - патентный поиск, 2012-2015</a:t>
            </a:r>
          </a:p>
        </p:txBody>
      </p:sp>
    </p:spTree>
    <p:extLst>
      <p:ext uri="{BB962C8B-B14F-4D97-AF65-F5344CB8AC3E}">
        <p14:creationId xmlns:p14="http://schemas.microsoft.com/office/powerpoint/2010/main" val="41792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 целью дифференциальной диагностики </a:t>
            </a:r>
            <a:r>
              <a:rPr lang="ru-RU" dirty="0" err="1"/>
              <a:t>ретракционной</a:t>
            </a:r>
            <a:r>
              <a:rPr lang="ru-RU" dirty="0"/>
              <a:t> </a:t>
            </a:r>
            <a:r>
              <a:rPr lang="ru-RU" dirty="0" err="1"/>
              <a:t>холестеатомы</a:t>
            </a:r>
            <a:r>
              <a:rPr lang="ru-RU" dirty="0"/>
              <a:t> выполнена магнитно-резонансная томография (МРТ) височных костей в Т1- и Т2-взвешенных режимах без и с контрастным усилением гадолинием, а также в режиме диффузно-взвешенного изображения (DWI) выявлен </a:t>
            </a:r>
            <a:r>
              <a:rPr lang="ru-RU" dirty="0" err="1"/>
              <a:t>гиперинтенсивный</a:t>
            </a:r>
            <a:r>
              <a:rPr lang="ru-RU" dirty="0"/>
              <a:t> сигнал в области правой височной кости при Т2-взвешенном изображении и </a:t>
            </a:r>
            <a:r>
              <a:rPr lang="ru-RU" dirty="0" err="1"/>
              <a:t>изоинтенсивный</a:t>
            </a:r>
            <a:r>
              <a:rPr lang="ru-RU" dirty="0"/>
              <a:t> - при Т1-взвешенном изображении; отсутствие изменения интенсивности сигнала после контрастного усиления, а также очаг </a:t>
            </a:r>
            <a:r>
              <a:rPr lang="ru-RU" dirty="0" err="1"/>
              <a:t>гиперинтенсивного</a:t>
            </a:r>
            <a:r>
              <a:rPr lang="ru-RU" dirty="0"/>
              <a:t> сигнала в той же области при исследовании в режиме DWI. Интегральные данные </a:t>
            </a:r>
            <a:r>
              <a:rPr lang="ru-RU" dirty="0" err="1"/>
              <a:t>отомикроскопии</a:t>
            </a:r>
            <a:r>
              <a:rPr lang="ru-RU" dirty="0"/>
              <a:t>, компьютерной и магнитно-резонансной томографии позволили поставить диагноз </a:t>
            </a:r>
            <a:r>
              <a:rPr lang="ru-RU" dirty="0" err="1"/>
              <a:t>ретракционной</a:t>
            </a:r>
            <a:r>
              <a:rPr lang="ru-RU" dirty="0"/>
              <a:t> </a:t>
            </a:r>
            <a:r>
              <a:rPr lang="ru-RU" dirty="0" err="1"/>
              <a:t>холестеатомы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http://www.findpatent.ru/patent/246/2464934.html</a:t>
            </a:r>
          </a:p>
          <a:p>
            <a:r>
              <a:rPr lang="ru-RU" dirty="0"/>
              <a:t>© FindPatent.ru - патентный поиск, 2012-2015</a:t>
            </a:r>
          </a:p>
        </p:txBody>
      </p:sp>
    </p:spTree>
    <p:extLst>
      <p:ext uri="{BB962C8B-B14F-4D97-AF65-F5344CB8AC3E}">
        <p14:creationId xmlns:p14="http://schemas.microsoft.com/office/powerpoint/2010/main" val="59484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inherit"/>
              </a:rPr>
              <a:t>Способ динамического наблюдения </a:t>
            </a:r>
            <a:r>
              <a:rPr lang="ru-RU" dirty="0" err="1">
                <a:solidFill>
                  <a:srgbClr val="333333"/>
                </a:solidFill>
                <a:latin typeface="inherit"/>
              </a:rPr>
              <a:t>ретракционного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 кармана барабанной перепонки для раннего выявления </a:t>
            </a:r>
            <a:r>
              <a:rPr lang="ru-RU" dirty="0" err="1">
                <a:solidFill>
                  <a:srgbClr val="333333"/>
                </a:solidFill>
                <a:latin typeface="inherit"/>
              </a:rPr>
              <a:t>ретракционной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herit"/>
              </a:rPr>
              <a:t>холестеатомы</a:t>
            </a:r>
            <a:r>
              <a:rPr lang="ru-RU" dirty="0">
                <a:solidFill>
                  <a:srgbClr val="333333"/>
                </a:solidFill>
                <a:latin typeface="inherit"/>
              </a:rPr>
              <a:t> у детей</a:t>
            </a:r>
          </a:p>
          <a:p>
            <a:br>
              <a:rPr lang="ru-RU" dirty="0">
                <a:solidFill>
                  <a:srgbClr val="333333"/>
                </a:solidFill>
                <a:latin typeface="Arial"/>
              </a:rPr>
            </a:b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b="1" dirty="0">
                <a:solidFill>
                  <a:srgbClr val="333333"/>
                </a:solidFill>
                <a:latin typeface="Arial"/>
              </a:rPr>
              <a:t>Авторы патента: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b="1" u="sng" dirty="0" err="1">
                <a:solidFill>
                  <a:srgbClr val="000000"/>
                </a:solidFill>
                <a:latin typeface="Arial"/>
                <a:hlinkClick r:id="rId2"/>
              </a:rPr>
              <a:t>Карнеева</a:t>
            </a:r>
            <a:r>
              <a:rPr lang="ru-RU" b="1" u="sng" dirty="0">
                <a:solidFill>
                  <a:srgbClr val="000000"/>
                </a:solidFill>
                <a:latin typeface="Arial"/>
                <a:hlinkClick r:id="rId2"/>
              </a:rPr>
              <a:t> Ольга Витальевна (RU)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b="1" u="sng" dirty="0">
                <a:solidFill>
                  <a:srgbClr val="000000"/>
                </a:solidFill>
                <a:latin typeface="Arial"/>
                <a:hlinkClick r:id="rId3"/>
              </a:rPr>
              <a:t>Поляков Дмитрий Петрович (RU)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b="1" u="sng" dirty="0" err="1">
                <a:solidFill>
                  <a:srgbClr val="000000"/>
                </a:solidFill>
                <a:latin typeface="Arial"/>
                <a:hlinkClick r:id="rId4"/>
              </a:rPr>
              <a:t>Намазова</a:t>
            </a:r>
            <a:r>
              <a:rPr lang="ru-RU" b="1" u="sng" dirty="0">
                <a:solidFill>
                  <a:srgbClr val="000000"/>
                </a:solidFill>
                <a:latin typeface="Arial"/>
                <a:hlinkClick r:id="rId4"/>
              </a:rPr>
              <a:t>-Баранова Лейла </a:t>
            </a:r>
            <a:r>
              <a:rPr lang="ru-RU" b="1" u="sng" dirty="0" err="1">
                <a:solidFill>
                  <a:srgbClr val="000000"/>
                </a:solidFill>
                <a:latin typeface="Arial"/>
                <a:hlinkClick r:id="rId4"/>
              </a:rPr>
              <a:t>Сеймуровна</a:t>
            </a:r>
            <a:r>
              <a:rPr lang="ru-RU" b="1" u="sng" dirty="0">
                <a:solidFill>
                  <a:srgbClr val="000000"/>
                </a:solidFill>
                <a:latin typeface="Arial"/>
                <a:hlinkClick r:id="rId4"/>
              </a:rPr>
              <a:t> (RU)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b="1" u="sng" dirty="0">
                <a:solidFill>
                  <a:srgbClr val="000000"/>
                </a:solidFill>
                <a:latin typeface="Arial"/>
                <a:hlinkClick r:id="rId5"/>
              </a:rPr>
              <a:t>Куриленков Григорий Владимирович (RU)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b="1" u="sng" dirty="0">
                <a:solidFill>
                  <a:srgbClr val="000000"/>
                </a:solidFill>
                <a:latin typeface="Arial"/>
                <a:hlinkClick r:id="rId6"/>
              </a:rPr>
              <a:t>Зеликович Елена Исааковна (RU)</a:t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r>
              <a:rPr lang="ru-RU" b="1" u="sng" dirty="0">
                <a:solidFill>
                  <a:srgbClr val="000000"/>
                </a:solidFill>
                <a:latin typeface="Arial"/>
                <a:hlinkClick r:id="rId7"/>
              </a:rPr>
              <a:t>Аникин Анатолий Владимирович (RU)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br>
              <a:rPr lang="ru-RU" dirty="0"/>
            </a:br>
            <a:br>
              <a:rPr lang="ru-RU" dirty="0"/>
            </a:br>
            <a:r>
              <a:rPr lang="ru-RU" u="sng" dirty="0">
                <a:solidFill>
                  <a:srgbClr val="000000"/>
                </a:solidFill>
                <a:latin typeface="Arial"/>
                <a:hlinkClick r:id="rId8"/>
              </a:rPr>
              <a:t>http://www.findpatent.ru/patent/246/2464934.html</a:t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/>
              </a:rPr>
              <a:t>© FindPatent.ru - патентный поиск, 2012-2015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975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67645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FFFF"/>
                </a:solidFill>
                <a:latin typeface="Bookman Old Style" pitchFamily="18" charset="0"/>
              </a:rPr>
              <a:t>   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Прогрессирование процесса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Объем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ретракционного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кармана и атрофия фиброзного слоя постепенно нарастают.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За этим следует прогрессирующее нарушение эпителиальной миграции и процессов самоочищения.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Накопление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слущивающихся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чешуек вызывает повреждение и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суперинфицирование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, которые, в свою очередь, способствуют как разрыву кармана, так и антигенной  стимуляции клеток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Лангерганса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, представленных в тимпаническом эпителии. </a:t>
            </a:r>
          </a:p>
        </p:txBody>
      </p:sp>
    </p:spTree>
    <p:extLst>
      <p:ext uri="{BB962C8B-B14F-4D97-AF65-F5344CB8AC3E}">
        <p14:creationId xmlns:p14="http://schemas.microsoft.com/office/powerpoint/2010/main" val="1980771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800" b="1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Контакт с костной тканью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(височная кость или слуховые косточки) приводит к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постепенному разрушению кости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, нарушению функционирования сустава между стременем и наковальней.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Разрыв </a:t>
            </a:r>
            <a:r>
              <a:rPr lang="ru-RU" sz="2400" b="1" dirty="0" err="1">
                <a:solidFill>
                  <a:srgbClr val="FF0000"/>
                </a:solidFill>
                <a:latin typeface="Arial" charset="0"/>
              </a:rPr>
              <a:t>ретракционных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 карманов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барабанной перепонки сопровождается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большим скоплением </a:t>
            </a:r>
            <a:r>
              <a:rPr lang="ru-RU" sz="2400" b="1" dirty="0" err="1">
                <a:solidFill>
                  <a:srgbClr val="7030A0"/>
                </a:solidFill>
                <a:latin typeface="Arial" charset="0"/>
              </a:rPr>
              <a:t>эпидермальных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клеток в барабанной полости и в области сосцевидного отростка и формирует основу для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развития </a:t>
            </a:r>
            <a:r>
              <a:rPr lang="ru-RU" sz="2400" b="1" dirty="0" err="1">
                <a:solidFill>
                  <a:srgbClr val="7030A0"/>
                </a:solidFill>
                <a:latin typeface="Arial" charset="0"/>
              </a:rPr>
              <a:t>холестеатомы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2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На уровне мембраны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itchFamily="18" charset="0"/>
              </a:rPr>
              <a:t>Шрапнеля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itchFamily="18" charset="0"/>
              </a:rPr>
              <a:t>ретракционный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 карман с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itchFamily="18" charset="0"/>
              </a:rPr>
              <a:t>холестеатомой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 располагается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 области аттика, занимая свободное пространство: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sz="2400" b="1" dirty="0">
                <a:solidFill>
                  <a:srgbClr val="083E0D"/>
                </a:solidFill>
                <a:latin typeface="Arial" charset="0"/>
              </a:rPr>
              <a:t>наиболее часто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– над слуховыми косточками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, где имеется достаточно свободного места и облегчено распространение в сторону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антрума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sz="2400" b="1" dirty="0">
                <a:solidFill>
                  <a:srgbClr val="083E0D"/>
                </a:solidFill>
                <a:latin typeface="Arial" charset="0"/>
              </a:rPr>
              <a:t>гораздо реже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– под слуховыми косточками,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процесс распространяется с повреждением нисходящей ветви наковальни;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7030A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- кпереди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, в направлении передней части аттика.</a:t>
            </a:r>
          </a:p>
        </p:txBody>
      </p:sp>
    </p:spTree>
    <p:extLst>
      <p:ext uri="{BB962C8B-B14F-4D97-AF65-F5344CB8AC3E}">
        <p14:creationId xmlns:p14="http://schemas.microsoft.com/office/powerpoint/2010/main" val="1607664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FFFFFF"/>
                </a:solidFill>
                <a:latin typeface="Bookman Old Style" pitchFamily="18" charset="0"/>
              </a:rPr>
              <a:t>               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Осложнения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err="1">
                <a:solidFill>
                  <a:srgbClr val="002060"/>
                </a:solidFill>
                <a:latin typeface="Arial" charset="0"/>
              </a:rPr>
              <a:t>Гипоакузия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 (снижение слуха) с развитием </a:t>
            </a:r>
            <a:r>
              <a:rPr lang="ru-RU" sz="2800" b="1" dirty="0" err="1">
                <a:solidFill>
                  <a:srgbClr val="002060"/>
                </a:solidFill>
                <a:latin typeface="Arial" charset="0"/>
              </a:rPr>
              <a:t>кондуктивной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 тугоухости вследствие разрушения слуховых косточек.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 - Развитие </a:t>
            </a:r>
            <a:r>
              <a:rPr lang="ru-RU" sz="2800" b="1" dirty="0" err="1">
                <a:solidFill>
                  <a:srgbClr val="002060"/>
                </a:solidFill>
                <a:latin typeface="Arial" charset="0"/>
              </a:rPr>
              <a:t>прехолестеатомы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 и </a:t>
            </a:r>
            <a:r>
              <a:rPr lang="ru-RU" sz="2800" b="1" dirty="0" err="1">
                <a:solidFill>
                  <a:srgbClr val="002060"/>
                </a:solidFill>
                <a:latin typeface="Arial" charset="0"/>
              </a:rPr>
              <a:t>холестеатомы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919" y="370211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tillium"/>
              </a:rPr>
              <a:t>РК барабанной перепонки являются по своей сути </a:t>
            </a:r>
            <a:r>
              <a:rPr lang="ru-RU" sz="2400" dirty="0" err="1">
                <a:solidFill>
                  <a:srgbClr val="002060"/>
                </a:solidFill>
                <a:latin typeface="Titillium"/>
              </a:rPr>
              <a:t>предхолестеатомой</a:t>
            </a:r>
            <a:r>
              <a:rPr lang="ru-RU" sz="2400" dirty="0">
                <a:solidFill>
                  <a:srgbClr val="002060"/>
                </a:solidFill>
                <a:latin typeface="Titillium"/>
              </a:rPr>
              <a:t>,  ЛОР-врачи при их диагностике должны направлять таких пациентов к </a:t>
            </a:r>
            <a:r>
              <a:rPr lang="ru-RU" sz="2400" dirty="0" err="1">
                <a:solidFill>
                  <a:srgbClr val="002060"/>
                </a:solidFill>
                <a:latin typeface="Titillium"/>
              </a:rPr>
              <a:t>отохирургу</a:t>
            </a:r>
            <a:r>
              <a:rPr lang="ru-RU" sz="2400" dirty="0">
                <a:solidFill>
                  <a:srgbClr val="002060"/>
                </a:solidFill>
                <a:latin typeface="Titillium"/>
              </a:rPr>
              <a:t> для  определения радикальной тактики лечения с целью сохранения или улучшения слуха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  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                   </a:t>
            </a:r>
            <a:r>
              <a:rPr lang="ru-RU" sz="2800" b="1" i="1" dirty="0">
                <a:solidFill>
                  <a:srgbClr val="FFFFFF"/>
                </a:solidFill>
              </a:rPr>
              <a:t>     </a:t>
            </a:r>
            <a:r>
              <a:rPr lang="ru-RU" sz="2800" b="1" i="1" dirty="0">
                <a:solidFill>
                  <a:srgbClr val="FF0000"/>
                </a:solidFill>
              </a:rPr>
              <a:t>ЭТИОЛОГИЯ И ПАТОГЕНЕЗ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Истончение барабанной перепонки является следствием исчезновения и уменьшения ее фиброзного слоя.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Конституциональная особенность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- 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 Pars </a:t>
            </a:r>
            <a:r>
              <a:rPr lang="en-US" sz="2000" dirty="0" err="1">
                <a:solidFill>
                  <a:srgbClr val="002060"/>
                </a:solidFill>
                <a:latin typeface="Bookman Old Style" pitchFamily="18" charset="0"/>
              </a:rPr>
              <a:t>flaccidia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или мембрана </a:t>
            </a:r>
            <a:r>
              <a:rPr lang="ru-RU" sz="2000" dirty="0" err="1">
                <a:solidFill>
                  <a:srgbClr val="002060"/>
                </a:solidFill>
                <a:latin typeface="Bookman Old Style" pitchFamily="18" charset="0"/>
              </a:rPr>
              <a:t>Шпранеля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-  Перешеек барабанной перепонки; </a:t>
            </a:r>
            <a:r>
              <a:rPr lang="ru-RU" sz="2000" dirty="0" err="1">
                <a:solidFill>
                  <a:srgbClr val="002060"/>
                </a:solidFill>
                <a:latin typeface="Bookman Old Style" pitchFamily="18" charset="0"/>
              </a:rPr>
              <a:t>задневерхняя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часть 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Pars </a:t>
            </a:r>
            <a:r>
              <a:rPr lang="en-US" sz="2000" dirty="0" err="1">
                <a:solidFill>
                  <a:srgbClr val="002060"/>
                </a:solidFill>
                <a:latin typeface="Bookman Old Style" pitchFamily="18" charset="0"/>
              </a:rPr>
              <a:t>tensa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,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которая соответствует соединению двух жаберных дуг.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Приобретенная патология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К дезорганизации и разряжению коллагеновых волокон приводят: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- понижение давления в полости среднего уха;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- тканевой некроз, возникающий вследствие повторных острых инфекций;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- ферментативная активность серозно-слизистого секрета.</a:t>
            </a:r>
          </a:p>
        </p:txBody>
      </p:sp>
    </p:spTree>
    <p:extLst>
      <p:ext uri="{BB962C8B-B14F-4D97-AF65-F5344CB8AC3E}">
        <p14:creationId xmlns:p14="http://schemas.microsoft.com/office/powerpoint/2010/main" val="3276798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512" y="0"/>
            <a:ext cx="896448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                                                  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Лечение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А. Медикаментозное или хирургическое воздействие на факторы, способствующие формированию </a:t>
            </a:r>
            <a:r>
              <a:rPr lang="ru-RU" sz="2400" i="1" dirty="0" err="1">
                <a:solidFill>
                  <a:srgbClr val="002060"/>
                </a:solidFill>
                <a:latin typeface="Bookman Old Style" pitchFamily="18" charset="0"/>
              </a:rPr>
              <a:t>ретракционных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 карманов барабанной перепонки: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- повторные острые средние отиты и инфекции верхних дыхательных путей;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серозно-слизистые отиты (медикаментозное лечение или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транстимпанические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дренажи);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аллергические заболевания (местное, общее лечение, десенсибилизация);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тубарные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дисфункции (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тубарная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логопедия);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гипертрофия аденоидных вегетаций (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аденотомия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искривление перегородки носа (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септопластика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11277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1520" y="0"/>
            <a:ext cx="889248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Лечение </a:t>
            </a:r>
            <a:r>
              <a:rPr lang="ru-RU" sz="2800" b="1" dirty="0" err="1">
                <a:solidFill>
                  <a:srgbClr val="FF0000"/>
                </a:solidFill>
                <a:latin typeface="Bookman Old Style" pitchFamily="18" charset="0"/>
              </a:rPr>
              <a:t>ретракционных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 карманов барабанной перепонки: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Целью лечения является предотвращение прогрессирования процесса и предотвращение развития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холестеатомы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На той стадии, когда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ретракционные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карманы не фиксированы, проводится медикаментозное лечение.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На стадии 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практически фиксированных </a:t>
            </a:r>
            <a:r>
              <a:rPr lang="ru-RU" sz="2000" b="1" dirty="0" err="1">
                <a:solidFill>
                  <a:srgbClr val="FF0000"/>
                </a:solidFill>
                <a:latin typeface="Arial" charset="0"/>
              </a:rPr>
              <a:t>ретракционных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карманов  всегда необходимо </a:t>
            </a:r>
            <a:r>
              <a:rPr lang="ru-RU" sz="2400" b="1" dirty="0">
                <a:solidFill>
                  <a:srgbClr val="083E0D"/>
                </a:solidFill>
                <a:latin typeface="Arial" charset="0"/>
              </a:rPr>
              <a:t>хирургическое лечение: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- наложение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транстимпанических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 дренажей,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- простая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тимпанопластика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- пластика перепонки и слуховых косточек,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антро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аттикотомия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</a:rPr>
              <a:t>мастоидэктомия</a:t>
            </a:r>
            <a:endParaRPr lang="ru-RU" sz="200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Эти вмешательства могут проводиться как изолированно, так и в различных сочетаниях.</a:t>
            </a:r>
          </a:p>
        </p:txBody>
      </p:sp>
    </p:spTree>
    <p:extLst>
      <p:ext uri="{BB962C8B-B14F-4D97-AF65-F5344CB8AC3E}">
        <p14:creationId xmlns:p14="http://schemas.microsoft.com/office/powerpoint/2010/main" val="1091971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Патент «</a:t>
            </a:r>
            <a:r>
              <a:rPr lang="ru-RU" sz="2000" dirty="0">
                <a:solidFill>
                  <a:srgbClr val="333333"/>
                </a:solidFill>
                <a:latin typeface="inherit"/>
                <a:ea typeface="+mn-ea"/>
                <a:cs typeface="+mn-cs"/>
              </a:rPr>
              <a:t>Способ динамического наблюдения </a:t>
            </a:r>
            <a:r>
              <a:rPr lang="ru-RU" sz="2000" dirty="0" err="1">
                <a:solidFill>
                  <a:srgbClr val="333333"/>
                </a:solidFill>
                <a:latin typeface="inherit"/>
                <a:ea typeface="+mn-ea"/>
                <a:cs typeface="+mn-cs"/>
              </a:rPr>
              <a:t>ретракционного</a:t>
            </a:r>
            <a:r>
              <a:rPr lang="ru-RU" sz="2000" dirty="0">
                <a:solidFill>
                  <a:srgbClr val="333333"/>
                </a:solidFill>
                <a:latin typeface="inherit"/>
                <a:ea typeface="+mn-ea"/>
                <a:cs typeface="+mn-cs"/>
              </a:rPr>
              <a:t> кармана барабанной перепонки для раннего выявления </a:t>
            </a:r>
            <a:r>
              <a:rPr lang="ru-RU" sz="2000" dirty="0" err="1">
                <a:solidFill>
                  <a:srgbClr val="333333"/>
                </a:solidFill>
                <a:latin typeface="inherit"/>
                <a:ea typeface="+mn-ea"/>
                <a:cs typeface="+mn-cs"/>
              </a:rPr>
              <a:t>ретракционной</a:t>
            </a:r>
            <a:r>
              <a:rPr lang="ru-RU" sz="2000" dirty="0">
                <a:solidFill>
                  <a:srgbClr val="333333"/>
                </a:solidFill>
                <a:latin typeface="inheri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inherit"/>
                <a:ea typeface="+mn-ea"/>
                <a:cs typeface="+mn-cs"/>
              </a:rPr>
              <a:t>холестеатомы</a:t>
            </a:r>
            <a:r>
              <a:rPr lang="ru-RU" sz="2000" dirty="0">
                <a:solidFill>
                  <a:srgbClr val="333333"/>
                </a:solidFill>
                <a:latin typeface="inherit"/>
                <a:ea typeface="+mn-ea"/>
                <a:cs typeface="+mn-cs"/>
              </a:rPr>
              <a:t> у детей»</a:t>
            </a:r>
            <a:br>
              <a:rPr lang="ru-RU" sz="2000" dirty="0">
                <a:solidFill>
                  <a:srgbClr val="333333"/>
                </a:solidFill>
                <a:latin typeface="Arial"/>
                <a:ea typeface="+mn-ea"/>
                <a:cs typeface="+mn-cs"/>
              </a:rPr>
            </a:br>
            <a:r>
              <a:rPr lang="ru-RU" sz="2000" b="1" u="sng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Карнеева</a:t>
            </a:r>
            <a:r>
              <a:rPr lang="ru-RU" sz="2000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О. 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 Методики хирургического лечения у пациентов хроническим средним отитом с </a:t>
            </a:r>
            <a:r>
              <a:rPr lang="ru-RU" dirty="0" err="1">
                <a:solidFill>
                  <a:srgbClr val="002060"/>
                </a:solidFill>
              </a:rPr>
              <a:t>ретракционными</a:t>
            </a:r>
            <a:r>
              <a:rPr lang="ru-RU" dirty="0">
                <a:solidFill>
                  <a:srgbClr val="002060"/>
                </a:solidFill>
              </a:rPr>
              <a:t> карманами барабанной перепонки  зависят от причин их возникновения, локализации и степени выраженности, заключающиеся </a:t>
            </a:r>
          </a:p>
          <a:p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тимпанотомии</a:t>
            </a:r>
            <a:r>
              <a:rPr lang="ru-RU" dirty="0">
                <a:solidFill>
                  <a:srgbClr val="002060"/>
                </a:solidFill>
              </a:rPr>
              <a:t> с обязательной ревизией барабанной полости с целью выявления механического блока тимпанального устья слуховой трубы и/или естественных соустий тимпанальной диафрагмы и его устранения с последующим дренированием,</a:t>
            </a:r>
          </a:p>
          <a:p>
            <a:r>
              <a:rPr lang="ru-RU" dirty="0">
                <a:solidFill>
                  <a:srgbClr val="002060"/>
                </a:solidFill>
              </a:rPr>
              <a:t> восстановлением целостности и мобильности трансформационной системы и</a:t>
            </a:r>
          </a:p>
          <a:p>
            <a:r>
              <a:rPr lang="ru-RU" dirty="0">
                <a:solidFill>
                  <a:srgbClr val="002060"/>
                </a:solidFill>
              </a:rPr>
              <a:t> только после этого пластике </a:t>
            </a:r>
            <a:r>
              <a:rPr lang="ru-RU" dirty="0" err="1">
                <a:solidFill>
                  <a:srgbClr val="002060"/>
                </a:solidFill>
              </a:rPr>
              <a:t>ретракционного</a:t>
            </a:r>
            <a:r>
              <a:rPr lang="ru-RU" dirty="0">
                <a:solidFill>
                  <a:srgbClr val="002060"/>
                </a:solidFill>
              </a:rPr>
              <a:t> кармана.</a:t>
            </a:r>
          </a:p>
        </p:txBody>
      </p:sp>
    </p:spTree>
    <p:extLst>
      <p:ext uri="{BB962C8B-B14F-4D97-AF65-F5344CB8AC3E}">
        <p14:creationId xmlns:p14="http://schemas.microsoft.com/office/powerpoint/2010/main" val="163070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Хирургическое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Тимпанотомия</a:t>
            </a:r>
            <a:r>
              <a:rPr lang="ru-RU" dirty="0"/>
              <a:t> с ревизией всех отделов барабанной полости для уточнения блока и его выраженности, состояния трансформационной системы и слизистой оболочки барабанной полости. </a:t>
            </a:r>
          </a:p>
          <a:p>
            <a:r>
              <a:rPr lang="ru-RU" dirty="0"/>
              <a:t>После </a:t>
            </a:r>
            <a:r>
              <a:rPr lang="ru-RU" dirty="0">
                <a:solidFill>
                  <a:srgbClr val="7030A0"/>
                </a:solidFill>
              </a:rPr>
              <a:t>хирургического устранения рубцового блока и коррекции системы слуховых косточек и слизистой оболочки </a:t>
            </a:r>
            <a:r>
              <a:rPr lang="ru-RU" dirty="0"/>
              <a:t>(насечки, частичное сохранение измененных ее участков) </a:t>
            </a:r>
          </a:p>
          <a:p>
            <a:r>
              <a:rPr lang="ru-RU" dirty="0"/>
              <a:t>-дренирование барабанной полости и/или естественных соустий тимпанальной диафрагмы,</a:t>
            </a:r>
          </a:p>
          <a:p>
            <a:r>
              <a:rPr lang="ru-RU" dirty="0"/>
              <a:t>-укладываются силиконовые пленки на область медиальной стенки, </a:t>
            </a:r>
          </a:p>
          <a:p>
            <a:r>
              <a:rPr lang="ru-RU" dirty="0"/>
              <a:t>-выполняется пластика РК барабанной перепонки, как правило, </a:t>
            </a:r>
            <a:r>
              <a:rPr lang="ru-RU" dirty="0" err="1"/>
              <a:t>аутохрящевой</a:t>
            </a:r>
            <a:r>
              <a:rPr lang="ru-RU" dirty="0"/>
              <a:t> пластинкой.</a:t>
            </a:r>
          </a:p>
        </p:txBody>
      </p:sp>
    </p:spTree>
    <p:extLst>
      <p:ext uri="{BB962C8B-B14F-4D97-AF65-F5344CB8AC3E}">
        <p14:creationId xmlns:p14="http://schemas.microsoft.com/office/powerpoint/2010/main" val="2517959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Ранний послеоперационный 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т.е. 1–2 сутки после операции, практически всем пациентам с РК барабанной перепонки показана консервативная терапия, включающая в себя мероприятия, направленные на устранение или улучшение нарушенных функций слуховой трубы: продувание по </a:t>
            </a:r>
            <a:r>
              <a:rPr lang="ru-RU" dirty="0" err="1">
                <a:solidFill>
                  <a:srgbClr val="002060"/>
                </a:solidFill>
              </a:rPr>
              <a:t>Вальсальва</a:t>
            </a:r>
            <a:r>
              <a:rPr lang="ru-RU" dirty="0">
                <a:solidFill>
                  <a:srgbClr val="002060"/>
                </a:solidFill>
              </a:rPr>
              <a:t>, катетеризация глоточного устья ее с дозированной подачей воздуха и необходимых лекарственных препаратов; электростимуляция мышц, открывающих слуховую трубу, а так же эвакуация раневого содержимого из барабанной полости через дренажную трубку </a:t>
            </a:r>
            <a:r>
              <a:rPr lang="ru-RU" dirty="0" err="1">
                <a:solidFill>
                  <a:srgbClr val="002060"/>
                </a:solidFill>
              </a:rPr>
              <a:t>электроаспиратором</a:t>
            </a:r>
            <a:r>
              <a:rPr lang="ru-RU" dirty="0">
                <a:solidFill>
                  <a:srgbClr val="002060"/>
                </a:solidFill>
              </a:rPr>
              <a:t>, с последующим введением лекарственных средств и подачей кислорода. </a:t>
            </a:r>
          </a:p>
        </p:txBody>
      </p:sp>
    </p:spTree>
    <p:extLst>
      <p:ext uri="{BB962C8B-B14F-4D97-AF65-F5344CB8AC3E}">
        <p14:creationId xmlns:p14="http://schemas.microsoft.com/office/powerpoint/2010/main" val="470254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Поздний послеоперационный 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требуется динамическое наблюдение с возможными повторными курсами проведения консервативной терапии, направленной на восстановление или улучшение функционирования слуховой трубы, </a:t>
            </a:r>
          </a:p>
          <a:p>
            <a:r>
              <a:rPr lang="ru-RU" dirty="0">
                <a:solidFill>
                  <a:srgbClr val="002060"/>
                </a:solidFill>
              </a:rPr>
              <a:t>а также принятие решения о проведении повторных оперативных вмешательств при их необходимости.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96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:\Фото\Фото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992" y="5942372"/>
            <a:ext cx="892899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7551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 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   </a:t>
            </a:r>
            <a:r>
              <a:rPr lang="ru-RU" sz="2800" b="1" i="1" dirty="0">
                <a:solidFill>
                  <a:srgbClr val="FFFFFF"/>
                </a:solidFill>
                <a:latin typeface="Bookman Old Style" pitchFamily="18" charset="0"/>
              </a:rPr>
              <a:t>-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Пониженное давление в полости среднего уха вызывает втяжение истонченной барабанной перепонки в направлении </a:t>
            </a:r>
            <a:r>
              <a:rPr lang="ru-RU" sz="2800" b="1" i="1" dirty="0" err="1">
                <a:solidFill>
                  <a:srgbClr val="FF0000"/>
                </a:solidFill>
                <a:latin typeface="Bookman Old Style" pitchFamily="18" charset="0"/>
              </a:rPr>
              <a:t>промонториума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FFFFFF"/>
                </a:solidFill>
                <a:latin typeface="Bookman Old Style" pitchFamily="18" charset="0"/>
              </a:rPr>
              <a:t>  -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Блокада перешейка барабанной перепонки в результате серозно-слизистых отитов и  дисфункций слуховой трубы.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 случае полной блокады перешейка барабанной перепонки говорят об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itchFamily="18" charset="0"/>
              </a:rPr>
              <a:t>аттикальной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ретракции барабанной перепонки;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 случаях блокады передней или задней части перешейка говорят об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itchFamily="18" charset="0"/>
              </a:rPr>
              <a:t>атриальной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itchFamily="18" charset="0"/>
              </a:rPr>
              <a:t>подсвязочной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ретракции, соответственно передней или задней.</a:t>
            </a:r>
          </a:p>
        </p:txBody>
      </p:sp>
    </p:spTree>
    <p:extLst>
      <p:ext uri="{BB962C8B-B14F-4D97-AF65-F5344CB8AC3E}">
        <p14:creationId xmlns:p14="http://schemas.microsoft.com/office/powerpoint/2010/main" val="161436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F0000"/>
                </a:solidFill>
              </a:rPr>
              <a:t>Ретракционные</a:t>
            </a:r>
            <a:r>
              <a:rPr lang="ru-RU" sz="3200" dirty="0">
                <a:solidFill>
                  <a:srgbClr val="FF0000"/>
                </a:solidFill>
              </a:rPr>
              <a:t> карманы барабанной перепонки.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48883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2060"/>
                </a:solidFill>
                <a:latin typeface="Titillium"/>
              </a:rPr>
              <a:t>Аттикальные</a:t>
            </a:r>
            <a:r>
              <a:rPr lang="ru-RU" sz="2400" dirty="0">
                <a:solidFill>
                  <a:srgbClr val="002060"/>
                </a:solidFill>
                <a:latin typeface="Titillium"/>
              </a:rPr>
              <a:t> (ненатянутая часть барабанной перепонки, причина возникновения – блок естественных соустий тимпанальной диафрагмы) </a:t>
            </a:r>
            <a:r>
              <a:rPr lang="ru-RU" sz="2400" b="1" dirty="0" err="1">
                <a:solidFill>
                  <a:srgbClr val="002060"/>
                </a:solidFill>
                <a:latin typeface="Titillium"/>
              </a:rPr>
              <a:t>Мезотимпанальные</a:t>
            </a:r>
            <a:r>
              <a:rPr lang="ru-RU" sz="2400" dirty="0">
                <a:solidFill>
                  <a:srgbClr val="002060"/>
                </a:solidFill>
                <a:latin typeface="Titillium"/>
              </a:rPr>
              <a:t> (натянутая часть барабанной перепонки, причина – длительная выраженная дисфункция слуховой трубы). 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002060"/>
                </a:solidFill>
                <a:latin typeface="Titillium"/>
              </a:rPr>
              <a:t>Алагирова</a:t>
            </a:r>
            <a:r>
              <a:rPr lang="ru-RU" dirty="0">
                <a:solidFill>
                  <a:srgbClr val="002060"/>
                </a:solidFill>
                <a:latin typeface="Titillium"/>
              </a:rPr>
              <a:t> З. З.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002060"/>
                </a:solidFill>
                <a:latin typeface="Titillium"/>
              </a:rPr>
              <a:t>ХИРУРГИЧЕСКОЕ ЛЕЧЕНИЕ ПАЦИЕНТОВ С ХРОНИЧЕСКИМ СРЕДНИМ ОТИТОМ С РЕТРАКЦИОННЫМИ КАРМАНАМИ БАРАБАННОЙ ПЕРЕПОНКИ,2012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                            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536" y="0"/>
            <a:ext cx="8748464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              </a:t>
            </a:r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Факторы способствующие      формированию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itchFamily="18" charset="0"/>
              </a:rPr>
              <a:t>ретракционных</a:t>
            </a:r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 карманов  барабанной перепонки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Повторные инфекции верхних дыхательных путей, в частности повторные острые средние отиты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Серозно-слизистый рецидивирующий, или хронический отит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Нарушение проходимости евстахиевых труб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Врожденные заболевания и пороки развития, такие как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расщелина неба, </a:t>
            </a:r>
            <a:r>
              <a:rPr lang="ru-RU" sz="2400" dirty="0" err="1">
                <a:solidFill>
                  <a:srgbClr val="002060"/>
                </a:solidFill>
                <a:latin typeface="Arial" charset="0"/>
              </a:rPr>
              <a:t>муковисцидоз</a:t>
            </a:r>
            <a:endParaRPr lang="ru-RU" sz="2400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Аденоидные вегетации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Аллергия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Хроническая назальная обструкция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02903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</a:rPr>
              <a:t>                                      </a:t>
            </a:r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Классификация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002060"/>
                </a:solidFill>
              </a:rPr>
              <a:t>Ретракционные</a:t>
            </a:r>
            <a:r>
              <a:rPr lang="ru-RU" sz="2800" dirty="0">
                <a:solidFill>
                  <a:srgbClr val="002060"/>
                </a:solidFill>
              </a:rPr>
              <a:t> карманы, как правило, захватывают </a:t>
            </a:r>
            <a:r>
              <a:rPr lang="ru-RU" sz="2800" dirty="0" err="1">
                <a:solidFill>
                  <a:srgbClr val="002060"/>
                </a:solidFill>
              </a:rPr>
              <a:t>часть,но</a:t>
            </a:r>
            <a:r>
              <a:rPr lang="ru-RU" sz="2800" dirty="0">
                <a:solidFill>
                  <a:srgbClr val="002060"/>
                </a:solidFill>
              </a:rPr>
              <a:t> могут включать и целиком барабанную перепонку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</a:rPr>
              <a:t>    </a:t>
            </a:r>
            <a:r>
              <a:rPr lang="ru-RU" sz="2400" b="1" i="1" dirty="0">
                <a:solidFill>
                  <a:srgbClr val="002060"/>
                </a:solidFill>
              </a:rPr>
              <a:t>А. </a:t>
            </a:r>
            <a:r>
              <a:rPr lang="ru-RU" sz="2400" b="1" i="1" dirty="0" err="1">
                <a:solidFill>
                  <a:srgbClr val="002060"/>
                </a:solidFill>
              </a:rPr>
              <a:t>Ретракционные</a:t>
            </a:r>
            <a:r>
              <a:rPr lang="ru-RU" sz="2400" b="1" i="1" dirty="0">
                <a:solidFill>
                  <a:srgbClr val="002060"/>
                </a:solidFill>
              </a:rPr>
              <a:t> карманы </a:t>
            </a:r>
            <a:r>
              <a:rPr lang="en-US" sz="2400" b="1" i="1" dirty="0">
                <a:solidFill>
                  <a:srgbClr val="002060"/>
                </a:solidFill>
              </a:rPr>
              <a:t>pars </a:t>
            </a:r>
            <a:r>
              <a:rPr lang="en-US" sz="2400" b="1" i="1" dirty="0" err="1">
                <a:solidFill>
                  <a:srgbClr val="002060"/>
                </a:solidFill>
              </a:rPr>
              <a:t>tensa</a:t>
            </a:r>
            <a:endParaRPr lang="en-US" sz="2400" b="1" i="1" dirty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i="1" dirty="0">
                <a:solidFill>
                  <a:srgbClr val="002060"/>
                </a:solidFill>
              </a:rPr>
              <a:t>Локализованные </a:t>
            </a:r>
            <a:r>
              <a:rPr lang="ru-RU" sz="2400" b="1" i="1" dirty="0">
                <a:solidFill>
                  <a:srgbClr val="FF0000"/>
                </a:solidFill>
              </a:rPr>
              <a:t>(обычно </a:t>
            </a:r>
            <a:r>
              <a:rPr lang="ru-RU" sz="2400" b="1" i="1" dirty="0" err="1">
                <a:solidFill>
                  <a:srgbClr val="FF0000"/>
                </a:solidFill>
              </a:rPr>
              <a:t>задневерхние</a:t>
            </a:r>
            <a:r>
              <a:rPr lang="ru-RU" sz="2400" b="1" i="1" dirty="0">
                <a:solidFill>
                  <a:srgbClr val="FF0000"/>
                </a:solidFill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</a:rPr>
              <a:t>   Стадия 1</a:t>
            </a:r>
            <a:r>
              <a:rPr lang="ru-RU" sz="2400" dirty="0">
                <a:solidFill>
                  <a:srgbClr val="002060"/>
                </a:solidFill>
              </a:rPr>
              <a:t>. Мобильный и отделяющийся карман.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chemeClr val="bg1"/>
                </a:solidFill>
              </a:rPr>
              <a:t>Стадия 2</a:t>
            </a:r>
            <a:r>
              <a:rPr lang="ru-RU" sz="2400" dirty="0">
                <a:solidFill>
                  <a:srgbClr val="002060"/>
                </a:solidFill>
              </a:rPr>
              <a:t>. Фиксированный,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но контролируемый </a:t>
            </a:r>
            <a:r>
              <a:rPr lang="ru-RU" sz="2400" dirty="0">
                <a:solidFill>
                  <a:srgbClr val="002060"/>
                </a:solidFill>
              </a:rPr>
              <a:t>карман. Он плотно охватывает область соединения стремечка и наковальни и постепенно разрушает нисходящую ветвь наковальни.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chemeClr val="bg1"/>
                </a:solidFill>
              </a:rPr>
              <a:t>Стадия 3</a:t>
            </a:r>
            <a:r>
              <a:rPr lang="ru-RU" sz="2400" dirty="0">
                <a:solidFill>
                  <a:srgbClr val="002060"/>
                </a:solidFill>
              </a:rPr>
              <a:t>. Фиксированный 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неконтролируемый</a:t>
            </a:r>
            <a:r>
              <a:rPr lang="ru-RU" sz="2400" dirty="0">
                <a:solidFill>
                  <a:srgbClr val="002060"/>
                </a:solidFill>
              </a:rPr>
              <a:t> карман, который погружается в </a:t>
            </a:r>
            <a:r>
              <a:rPr lang="ru-RU" sz="2400" dirty="0" err="1">
                <a:solidFill>
                  <a:srgbClr val="002060"/>
                </a:solidFill>
              </a:rPr>
              <a:t>ретротимпаническую</a:t>
            </a:r>
            <a:r>
              <a:rPr lang="ru-RU" sz="2400" dirty="0">
                <a:solidFill>
                  <a:srgbClr val="002060"/>
                </a:solidFill>
              </a:rPr>
              <a:t> область под задней бороздкой и в задний </a:t>
            </a:r>
            <a:r>
              <a:rPr lang="ru-RU" sz="2400" dirty="0" err="1">
                <a:solidFill>
                  <a:srgbClr val="002060"/>
                </a:solidFill>
              </a:rPr>
              <a:t>подсвязочный</a:t>
            </a:r>
            <a:r>
              <a:rPr lang="ru-RU" sz="2400" dirty="0">
                <a:solidFill>
                  <a:srgbClr val="002060"/>
                </a:solidFill>
              </a:rPr>
              <a:t> карман. </a:t>
            </a:r>
          </a:p>
        </p:txBody>
      </p:sp>
    </p:spTree>
    <p:extLst>
      <p:ext uri="{BB962C8B-B14F-4D97-AF65-F5344CB8AC3E}">
        <p14:creationId xmlns:p14="http://schemas.microsoft.com/office/powerpoint/2010/main" val="137309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269" name="Picture 5" descr="Untitled-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2"/>
          <a:stretch/>
        </p:blipFill>
        <p:spPr>
          <a:xfrm>
            <a:off x="5004048" y="443348"/>
            <a:ext cx="3645809" cy="36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6671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Задневерхний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ретракционный</a:t>
            </a:r>
            <a:r>
              <a:rPr lang="ru-RU" dirty="0">
                <a:solidFill>
                  <a:srgbClr val="FF0000"/>
                </a:solidFill>
              </a:rPr>
              <a:t> карман </a:t>
            </a:r>
            <a:r>
              <a:rPr lang="en-US" dirty="0">
                <a:solidFill>
                  <a:srgbClr val="FF0000"/>
                </a:solidFill>
              </a:rPr>
              <a:t>pars </a:t>
            </a:r>
            <a:r>
              <a:rPr lang="en-US" dirty="0" err="1">
                <a:solidFill>
                  <a:srgbClr val="FF0000"/>
                </a:solidFill>
              </a:rPr>
              <a:t>tensa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</a:rPr>
              <a:t>А, стадия </a:t>
            </a:r>
            <a:r>
              <a:rPr lang="en-US" sz="2000" dirty="0">
                <a:solidFill>
                  <a:srgbClr val="002060"/>
                </a:solidFill>
              </a:rPr>
              <a:t>II</a:t>
            </a:r>
            <a:r>
              <a:rPr lang="ru-RU" sz="2000" dirty="0">
                <a:solidFill>
                  <a:srgbClr val="002060"/>
                </a:solidFill>
              </a:rPr>
              <a:t>; фиксированный  и контролируемый карман.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</a:rPr>
              <a:t>В, стадия </a:t>
            </a:r>
            <a:r>
              <a:rPr lang="en-US" sz="2000" dirty="0">
                <a:solidFill>
                  <a:srgbClr val="002060"/>
                </a:solidFill>
              </a:rPr>
              <a:t>III</a:t>
            </a:r>
            <a:r>
              <a:rPr lang="ru-RU" sz="2000" dirty="0">
                <a:solidFill>
                  <a:srgbClr val="002060"/>
                </a:solidFill>
              </a:rPr>
              <a:t>:фиксированный  и неконтролируемый карман, проникающий в </a:t>
            </a:r>
            <a:r>
              <a:rPr lang="ru-RU" sz="2000" dirty="0" err="1">
                <a:solidFill>
                  <a:srgbClr val="002060"/>
                </a:solidFill>
              </a:rPr>
              <a:t>ретротимпанальную</a:t>
            </a:r>
            <a:r>
              <a:rPr lang="ru-RU" sz="2000" dirty="0">
                <a:solidFill>
                  <a:srgbClr val="002060"/>
                </a:solidFill>
              </a:rPr>
              <a:t> полость.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57640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              Общие характеристики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Стадия 1. Мобильная и отделяющаяся ретракция.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Стадия 2. Ретракция, частично фиксированная к нисходящей ветви наковальни и к стремени, которые могут частично разрушаться, и</a:t>
            </a:r>
            <a:r>
              <a:rPr lang="en-US" sz="2800" dirty="0">
                <a:solidFill>
                  <a:srgbClr val="002060"/>
                </a:solidFill>
                <a:latin typeface="Bookman Old Style" pitchFamily="18" charset="0"/>
              </a:rPr>
              <a:t>/</a:t>
            </a: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или к </a:t>
            </a:r>
            <a:r>
              <a:rPr lang="ru-RU" sz="2800" dirty="0" err="1">
                <a:solidFill>
                  <a:srgbClr val="002060"/>
                </a:solidFill>
                <a:latin typeface="Bookman Old Style" pitchFamily="18" charset="0"/>
              </a:rPr>
              <a:t>промонториуму</a:t>
            </a: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Стадия 3. Тотальная адгезия барабанной перепонки в глубине полости (</a:t>
            </a:r>
            <a:r>
              <a:rPr lang="ru-RU" sz="2800" dirty="0" err="1">
                <a:solidFill>
                  <a:srgbClr val="002060"/>
                </a:solidFill>
                <a:latin typeface="Bookman Old Style" pitchFamily="18" charset="0"/>
              </a:rPr>
              <a:t>эпидермизация</a:t>
            </a: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 полости или адгезивный отит)</a:t>
            </a:r>
          </a:p>
        </p:txBody>
      </p:sp>
    </p:spTree>
    <p:extLst>
      <p:ext uri="{BB962C8B-B14F-4D97-AF65-F5344CB8AC3E}">
        <p14:creationId xmlns:p14="http://schemas.microsoft.com/office/powerpoint/2010/main" val="4081410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99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99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2480</Words>
  <Application>Microsoft Office PowerPoint</Application>
  <PresentationFormat>Экран (4:3)</PresentationFormat>
  <Paragraphs>200</Paragraphs>
  <Slides>36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Book Antiqua</vt:lpstr>
      <vt:lpstr>Bookman Old Style</vt:lpstr>
      <vt:lpstr>Calibri</vt:lpstr>
      <vt:lpstr>Century Gothic</vt:lpstr>
      <vt:lpstr>Georgia</vt:lpstr>
      <vt:lpstr>inherit</vt:lpstr>
      <vt:lpstr>Tahoma</vt:lpstr>
      <vt:lpstr>Titillium</vt:lpstr>
      <vt:lpstr>Тема Office</vt:lpstr>
      <vt:lpstr>1_Оформление по умолчанию</vt:lpstr>
      <vt:lpstr>Ретракционные карманы барабанной перепонки</vt:lpstr>
      <vt:lpstr>Ретракционные карманы барабанной перепонки.  </vt:lpstr>
      <vt:lpstr> </vt:lpstr>
      <vt:lpstr> </vt:lpstr>
      <vt:lpstr>Ретракционные карманы барабанной перепонки.</vt:lpstr>
      <vt:lpstr>          </vt:lpstr>
      <vt:lpstr>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Жалобы</vt:lpstr>
      <vt:lpstr>Жалобы</vt:lpstr>
      <vt:lpstr>Жалобы</vt:lpstr>
      <vt:lpstr>Презентация PowerPoint</vt:lpstr>
      <vt:lpstr>Вентиляционная функция слуховой трубы </vt:lpstr>
      <vt:lpstr>Презентация PowerPoint</vt:lpstr>
      <vt:lpstr> КТ височной кости</vt:lpstr>
      <vt:lpstr>Патент «Способ динамического наблюдения ретракционного кармана барабанной перепонки для раннего выявления ретракционной холестеатомы у детей» Карнеева О.В. и др., 2015</vt:lpstr>
      <vt:lpstr>МРТ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Патент «Способ динамического наблюдения ретракционного кармана барабанной перепонки для раннего выявления ретракционной холестеатомы у детей» Карнеева О. В.</vt:lpstr>
      <vt:lpstr>Хирургическое лечение</vt:lpstr>
      <vt:lpstr>Ранний послеоперационный период</vt:lpstr>
      <vt:lpstr>Поздний послеоперационный период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Ретракционные карманы барабанной перепонки.</dc:title>
  <dc:creator>Людмила</dc:creator>
  <cp:lastModifiedBy>Людмила Торопова</cp:lastModifiedBy>
  <cp:revision>25</cp:revision>
  <dcterms:created xsi:type="dcterms:W3CDTF">2015-02-01T12:44:33Z</dcterms:created>
  <dcterms:modified xsi:type="dcterms:W3CDTF">2021-04-23T10:38:30Z</dcterms:modified>
</cp:coreProperties>
</file>