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9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rls.rosminzdrav.ru/Grls_View_v2.aspx?routingGuid=bcaa9f6c-0b05-427e-b81a-5a4cc95f001e&amp;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rls.rosminzdrav.ru/Grls_View_v2.aspx?routingGuid=ea526e76-6949-4448-b3c4-473610a579b5&amp;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rls.rosminzdrav.ru/Grls_View_v2.aspx?routingGuid=ea526e76-6949-4448-b3c4-473610a579b5&amp;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library.ru/item.asp?id=2828447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ooksmed.com/farmakologiya/2641-farmakologiya-harkevich-uchebnik-10-izdanie.html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library.ru/item.asp?id=15016517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library.ru/item.asp?id=15016517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elibrary.ru/item.asp?id=15016517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medlib.ru/ru/doc/ISBN9785970437612-0005/099.html?SSr=4501343beb077c067dec509anyamaksimov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medlib.ru/ru/doc/ISBN9785970437612-0005/099.html?SSr=4501343beb077c067dec509anyamaksimov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studmedlib.ru/ru/doc/ISBN9785970437612-0005/114.html?SSr=4501343beb077c067dec509anyamaksimova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medlib.ru/ru/doc/ISBN9785970437612-0005/114.html?SSr=4501343beb077c067dec509anyamaksimova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medlib.ru/ru/doc/ISBN9785970437612-0005/114.html?SSr=4501343beb077c067dec509anyamaksimova" TargetMode="Externa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medlib.ru/ru/doc/ISBN9785970437612-0005/114.html?SSr=4501343beb077c067dec509anyamaksimova" TargetMode="Externa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ooksmed.com/farmakologiya/2641-farmakologiya-harkevich-uchebnik-10-izdani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medlib.ru/ru/doc/ISBN9785970410561-A038/001.html?SSr=1501343beb080f5cc811509anyamaksimov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rls.rosminzdrav.ru/Grls_View_v2.aspx?routingGuid=084666a3-4b28-46d3-84c1-0bf778d2e5fb&amp;t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rls.rosminzdrav.ru/Grls_View_v2.aspx?routingGuid=084666a3-4b28-46d3-84c1-0bf778d2e5fb&amp;t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rls.rosminzdrav.ru/Grls_View_v2.aspx?routingGuid=735130b2-d6f3-458a-b63a-835552ec1098&amp;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rls.rosminzdrav.ru/Grls_View_v2.aspx?routingGuid=735130b2-d6f3-458a-b63a-835552ec1098&amp;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rls.rosminzdrav.ru/Grls_View_v2.aspx?routingGuid=bcaa9f6c-0b05-427e-b81a-5a4cc95f001e&amp;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7772400" cy="1470025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В.Ф.Войно-Ясенецкого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министерства здравоохранения Российской Федерации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492896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Противопаразитарные средства. Лечение аскаридоза и энтеробиоза.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8064" y="4941168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студентка 306 группы лечебного дела Максимова Анна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Преподаватель: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КМН, доцент Окладникова Евгения Владимировна</a:t>
            </a:r>
          </a:p>
        </p:txBody>
      </p:sp>
    </p:spTree>
    <p:extLst>
      <p:ext uri="{BB962C8B-B14F-4D97-AF65-F5344CB8AC3E}">
        <p14:creationId xmlns:p14="http://schemas.microsoft.com/office/powerpoint/2010/main" xmlns="" val="38624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52934"/>
          </a:xfrm>
        </p:spPr>
        <p:txBody>
          <a:bodyPr>
            <a:norm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Левамизол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Декарис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683568" y="1115632"/>
            <a:ext cx="7704856" cy="3744416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Побочные эффекты: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Головная боль, головокружение, ощущение сердцебиения, судороги, тошнота, рвота, боли в животе, диарея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Противопоказания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гиперчувствительность,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агранулоцитоз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вызванный лекарственными средствами в анамнезе, дети до 3 лет, период лактации.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9296" y="5805264"/>
            <a:ext cx="80648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https://grls.rosminzdrav.ru/Grls_View_v2.aspx?routingGuid=bcaa9f6c-0b05-427e-b81a-5a4cc95f001e&amp;t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66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80926"/>
          </a:xfrm>
        </p:spPr>
        <p:txBody>
          <a:bodyPr>
            <a:norm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Мебендазол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Вермокс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51520" y="848176"/>
            <a:ext cx="3744416" cy="453650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       </a:t>
            </a:r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действия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Необратимо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нарушает утилизацию глюкозы, истощает запасы гликогена в тканях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гельминтов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репятствует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синтезу клеточного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тубулина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ормозит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синтез АТФ у гельминтов.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572000" y="836712"/>
            <a:ext cx="3744416" cy="2664296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Спектр активности: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острицы, аскариды, власоглав, некаторы, анкилостомы, свиной цепень, эхинококки, трихинеллы.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54272" y="3717032"/>
            <a:ext cx="3905552" cy="25922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5661248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https://grls.rosminzdrav.ru/Grls_View_v2.aspx?routingGuid=ea526e76-6949-4448-b3c4-473610a579b5&amp;t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55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652934"/>
          </a:xfrm>
        </p:spPr>
        <p:txBody>
          <a:bodyPr>
            <a:norm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Мебендазол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Вермокс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827584" y="764704"/>
            <a:ext cx="7164796" cy="1368152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Показания к применению: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энтеробиоз, аскаридоз, анкилостомидоз,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стронгилоидоз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трихоцефалез, трихинеллез,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тениоз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эхинококкоз.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23528" y="2329464"/>
            <a:ext cx="8424936" cy="180020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Побочные эффекты: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тошнота, рвота, диарея, головокружение, головная боль, судороги,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нейтропения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применении в высоких дозах в течение длительного времени – гепатит,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гломерулонефрит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эозинофилия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анемия.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07504" y="4365104"/>
            <a:ext cx="8928992" cy="144016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Противопоказания: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гиперчувствительность, болезнь Крона, язвенный колит, печеночная недостаточность, дети до 3 лет, беременность, период лактации.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3904" y="6021287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https://grls.rosminzdrav.ru/Grls_View_v2.aspx?routingGuid=ea526e76-6949-4448-b3c4-473610a579b5&amp;t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366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4087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лечения кишечных и тканевых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нематодозов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(трихинеллез,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токсокароз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филяриидозы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широко используют препараты из группы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карбаматбензимидазолов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албендазол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Немозол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мебендазол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Вермокс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карбендацим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Медамин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время получены новые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микронизированные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албендазола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мебендазола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показали высокую эффективность в лечении гельминтозов, включая даже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ларвальный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эхинококкоз на поздней стадии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гиперинвазии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По-прежнему применяют в лечении кишечных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нематодозов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главным образом аскаридоза и энтеробиоза, эффективные и малотоксичные препараты из группы циклических амидов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пирантел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Немоцид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 и из группы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имидотиазолов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левамизол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Декарис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elibrary.ru/item.asp?id=28284479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832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64329396"/>
              </p:ext>
            </p:extLst>
          </p:nvPr>
        </p:nvGraphicFramePr>
        <p:xfrm>
          <a:off x="107504" y="1422936"/>
          <a:ext cx="8856984" cy="3635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918102"/>
                <a:gridCol w="1107123"/>
                <a:gridCol w="855095"/>
                <a:gridCol w="1080120"/>
                <a:gridCol w="1440160"/>
                <a:gridCol w="1053117"/>
                <a:gridCol w="1107123"/>
              </a:tblGrid>
              <a:tr h="421888">
                <a:tc rowSpan="2"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Гельминтозы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Препараты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448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Мебендазол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Пирантела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памоат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Албендазол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Левамизол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Пиперазина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адипинат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Нафтамон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Пирвиния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памоат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863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Аскаридоз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аскариды-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Ascaris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lumbricoides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применяется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863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Энтеробиоз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острицы -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Enterobius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vermicularis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применяется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применяется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0891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Препараты для лечения аскаридоза и энтеробиоза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5661248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www.booksmed.com/farmakologiya/2641-farmakologiya-harkevich-uchebnik-10-izdanie.html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666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229600" cy="50891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аскаридоза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7504" y="620688"/>
            <a:ext cx="5040560" cy="57606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Аскаридоз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кишечный гельминтоз, вызываемый нематодой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Ascaris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lumbricoides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протекающий с поражением ЖКТ, интоксикацией, аллергическими реакциями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Паразитирование аскарид в кишечнике человека при средней степени инвазии приводит к увеличению количества вторичных повреждений  наследственного аппарата лимфоцитов периферической крови больного в виде роста аберрантных клеток. Паразиты нарушают функцию желудочно- кишечного тракта и способны поглощать витамины антиоксидантного характера действия (С, Е, А).</a:t>
            </a:r>
          </a:p>
          <a:p>
            <a:pPr marL="0" indent="0">
              <a:buNone/>
            </a:pPr>
            <a:endParaRPr lang="ru-RU" sz="3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980728"/>
            <a:ext cx="3672408" cy="5040560"/>
          </a:xfrm>
        </p:spPr>
      </p:pic>
      <p:sp>
        <p:nvSpPr>
          <p:cNvPr id="7" name="TextBox 6"/>
          <p:cNvSpPr txBox="1"/>
          <p:nvPr/>
        </p:nvSpPr>
        <p:spPr>
          <a:xfrm>
            <a:off x="387536" y="6327066"/>
            <a:ext cx="7056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elibrary.ru/item.asp?id=15016517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359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0891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аскаридоза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688632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терапии тканевых и кишечных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нематодозов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целесообразно применение неспецифических противовоспалительных препаратов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индометацин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ибупрофен), которые снижают аллергические осложнения заболеваний и обладают антимутагенным действием, защищая геном больного.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терапия миграционного аскаридоза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мебендазолом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индометацином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приводит к снижению аберрантных клеток в 2 раза по сравнению с лечением только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мебендазолом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кишечного аскаридоза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мебендазолом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больных людей нормализует высокий уровень аберрантных лимфоцитов крови спустя 3 дня от начала терапии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elibrary.ru/item.asp?id=15016517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680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8092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аскаридоза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Разработан комбинированный способ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аскаридоза, 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учета клинических проявлений инвазии, повреждений ДНК лимфоцитов периферической крови и 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апоптоза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84192" y="2924944"/>
            <a:ext cx="2243592" cy="2088232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Специфическая терапия (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албендазол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мебендазол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3131840" y="3525008"/>
            <a:ext cx="2626568" cy="2088232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Патогенетическая терапия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(ибупрофен)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6228184" y="2852936"/>
            <a:ext cx="2520280" cy="2088232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Антиоксидантная терапия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(витамины С,Е и </a:t>
            </a:r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β-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каротин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селеном)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505988" y="1988840"/>
            <a:ext cx="761756" cy="79208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283968" y="1988840"/>
            <a:ext cx="0" cy="1368152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660232" y="1988840"/>
            <a:ext cx="828092" cy="79208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3336" y="6132762"/>
            <a:ext cx="8148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elibrary.ru/item.asp?id=15016517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54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32" y="44624"/>
            <a:ext cx="8229600" cy="43691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часто в лечении аскаридоза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0009297"/>
              </p:ext>
            </p:extLst>
          </p:nvPr>
        </p:nvGraphicFramePr>
        <p:xfrm>
          <a:off x="179512" y="548680"/>
          <a:ext cx="8784976" cy="5557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887"/>
                <a:gridCol w="3099462"/>
                <a:gridCol w="3308627"/>
              </a:tblGrid>
              <a:tr h="526603">
                <a:tc>
                  <a:txBody>
                    <a:bodyPr/>
                    <a:lstStyle/>
                    <a:p>
                      <a:r>
                        <a:rPr lang="ru-RU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Препарат</a:t>
                      </a:r>
                      <a:endParaRPr lang="ru-RU" sz="24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Доза и кратность</a:t>
                      </a:r>
                      <a:endParaRPr lang="ru-RU" sz="24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Длительность курса</a:t>
                      </a:r>
                      <a:endParaRPr lang="ru-RU" sz="24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57573">
                <a:tc>
                  <a:txBody>
                    <a:bodyPr/>
                    <a:lstStyle/>
                    <a:p>
                      <a:r>
                        <a:rPr lang="ru-RU" sz="2400" u="non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Албендазол</a:t>
                      </a:r>
                      <a:endParaRPr lang="ru-RU" sz="240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массе тела менее 60 кг –15 мг/кг в сутки в два приема;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массе тела более 60 кг – 400 мг в сутки однократно.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Одни сутки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54869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Мебендазол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100 мг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 таблетка) 2 раза в день утром и вечером.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дня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Карбендацим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Взрослым и детям по 10 мг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 массы тела в сутки в 3 приема.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дня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47886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Пирантел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(по 250 мг.)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Взрослым и детям старше 12 лет - по 750 мг (3 таблетки);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Взрослым с массой тела больше 75 кг - по 1 г (4 таблетки);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Детям 6 мес-2 лет - по 125 мг (1/2 таблетки), или 2,5 мл;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2-6 лет - по 250 мг (1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или 5 мл;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6-12 лет - по 500 мг(2табл.), или 10 мл.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Одни сутки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6165304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www.studmedlib.ru/ru/doc/ISBN9785970437612-0005/099.html?SSr=4501343beb077c067dec509anyamaksimova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694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4624"/>
            <a:ext cx="8784976" cy="662473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противогельминтных препаратов после одного курса лечения составляет более 90%.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длительной интенсивной инвазии целесообразно использовать ферментные препараты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пробиотики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второго дня лечения погибшие аскариды могут выделяться с калом. Однако при использовании современных препаратов аскариды разрушаются в кишечнике и в кале могут отсутствовать.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хронических заболеваниях ЖКТ (язвенной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болезни, НЯК,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болезни Крона, панкреатите, острых и хронических гепатитах) лечение проводят в стадии ремиссии основного заболевания.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осложненном аскаридозе (ретроградной миграции аскарид в желчные пути, печень, дыхательные пути) показано хирургическое и инструментальное вмешательство.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Диспансерное наблюдение не регламентировано. Контроль эффективности лечения проводят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копроовоскопическим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исследованием через месяц после лечения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www.studmedlib.ru/ru/doc/ISBN9785970437612-0005/099.html?SSr=4501343beb077c067dec509anyamaksimova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44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Противопаразитарные средства и их классификация;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некоторых ЛС, применяемых для лечения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нематодозов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аскаридоза;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энтеробиоза.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65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8092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энтеробиоза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07504" y="980727"/>
            <a:ext cx="4254624" cy="5671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Энтеробиоз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кишечный гельминтоз, вызываемый мелкой нематодой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Enterobius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vermicularis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 стертым и невыраженным течением, наиболее распространенный признак которого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перианальный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зуд, возникающий на месте откладки яиц половозрелыми самками.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www.studmedlib.ru/ru/doc/ISBN9785970437612-0005/114.html?SSr=4501343beb077c067dec509anyamaksimova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13136" y="1052736"/>
            <a:ext cx="4118228" cy="2808312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3974184"/>
            <a:ext cx="4130824" cy="2677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260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50891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энтеробиоза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51520" y="836712"/>
            <a:ext cx="8640960" cy="108012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курсом противопаразитарного лечения необходима влажная уборка помещения с использованием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дезинфектантов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следует вымыть детские игрушки.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51520" y="2132856"/>
            <a:ext cx="8640960" cy="151216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Вечером в день лечения необходимо принять душ, сменить нижнее белье, ребенка следует уложить спать в трусах, плотно облегающих бедра, для исключения загрязнения рук активно выходящими ночью острицами.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23528" y="3933056"/>
            <a:ext cx="8568952" cy="223224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Утром рекомендуют душ или тщательное подмывание, смену нижнего белья. Постельное белье в дни дегельминтизации целесообразно проглаживать горячим утюгом.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Влажную уборку помещения в процессе лечения проводят ежедневно.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1856" y="6165304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www.studmedlib.ru/ru/doc/ISBN9785970437612-0005/114.html?SSr=4501343beb077c067dec509anyamaksimova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42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432048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лечения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энтеробиоза в основном используют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1188162"/>
              </p:ext>
            </p:extLst>
          </p:nvPr>
        </p:nvGraphicFramePr>
        <p:xfrm>
          <a:off x="251520" y="692694"/>
          <a:ext cx="8424936" cy="554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2808312"/>
                <a:gridCol w="2808312"/>
              </a:tblGrid>
              <a:tr h="504058">
                <a:tc>
                  <a:txBody>
                    <a:bodyPr/>
                    <a:lstStyle/>
                    <a:p>
                      <a:r>
                        <a:rPr lang="ru-RU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Препарат</a:t>
                      </a:r>
                      <a:endParaRPr lang="ru-RU" sz="24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Дозы</a:t>
                      </a:r>
                      <a:r>
                        <a:rPr lang="ru-RU" sz="2400" u="sn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кратность</a:t>
                      </a:r>
                      <a:endParaRPr lang="ru-RU" sz="24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Длительность</a:t>
                      </a:r>
                      <a:r>
                        <a:rPr lang="ru-RU" sz="2400" u="sn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курса</a:t>
                      </a:r>
                      <a:endParaRPr lang="ru-RU" sz="24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Албендазол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(Эффективность - 95%)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Взрослым и детям старше 12 лет - по 400 мг.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однократно;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Детям 2-12 лет - по 10 мг/кг массы тела.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Одни сутки.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Повторный прием - через 2-3 недели.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85782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Карбендацим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(Эффективность - 92%)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Взрослым и детям старше 1 года - по 10 мг/кг массы тела.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Вся доза делится на 3 равные части, каждая из которых принимается внутрь каждые 30 мин.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Одни сутки.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Повторный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прием через 2-3 недели.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85782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Мебендазол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(Эффективность - 90%)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Взрослым и детям старше 10 лет - 100 мг.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однократно;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Детям 2-10 лет - 25-75 мг. однократно.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Одни сутки.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Повторный прием через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2-3 недели.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95320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Пирантел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(Эффективность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- 90-97%)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Взрослым и детям - по 10 мг/кг массы тела (максимальная доза для взрослых - 750 мг).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Одни сутки.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Повторный прием через 2-3 недели.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3568" y="6219629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www.studmedlib.ru/ru/doc/ISBN9785970437612-0005/114.html?SSr=4501343beb077c067dec509anyamaksimova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984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энтеробиоза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23528" y="764704"/>
            <a:ext cx="8208912" cy="2088232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диспансерном наблюдении контроль эффективности лечения проводят через 14-16 дней после лечения (повторного приема препарата): однократное, а при выраженной клинической симптоматике - троекратное исследование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перианального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соскоба с интервалом 1-2 дня. 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23528" y="3140968"/>
            <a:ext cx="8352928" cy="216024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Перианальный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зуд может сохраняться длительное время после ликвидации инвазии вследствие сохраняющихся кожных поражений и очагов возбуждения в ЦНС. В этих случаях показано местное лечение, прием успокоительных средств (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валерианы, пустырника).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5733256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www.studmedlib.ru/ru/doc/ISBN9785970437612-0005/114.html?SSr=4501343beb077c067dec509anyamaksimova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634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80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Противогельминтные (антигельминтные) средства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средства, которые подавляют нервно-мышечную систему или метаболизм паразитирующих в организме человека червей (гельминтов).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основной локализации гельминтов в организме человека различают кишечные и внекишечные гельминтозы, возбудителями которых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черви (нематоды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плоские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черви – ленточные (цестоды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сосальщики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(трематоды).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эффективного лечения гельминтозов необходимо точно установить возбудителя заболевания, так как каждое из противогельминтных средств активно в отношении определенных гельминтов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www.booksmed.com/farmakologiya/2641-farmakologiya-harkevich-uchebnik-10-izdanie.html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5103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36490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противопаразитарных средств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13231487"/>
              </p:ext>
            </p:extLst>
          </p:nvPr>
        </p:nvGraphicFramePr>
        <p:xfrm>
          <a:off x="35496" y="433716"/>
          <a:ext cx="9108504" cy="60229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252"/>
                <a:gridCol w="4554252"/>
              </a:tblGrid>
              <a:tr h="110129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Средства, применяемые при лечении кишечных гельминтозов: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Препараты, применяемые при внекишечных гельминтозах: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5674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Противонематодозные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препараты -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левамизол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мебендазол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албендазол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пирантела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памоат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пирвиния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памоат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пиперазин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его соли,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нафтамон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карбендацим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Хлоксил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диэтилкарбамазин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0129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Противотрематодозные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препараты – </a:t>
                      </a:r>
                      <a:r>
                        <a:rPr lang="ru-RU" sz="2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празиквантел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хлоксил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129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Противоцестодозные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препараты –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никлозамид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фенасал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празиквантел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7504" y="6456620"/>
            <a:ext cx="8918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www.studmedlib.ru/ru/doc/ISBN9785970410561-A038/001.html?SSr=1501343beb080f5cc811509anyamaksimova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84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504056"/>
          </a:xfrm>
        </p:spPr>
        <p:txBody>
          <a:bodyPr>
            <a:norm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Албендазол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немозол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555776" y="620688"/>
            <a:ext cx="4040188" cy="423738"/>
          </a:xfrm>
        </p:spPr>
        <p:txBody>
          <a:bodyPr>
            <a:normAutofit lnSpcReduction="10000"/>
          </a:bodyPr>
          <a:lstStyle/>
          <a:p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b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действия</a:t>
            </a:r>
            <a:endParaRPr lang="ru-RU" b="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79512" y="1628800"/>
            <a:ext cx="4040188" cy="39512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Нарушает активность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микротубулярной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клеток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кишечного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канала гельминтов,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тубулинового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белка;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4008" y="1556792"/>
            <a:ext cx="4041775" cy="395128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биохимические процессы в клетке – угнетает транспорт глюкозы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фумаратредуктозы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Блокирует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передвижение секреторных гранул и других органелл в мышечных клетках круглых червей, обуславливая 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гибель.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1979712" y="1052736"/>
            <a:ext cx="1152128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796136" y="1052736"/>
            <a:ext cx="1008112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9512" y="5589240"/>
            <a:ext cx="806489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https://grls.rosminzdrav.ru/Grls_View_v2.aspx?routingGuid=084666a3-4b28-46d3-84c1-0bf778d2e5fb&amp;t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47547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107504" y="260648"/>
            <a:ext cx="4038600" cy="64087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Спектр активности: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Эффективен в отношении кишечных нематод, личиночных стадий цестод, лямблий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Побочные эффекты: </a:t>
            </a:r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ЖКТ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активности печеночных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трансаминаз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боли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эпигастрии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диарея и сухость во рту, запор, тошнота,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рвота;</a:t>
            </a:r>
          </a:p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ССС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ЦНС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головная боль, головокружение;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угнетение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костномозгового кроветворения; зуд, кожная сыпь.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4427984" y="260648"/>
            <a:ext cx="4608512" cy="63367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Показания к применению: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аскаридоз, энтеробиоз, трихоцефалез, анкилостомидозы, трихинеллез,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токсокароз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лямблиоз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стронгилоидоз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нейроцистицеркоз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эхинококкоз печени, брюшины, лёгких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Противопоказания: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гиперчувствительность, патология сетчатки глаза, беременность и период грудного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вскармливания.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https://grls.rosminzdrav.ru/Grls_View_v2.aspx?routingGuid=084666a3-4b28-46d3-84c1-0bf778d2e5fb&amp;t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240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61808"/>
            <a:ext cx="8229600" cy="576064"/>
          </a:xfrm>
        </p:spPr>
        <p:txBody>
          <a:bodyPr>
            <a:norm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Пирантел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143504" y="899929"/>
            <a:ext cx="3168352" cy="3471209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Спектр активности: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инвазии, вызываемые острицами, аскаридами, анкилостомами, власоглавом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208" y="5877272"/>
            <a:ext cx="84466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https://grls.rosminzdrav.ru/Grls_View_v2.aspx?routingGuid=735130b2-d6f3-458a-b63a-835552ec1098&amp;t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751016" y="4629112"/>
            <a:ext cx="7560840" cy="93610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Показания к применению: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аскаридоз, энтеробиоз, анкилостомидоз, некатороз, трихоцефалез.</a:t>
            </a: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395536" y="899929"/>
            <a:ext cx="3888432" cy="3528392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действия: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Блокирует холинергическую нервно-мышечную передачу и вызывает паралич у нематод, способствуя их выведению из кишечника.</a:t>
            </a:r>
          </a:p>
        </p:txBody>
      </p:sp>
    </p:spTree>
    <p:extLst>
      <p:ext uri="{BB962C8B-B14F-4D97-AF65-F5344CB8AC3E}">
        <p14:creationId xmlns:p14="http://schemas.microsoft.com/office/powerpoint/2010/main" xmlns="" val="103923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52934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Пирантел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51520" y="908720"/>
            <a:ext cx="4104456" cy="432048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Побочные эффекты: </a:t>
            </a:r>
          </a:p>
          <a:p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ЖКТ: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тошнота, рвота, диарея, потеря аппетита; </a:t>
            </a:r>
          </a:p>
          <a:p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ЦНС: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головная боль, слабость, спутанность сознания; </a:t>
            </a:r>
          </a:p>
          <a:p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чувств: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слуха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температуры тела.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932040" y="908720"/>
            <a:ext cx="3816424" cy="288032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Противопоказания: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гиперчувствительность, печеночная недостаточность, одновременный прием с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пиперазином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левамизолом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3830176"/>
            <a:ext cx="3011312" cy="247914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7248" y="5805264"/>
            <a:ext cx="6596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https://grls.rosminzdrav.ru/Grls_View_v2.aspx?routingGuid=735130b2-d6f3-458a-b63a-835552ec1098&amp;t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838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52934"/>
          </a:xfrm>
        </p:spPr>
        <p:txBody>
          <a:bodyPr>
            <a:norm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Левамизол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Декарис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51520" y="764704"/>
            <a:ext cx="8388424" cy="237626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действия: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Вызывает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деполяризующую нейромышечную парализацию мембраны мышц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гельминтов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локирует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сукцинатдегидрогеназу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гнетает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фумаратдегидрогеназу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нарушая течение биоэнергетических процессов гельминтов.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3356992"/>
            <a:ext cx="3567964" cy="2376264"/>
          </a:xfrm>
          <a:prstGeom prst="rect">
            <a:avLst/>
          </a:prstGeom>
        </p:spPr>
      </p:pic>
      <p:sp>
        <p:nvSpPr>
          <p:cNvPr id="6" name="Пятиугольник 5"/>
          <p:cNvSpPr/>
          <p:nvPr/>
        </p:nvSpPr>
        <p:spPr>
          <a:xfrm>
            <a:off x="323528" y="3717032"/>
            <a:ext cx="4608512" cy="1512168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Показания к применению: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аскаридоз, анкилостомоз, некатороз.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5973742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https://grls.rosminzdrav.ru/Grls_View_v2.aspx?routingGuid=bcaa9f6c-0b05-427e-b81a-5a4cc95f001e&amp;t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415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1700</Words>
  <Application>Microsoft Office PowerPoint</Application>
  <PresentationFormat>Экран (4:3)</PresentationFormat>
  <Paragraphs>209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В.Ф.Войно-Ясенецкого» министерства здравоохранения Российской Федерации</vt:lpstr>
      <vt:lpstr>План</vt:lpstr>
      <vt:lpstr>Слайд 3</vt:lpstr>
      <vt:lpstr>Классификация противопаразитарных средств</vt:lpstr>
      <vt:lpstr>Албендазол (немозол)</vt:lpstr>
      <vt:lpstr>Слайд 6</vt:lpstr>
      <vt:lpstr>Пирантел</vt:lpstr>
      <vt:lpstr>Пирантел</vt:lpstr>
      <vt:lpstr>Левамизол (Декарис)</vt:lpstr>
      <vt:lpstr>Левамизол (Декарис)</vt:lpstr>
      <vt:lpstr>Мебендазол (Вермокс)</vt:lpstr>
      <vt:lpstr>Мебендазол (Вермокс)</vt:lpstr>
      <vt:lpstr>Слайд 13</vt:lpstr>
      <vt:lpstr>Препараты для лечения аскаридоза и энтеробиоза </vt:lpstr>
      <vt:lpstr>Лечение аскаридоза</vt:lpstr>
      <vt:lpstr>Лечение аскаридоза</vt:lpstr>
      <vt:lpstr>Лечение аскаридоза</vt:lpstr>
      <vt:lpstr>Наиболее часто в лечении аскаридоза используют:</vt:lpstr>
      <vt:lpstr>Слайд 19</vt:lpstr>
      <vt:lpstr>Лечение энтеробиоза</vt:lpstr>
      <vt:lpstr>Лечение энтеробиоза</vt:lpstr>
      <vt:lpstr>Для лечения энтеробиоза в основном используют:</vt:lpstr>
      <vt:lpstr>Лечение энтеробиоза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В.Ф.Войно-Ясенецкого» министерства здравоохранения Российской Федерации</dc:title>
  <dc:creator>Привет!</dc:creator>
  <cp:lastModifiedBy>Марк</cp:lastModifiedBy>
  <cp:revision>25</cp:revision>
  <dcterms:modified xsi:type="dcterms:W3CDTF">2020-05-01T04:05:31Z</dcterms:modified>
</cp:coreProperties>
</file>