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9" r:id="rId7"/>
    <p:sldId id="270" r:id="rId8"/>
    <p:sldId id="272" r:id="rId9"/>
    <p:sldId id="274" r:id="rId10"/>
    <p:sldId id="275" r:id="rId11"/>
    <p:sldId id="276" r:id="rId12"/>
    <p:sldId id="277" r:id="rId13"/>
    <p:sldId id="280" r:id="rId14"/>
    <p:sldId id="293" r:id="rId15"/>
    <p:sldId id="281" r:id="rId16"/>
    <p:sldId id="291" r:id="rId17"/>
    <p:sldId id="292" r:id="rId18"/>
    <p:sldId id="296" r:id="rId19"/>
    <p:sldId id="282" r:id="rId20"/>
    <p:sldId id="297" r:id="rId21"/>
    <p:sldId id="283" r:id="rId22"/>
    <p:sldId id="299" r:id="rId23"/>
    <p:sldId id="284" r:id="rId24"/>
    <p:sldId id="301" r:id="rId25"/>
    <p:sldId id="300" r:id="rId26"/>
    <p:sldId id="286" r:id="rId27"/>
    <p:sldId id="302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8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5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1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8B10-668E-4DB5-BE13-A00696CCCD0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04C9-DC17-46EF-9E6E-A61014FF4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9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na.org/doi/10.1148/rg.20161502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1615020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s.rsna.org/doi/10.1148/rg.20161502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1615020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na.org/doi/10.1148/rg.201615020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na.org/doi/10.1148/rg.201615020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na.org/doi/10.1148/rg.201615020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ubs.rsna.org/doi/10.1148/rg.20161502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1615020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602" y="2230916"/>
            <a:ext cx="9144000" cy="27166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800000"/>
                </a:solidFill>
              </a:rPr>
              <a:t>Визуальная оценка злокачественных новообразований грудной клетки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(перевод статьи)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200" y="5588864"/>
            <a:ext cx="4775200" cy="10151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Выполнила : </a:t>
            </a:r>
            <a:r>
              <a:rPr lang="ru-RU" sz="2000" dirty="0" err="1" smtClean="0"/>
              <a:t>Ремкевич</a:t>
            </a:r>
            <a:r>
              <a:rPr lang="ru-RU" sz="2000" dirty="0" smtClean="0"/>
              <a:t> Е.Е, ординатор 1-го года </a:t>
            </a:r>
            <a:r>
              <a:rPr lang="ru-RU" sz="2000" dirty="0" err="1" smtClean="0"/>
              <a:t>каф.лучевой</a:t>
            </a:r>
            <a:r>
              <a:rPr lang="ru-RU" sz="2000" dirty="0" smtClean="0"/>
              <a:t> диагностики ИПО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9600" y="607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ФГБОУ ВО "Красноярский государственный медицинский университет имени</a:t>
            </a:r>
          </a:p>
          <a:p>
            <a:r>
              <a:rPr lang="ru-RU" dirty="0" smtClean="0"/>
              <a:t>профессора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" Министерства здравоохранения РФ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1900" y="723979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Кафедра лучевой диагностики ИПО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260" t="32408" r="36518" b="47037"/>
          <a:stretch/>
        </p:blipFill>
        <p:spPr>
          <a:xfrm>
            <a:off x="457200" y="1359236"/>
            <a:ext cx="5727700" cy="1872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98" y="984695"/>
            <a:ext cx="2627604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87325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800000"/>
                </a:solidFill>
              </a:rPr>
              <a:t>Хондросаркома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Хондросаркома</a:t>
            </a:r>
            <a:r>
              <a:rPr lang="ru-RU" dirty="0" smtClean="0"/>
              <a:t> является наиболее распространенным первичным костным злокачественным новообразованием стенки грудной клетки, представляя 30% всех первичных злокачественных костных поражений и 33% всех первичных новообразований ребер.</a:t>
            </a:r>
          </a:p>
          <a:p>
            <a:pPr algn="just"/>
            <a:r>
              <a:rPr lang="ru-RU" dirty="0" smtClean="0"/>
              <a:t>Приблизительно 10% </a:t>
            </a:r>
            <a:r>
              <a:rPr lang="ru-RU" dirty="0" err="1" smtClean="0"/>
              <a:t>хондросарком</a:t>
            </a:r>
            <a:r>
              <a:rPr lang="ru-RU" dirty="0" smtClean="0"/>
              <a:t> встречаются в грудной стенке, и большинство из них </a:t>
            </a:r>
            <a:r>
              <a:rPr lang="ru-RU" b="1" dirty="0" smtClean="0">
                <a:solidFill>
                  <a:srgbClr val="800000"/>
                </a:solidFill>
              </a:rPr>
              <a:t>выявляются в передней грудной стенке, в верхних пяти ребрах, рядом с </a:t>
            </a:r>
            <a:r>
              <a:rPr lang="ru-RU" b="1" dirty="0" err="1" smtClean="0">
                <a:solidFill>
                  <a:srgbClr val="800000"/>
                </a:solidFill>
              </a:rPr>
              <a:t>костохондральными</a:t>
            </a:r>
            <a:r>
              <a:rPr lang="ru-RU" b="1" dirty="0" smtClean="0">
                <a:solidFill>
                  <a:srgbClr val="800000"/>
                </a:solidFill>
              </a:rPr>
              <a:t> соединениями или в </a:t>
            </a:r>
            <a:r>
              <a:rPr lang="ru-RU" b="1" dirty="0" err="1" smtClean="0">
                <a:solidFill>
                  <a:srgbClr val="800000"/>
                </a:solidFill>
              </a:rPr>
              <a:t>паравертебральных</a:t>
            </a:r>
            <a:r>
              <a:rPr lang="ru-RU" b="1" dirty="0" smtClean="0">
                <a:solidFill>
                  <a:srgbClr val="800000"/>
                </a:solidFill>
              </a:rPr>
              <a:t> областях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8424"/>
            <a:ext cx="5986463" cy="5986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93" y="98424"/>
            <a:ext cx="5921375" cy="598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0400" y="6176963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Рис.4а,б. </a:t>
            </a:r>
            <a:r>
              <a:rPr lang="ru-RU" dirty="0" err="1" smtClean="0"/>
              <a:t>Хондросаркома</a:t>
            </a:r>
            <a:r>
              <a:rPr lang="ru-RU" dirty="0" smtClean="0"/>
              <a:t> грудной стенки у 29-летней женщины с жалобами на загрудинную боль.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2768" y="6453704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6462979"/>
            <a:ext cx="10515600" cy="2968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Рис. 4в.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0"/>
            <a:ext cx="7086600" cy="64629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8100" y="6426744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Остеосаркома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825625"/>
            <a:ext cx="11531600" cy="4351338"/>
          </a:xfrm>
        </p:spPr>
        <p:txBody>
          <a:bodyPr/>
          <a:lstStyle/>
          <a:p>
            <a:pPr algn="just"/>
            <a:r>
              <a:rPr lang="ru-RU" dirty="0" err="1" smtClean="0"/>
              <a:t>Остеосаркома</a:t>
            </a:r>
            <a:r>
              <a:rPr lang="ru-RU" dirty="0" smtClean="0"/>
              <a:t> - это злокачественная </a:t>
            </a:r>
            <a:r>
              <a:rPr lang="ru-RU" dirty="0" err="1" smtClean="0"/>
              <a:t>мезенхимальная</a:t>
            </a:r>
            <a:r>
              <a:rPr lang="ru-RU" dirty="0" smtClean="0"/>
              <a:t> опухоль высокой степени злокачественности, на которую приходится 10–15% первичных злокачественных новообразований грудной стенки. Может возникать из ребер (</a:t>
            </a:r>
            <a:r>
              <a:rPr lang="ru-RU" dirty="0" err="1" smtClean="0"/>
              <a:t>костохондральное</a:t>
            </a:r>
            <a:r>
              <a:rPr lang="ru-RU" dirty="0" smtClean="0"/>
              <a:t> соединение), грудины, лопаток и ключиц.</a:t>
            </a:r>
          </a:p>
          <a:p>
            <a:pPr algn="just"/>
            <a:r>
              <a:rPr lang="ru-RU" dirty="0" smtClean="0"/>
              <a:t>Окостенение или </a:t>
            </a:r>
            <a:r>
              <a:rPr lang="ru-RU" dirty="0" err="1" smtClean="0"/>
              <a:t>кальцификация</a:t>
            </a:r>
            <a:r>
              <a:rPr lang="ru-RU" dirty="0" smtClean="0"/>
              <a:t> при </a:t>
            </a:r>
            <a:r>
              <a:rPr lang="ru-RU" dirty="0" err="1" smtClean="0"/>
              <a:t>остеосаркомах</a:t>
            </a:r>
            <a:r>
              <a:rPr lang="ru-RU" dirty="0" smtClean="0"/>
              <a:t> могут быть плотными, облачными или похожими на слоновую кость. В отличие от </a:t>
            </a:r>
            <a:r>
              <a:rPr lang="ru-RU" dirty="0" err="1" smtClean="0"/>
              <a:t>хондросаркомы</a:t>
            </a:r>
            <a:r>
              <a:rPr lang="ru-RU" dirty="0" smtClean="0"/>
              <a:t>, при </a:t>
            </a:r>
            <a:r>
              <a:rPr lang="ru-RU" dirty="0" err="1" smtClean="0"/>
              <a:t>остеосаркоме</a:t>
            </a:r>
            <a:r>
              <a:rPr lang="ru-RU" dirty="0" smtClean="0"/>
              <a:t> окостенение или </a:t>
            </a:r>
            <a:r>
              <a:rPr lang="ru-RU" dirty="0" err="1" smtClean="0"/>
              <a:t>кальцификация</a:t>
            </a:r>
            <a:r>
              <a:rPr lang="ru-RU" dirty="0" smtClean="0"/>
              <a:t> наиболее выражены в центральной части новообразования и уменьшаются по направлению к периферии.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5842001"/>
            <a:ext cx="12090400" cy="6731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Рис 6.а,б.Остеосаркома грудной стенки у 47-летнего мужчины. (а) Осевая конусообразная </a:t>
            </a:r>
            <a:r>
              <a:rPr lang="ru-RU" sz="2000" dirty="0" err="1" smtClean="0"/>
              <a:t>мультидетекторная</a:t>
            </a:r>
            <a:r>
              <a:rPr lang="ru-RU" sz="2000" dirty="0" smtClean="0"/>
              <a:t> компьютерная томография с контрастным усилением (окно мягких тканей), полученная на уровне дуги аорты, демонстрирует большую массу мягких тканей, занимающую весь левый </a:t>
            </a:r>
            <a:r>
              <a:rPr lang="ru-RU" sz="2000" dirty="0" err="1" smtClean="0"/>
              <a:t>гемиторакс</a:t>
            </a:r>
            <a:r>
              <a:rPr lang="ru-RU" sz="2000" dirty="0" smtClean="0"/>
              <a:t>, с инвазией в соседнюю стенку грудной клетки (*) и средостение (стрелки). Большое внимание минерализации присутствует в центре.</a:t>
            </a:r>
            <a:r>
              <a:rPr lang="en-US" sz="2000" dirty="0" smtClean="0">
                <a:hlinkClick r:id="rId2"/>
              </a:rPr>
              <a:t> https://pubs.rsna.org/doi/10.1148/rg.2016150208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0"/>
            <a:ext cx="5518150" cy="551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50" y="-56983"/>
            <a:ext cx="5620852" cy="56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254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Саркома </a:t>
            </a:r>
            <a:r>
              <a:rPr lang="ru-RU" b="1" dirty="0" err="1" smtClean="0">
                <a:solidFill>
                  <a:srgbClr val="800000"/>
                </a:solidFill>
              </a:rPr>
              <a:t>Юинга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550988"/>
            <a:ext cx="11252200" cy="4862512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Саркомы </a:t>
            </a:r>
            <a:r>
              <a:rPr lang="ru-RU" dirty="0" err="1" smtClean="0"/>
              <a:t>Юинга</a:t>
            </a:r>
            <a:r>
              <a:rPr lang="ru-RU" dirty="0" smtClean="0"/>
              <a:t> обычно возникают из ребер, лопаток, ключиц и грудины и чаще всего поражают людей в возрасте от 20 до 30 лет. Эти поражения представляют собой наиболее распространенные первичные злокачественные новообразования грудной стенки, наблюдаемые у детей и молодых людей, и являются третьей по частоте причиной первичной злокачественной опухоли грудной стенки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4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949324"/>
            <a:ext cx="11569700" cy="548957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отличие от </a:t>
            </a:r>
            <a:r>
              <a:rPr lang="ru-RU" dirty="0" err="1" smtClean="0"/>
              <a:t>кальцификации</a:t>
            </a:r>
            <a:r>
              <a:rPr lang="ru-RU" dirty="0" smtClean="0"/>
              <a:t>, наблюдаемой при других первичных костных злокачественных новообразованиях стенки грудной клетки, </a:t>
            </a:r>
            <a:r>
              <a:rPr lang="ru-RU" b="1" dirty="0" err="1" smtClean="0">
                <a:solidFill>
                  <a:srgbClr val="800000"/>
                </a:solidFill>
              </a:rPr>
              <a:t>кальцификация</a:t>
            </a:r>
            <a:r>
              <a:rPr lang="ru-RU" b="1" dirty="0" smtClean="0">
                <a:solidFill>
                  <a:srgbClr val="800000"/>
                </a:solidFill>
              </a:rPr>
              <a:t> в этих новообразованиях наблюдается редко</a:t>
            </a:r>
            <a:r>
              <a:rPr lang="ru-RU" dirty="0" smtClean="0"/>
              <a:t>. Опухоли могут проникать в соседние структуры, такие как плевра, средостение и легкие. Большинство поражений демонстрируют интенсивное усиление после внутривенного введения контрастного вещества на основе гадолиния. Небольшие новообразования имеют тенденцию быть однородными, тогда как крупные опухоли с большей вероятностью демонстрируют области гетерогенности из-за кровоизлияния и / или некроза. </a:t>
            </a:r>
          </a:p>
          <a:p>
            <a:pPr algn="just"/>
            <a:r>
              <a:rPr lang="ru-RU" dirty="0" smtClean="0"/>
              <a:t>При FDG PET / CT повышенное поглощение FDG является типичным, хотя в областях некроза может наблюдаться пониженное поглощение радиоактивного индикатора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6186487"/>
            <a:ext cx="10515600" cy="4937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Рис.7  Саркома </a:t>
            </a:r>
            <a:r>
              <a:rPr lang="ru-RU" dirty="0" err="1"/>
              <a:t>Юинга</a:t>
            </a:r>
            <a:r>
              <a:rPr lang="ru-RU" dirty="0"/>
              <a:t> правой грудной стенки у 37-летнего мужчины.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266327"/>
            <a:ext cx="5730875" cy="5742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76985" y="6310868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Липосаркома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зависимости от объема жира в опухоли может быть трудно отличить хорошо дифференцированную </a:t>
            </a:r>
            <a:r>
              <a:rPr lang="ru-RU" sz="3200" dirty="0" err="1" smtClean="0"/>
              <a:t>липосаркому</a:t>
            </a:r>
            <a:r>
              <a:rPr lang="ru-RU" sz="3200" dirty="0" smtClean="0"/>
              <a:t> от липомы.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37" y="2946399"/>
            <a:ext cx="3573463" cy="35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Ключевые особенности визуализации, используемые для дифференциации </a:t>
            </a:r>
            <a:r>
              <a:rPr lang="ru-RU" b="1" dirty="0" err="1" smtClean="0">
                <a:solidFill>
                  <a:srgbClr val="800000"/>
                </a:solidFill>
              </a:rPr>
              <a:t>липосаркомы</a:t>
            </a:r>
            <a:r>
              <a:rPr lang="ru-RU" b="1" dirty="0" smtClean="0">
                <a:solidFill>
                  <a:srgbClr val="800000"/>
                </a:solidFill>
              </a:rPr>
              <a:t> от липомы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9" y="2271712"/>
            <a:ext cx="11899901" cy="27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Актуальность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846905"/>
            <a:ext cx="9931400" cy="34829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Новообразования грудной клетки представляют собой редкие поражения, которые составляют примерно 5% всех грудных злокачественных новообразований. Эти опухоли могут возникать из костных структур или мягких тканей, они могут быть злокачественными или доброкачественными.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 Большинство из этих редких поражений являются злокачественными, и поскольку они редки, рентгенологи могут быть незнакомы с их типичными клиническими проявлениями и особенностями визуализации.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766265"/>
            <a:ext cx="3289300" cy="29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6148387"/>
            <a:ext cx="11436350" cy="6270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Рис 8.а,б.Липосаркома левой стенки грудной клетки у 49-летней женщины с болью в груди. Т1,Т2.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438150"/>
            <a:ext cx="5543550" cy="554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438150"/>
            <a:ext cx="5543550" cy="5543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7985" y="6406118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-422275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00000"/>
                </a:solidFill>
              </a:rPr>
              <a:t>Сосудистые новообразования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65224"/>
            <a:ext cx="11417300" cy="5273675"/>
          </a:xfrm>
        </p:spPr>
        <p:txBody>
          <a:bodyPr/>
          <a:lstStyle/>
          <a:p>
            <a:r>
              <a:rPr lang="ru-RU" dirty="0" err="1" smtClean="0"/>
              <a:t>Ангиосаркома</a:t>
            </a:r>
            <a:r>
              <a:rPr lang="ru-RU" dirty="0" smtClean="0"/>
              <a:t> наиболее сильно связана с хронической </a:t>
            </a:r>
            <a:r>
              <a:rPr lang="ru-RU" dirty="0" err="1" smtClean="0"/>
              <a:t>лимфедемой</a:t>
            </a:r>
            <a:r>
              <a:rPr lang="ru-RU" dirty="0" smtClean="0"/>
              <a:t>, особенно после </a:t>
            </a:r>
            <a:r>
              <a:rPr lang="ru-RU" dirty="0" err="1" smtClean="0"/>
              <a:t>мастэктомии</a:t>
            </a:r>
            <a:r>
              <a:rPr lang="ru-RU" dirty="0" smtClean="0"/>
              <a:t> по поводу рака молочной железы, хотя эта связь существует только в 10% случаев.</a:t>
            </a:r>
          </a:p>
          <a:p>
            <a:r>
              <a:rPr lang="ru-RU" dirty="0" smtClean="0"/>
              <a:t>Когда </a:t>
            </a:r>
            <a:r>
              <a:rPr lang="ru-RU" dirty="0" err="1" smtClean="0"/>
              <a:t>ангиосаркомы</a:t>
            </a:r>
            <a:r>
              <a:rPr lang="ru-RU" dirty="0" smtClean="0"/>
              <a:t> возникают из стенки грудной клетки, наиболее распространенным местом является грудь у пациентов с раком молочной железы в анамнезе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3419475"/>
            <a:ext cx="4584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050" y="6235699"/>
            <a:ext cx="11442700" cy="5127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Рис 10.а,б. </a:t>
            </a:r>
            <a:r>
              <a:rPr lang="ru-RU" dirty="0" err="1" smtClean="0"/>
              <a:t>Ангиосаркома</a:t>
            </a:r>
            <a:r>
              <a:rPr lang="ru-RU" dirty="0" smtClean="0"/>
              <a:t> левой грудной стенки у 59-летней женщины после </a:t>
            </a:r>
            <a:r>
              <a:rPr lang="ru-RU" dirty="0" err="1" smtClean="0"/>
              <a:t>мастэктомии</a:t>
            </a:r>
            <a:r>
              <a:rPr lang="ru-RU" dirty="0" smtClean="0"/>
              <a:t> по поводу рака молочной железы.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1" y="276224"/>
            <a:ext cx="5874405" cy="5909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76224"/>
            <a:ext cx="5721350" cy="5947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8285" y="6428740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-130175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00000"/>
                </a:solidFill>
              </a:rPr>
              <a:t>Новообразования нервной оболочки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8637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Эти новообразования составляют 5–10% всех сарком мягких тканей и чаще всего встречаются у пациентов в возрасте 20–50 лет . Связан с </a:t>
            </a:r>
            <a:r>
              <a:rPr lang="ru-RU" sz="3600" dirty="0" err="1" smtClean="0">
                <a:solidFill>
                  <a:srgbClr val="800000"/>
                </a:solidFill>
              </a:rPr>
              <a:t>нейрофиброматозом</a:t>
            </a:r>
            <a:r>
              <a:rPr lang="ru-RU" sz="3600" dirty="0" smtClean="0">
                <a:solidFill>
                  <a:srgbClr val="800000"/>
                </a:solidFill>
              </a:rPr>
              <a:t> типа 1 </a:t>
            </a:r>
            <a:r>
              <a:rPr lang="ru-RU" sz="3600" dirty="0" smtClean="0"/>
              <a:t>и является основной причиной смерти от рака у пациентов с этим заболеванием.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37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71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N</a:t>
            </a:r>
            <a:r>
              <a:rPr lang="en-US" b="1" dirty="0" smtClean="0">
                <a:solidFill>
                  <a:srgbClr val="800000"/>
                </a:solidFill>
              </a:rPr>
              <a:t>eurofibromatosis type 1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1" y="1482725"/>
            <a:ext cx="5925131" cy="440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25" t="298" r="2069" b="6740"/>
          <a:stretch/>
        </p:blipFill>
        <p:spPr>
          <a:xfrm>
            <a:off x="6170902" y="1482725"/>
            <a:ext cx="5354907" cy="44069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889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Рис.11 </a:t>
            </a:r>
            <a:r>
              <a:rPr lang="ru-RU" sz="1800" dirty="0" err="1" smtClean="0"/>
              <a:t>а,б,с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486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42" y="101600"/>
            <a:ext cx="6965516" cy="63119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7000" y="6311900"/>
            <a:ext cx="10515600" cy="381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Рис.12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081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800000"/>
                </a:solidFill>
              </a:rPr>
              <a:t>Вторичные новообразования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460500"/>
            <a:ext cx="11658600" cy="4716463"/>
          </a:xfrm>
        </p:spPr>
        <p:txBody>
          <a:bodyPr/>
          <a:lstStyle/>
          <a:p>
            <a:pPr algn="just"/>
            <a:r>
              <a:rPr lang="ru-RU" dirty="0" smtClean="0"/>
              <a:t>Эти поражения могут проявляться по-разному, при этом некоторые метастазы демонстрируют характеристики визуализации, характерные для первичных злокачественных новообразований, из которых они происходят. Некоторые метастазы могут быть преимущественно склеротическими поражениями от рака молочной железы или простаты; литические и экспансивные поражения почечно-клеточного рака.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5310188"/>
            <a:ext cx="5080000" cy="15176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Рис.14 у 49-летнего мужчины с карциномой тимуса, показывает большую опухоль (M) в </a:t>
            </a:r>
            <a:r>
              <a:rPr lang="ru-RU" sz="1400" dirty="0" err="1" smtClean="0"/>
              <a:t>предсосудистом</a:t>
            </a:r>
            <a:r>
              <a:rPr lang="ru-RU" sz="1400" dirty="0" smtClean="0"/>
              <a:t> средостенном отделе, проникающую в левую переднюю стенку грудной клетки и грудь (*).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5502274"/>
            <a:ext cx="5473700" cy="13557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Рис.13.У 56-летней женщины с </a:t>
            </a:r>
            <a:r>
              <a:rPr lang="ru-RU" dirty="0" err="1" smtClean="0"/>
              <a:t>аденокарциномой</a:t>
            </a:r>
            <a:r>
              <a:rPr lang="ru-RU" dirty="0" smtClean="0"/>
              <a:t> легкого, показана масса мягких тканей (M), простирающаяся от правой верхней доли легкого в правую переднюю стенку грудной клетки (стрелки), соответствует </a:t>
            </a:r>
            <a:r>
              <a:rPr lang="ru-RU" dirty="0" err="1" smtClean="0"/>
              <a:t>метостазированию</a:t>
            </a:r>
            <a:r>
              <a:rPr lang="ru-RU" dirty="0" smtClean="0"/>
              <a:t>. Обратите внимание на увеличенный </a:t>
            </a:r>
            <a:r>
              <a:rPr lang="ru-RU" dirty="0" err="1" smtClean="0"/>
              <a:t>субкаринальный</a:t>
            </a:r>
            <a:r>
              <a:rPr lang="ru-RU" dirty="0" smtClean="0"/>
              <a:t> лимфатический узел (*) в соответствии с узловым метастазированием.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7212"/>
            <a:ext cx="4762500" cy="4752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7687"/>
            <a:ext cx="4752975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1457" y="6488668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87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Выводы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03300"/>
            <a:ext cx="11430000" cy="58547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Новообразования в стенке грудной клетки представляют собой редкие поражения, которые составляют примерно 5% всех грудных злокачественных новообразований. </a:t>
            </a:r>
          </a:p>
          <a:p>
            <a:pPr algn="just"/>
            <a:r>
              <a:rPr lang="ru-RU" dirty="0" smtClean="0"/>
              <a:t>Приблизительно 20% опухолей грудной стенки могут быть обнаружены при рентгенографии грудной клетки. Тем не менее, эти поражения лучше всего оценивать с помощью визуализации в поперечном сечении, главным образом, </a:t>
            </a:r>
            <a:r>
              <a:rPr lang="ru-RU" dirty="0" err="1" smtClean="0"/>
              <a:t>мультидетекторной</a:t>
            </a:r>
            <a:r>
              <a:rPr lang="ru-RU" dirty="0" smtClean="0"/>
              <a:t> томографии и МРТ, каждая из которых имеет свои сильные и слабые стороны.</a:t>
            </a:r>
          </a:p>
          <a:p>
            <a:pPr algn="just"/>
            <a:r>
              <a:rPr lang="ru-RU" dirty="0" smtClean="0"/>
              <a:t> Поскольку точная идентификация и характеристика злокачественных новообразований грудной стенки необходимы для составления планов лечения и оптимизации результатов лечения пациентов, важно, чтобы рентгенологи были в состоянии определить ключевые особенности визуализации этих новообразований, которые можно использовать для дифференциации злокачественных и доброкачественных поражений, предполагают специфическую гистологию, типы опухолей, и в конечном итоге направлять лечение пациента.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38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Используемая литература: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 Evaluation of Malignant Chest Wall Neoplasms</a:t>
            </a:r>
          </a:p>
          <a:p>
            <a:r>
              <a:rPr lang="en-US" dirty="0" smtClean="0"/>
              <a:t>Brett W. Carter , Marcelo F. </a:t>
            </a:r>
            <a:r>
              <a:rPr lang="en-US" dirty="0" err="1" smtClean="0"/>
              <a:t>Benveniste</a:t>
            </a:r>
            <a:r>
              <a:rPr lang="en-US" dirty="0" smtClean="0"/>
              <a:t>, Sonia L. Betancourt, Patricia M. de Groot, John P. Lichtenberger III, </a:t>
            </a:r>
            <a:r>
              <a:rPr lang="en-US" dirty="0" err="1" smtClean="0"/>
              <a:t>Behrang</a:t>
            </a:r>
            <a:r>
              <a:rPr lang="en-US" dirty="0" smtClean="0"/>
              <a:t> </a:t>
            </a:r>
            <a:r>
              <a:rPr lang="en-US" dirty="0" err="1" smtClean="0"/>
              <a:t>Amini</a:t>
            </a:r>
            <a:r>
              <a:rPr lang="en-US" dirty="0" smtClean="0"/>
              <a:t>, Gerald F. Abbott</a:t>
            </a:r>
            <a:endParaRPr lang="ru-RU" dirty="0" smtClean="0"/>
          </a:p>
          <a:p>
            <a:r>
              <a:rPr lang="en-US" dirty="0" smtClean="0"/>
              <a:t>Published:</a:t>
            </a:r>
            <a:r>
              <a:rPr lang="ru-RU" dirty="0" smtClean="0"/>
              <a:t> </a:t>
            </a:r>
            <a:r>
              <a:rPr lang="en-US" dirty="0" smtClean="0"/>
              <a:t>Aug 5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-20638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Роль лучевой диагностики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962025"/>
            <a:ext cx="107442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Новообразования в грудной клетке могут быть первоначально идентифицированы при рентгенографии грудной клетки, учитывая широкую доступность и использование этого метода. Хотя 20% опухолей грудной стенки могут быть обнаружены при рентгенографии грудной клетки, злокачественные новообразования грудной стенки лучше всего оцениваются с помощью визуализации с поперечным сечением, МСКТ и магнитно-резонансной (МР) томографии, каждая из которых имеет свои сильные и слабые стороны.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57" y="4253272"/>
            <a:ext cx="2802343" cy="24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25876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Спасибо за внимание!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5938018"/>
            <a:ext cx="11658600" cy="10088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Рисунок 1а. </a:t>
            </a:r>
            <a:r>
              <a:rPr lang="ru-RU" sz="1800" dirty="0" err="1"/>
              <a:t>Неходжкинская</a:t>
            </a:r>
            <a:r>
              <a:rPr lang="ru-RU" sz="1800" dirty="0"/>
              <a:t> </a:t>
            </a:r>
            <a:r>
              <a:rPr lang="ru-RU" sz="1800" dirty="0" err="1"/>
              <a:t>лимфома</a:t>
            </a:r>
            <a:r>
              <a:rPr lang="ru-RU" sz="1800" dirty="0"/>
              <a:t> стенки грудной клетки у 58-летнего мужчины с правосторонней болью в груди. (а) рентгенограмма грудной клетки в заднем отделе показывает </a:t>
            </a:r>
            <a:r>
              <a:rPr lang="ru-RU" sz="1800" dirty="0" smtClean="0"/>
              <a:t>затемнение легочного поля(стрелки); </a:t>
            </a:r>
            <a:r>
              <a:rPr lang="ru-RU" sz="1800" dirty="0"/>
              <a:t>этот результат был интерпретирован как пневмония, учитывая присутствующий симптом боли в груди. </a:t>
            </a:r>
            <a:r>
              <a:rPr lang="en-US" sz="1800" dirty="0" smtClean="0">
                <a:hlinkClick r:id="rId2"/>
              </a:rPr>
              <a:t>https://pubs.rsna.org/doi/10.1148/rg.2016150208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390" y="0"/>
            <a:ext cx="5938019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90" y="0"/>
            <a:ext cx="6232910" cy="6245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400" y="6488668"/>
            <a:ext cx="1146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1б. </a:t>
            </a:r>
            <a:r>
              <a:rPr lang="ru-RU" dirty="0" err="1" smtClean="0"/>
              <a:t>Неходжкинская</a:t>
            </a:r>
            <a:r>
              <a:rPr lang="ru-RU" dirty="0" smtClean="0"/>
              <a:t> </a:t>
            </a:r>
            <a:r>
              <a:rPr lang="ru-RU" dirty="0" err="1" smtClean="0"/>
              <a:t>лимфома</a:t>
            </a:r>
            <a:r>
              <a:rPr lang="ru-RU" dirty="0" smtClean="0"/>
              <a:t> стенки грудной клетки 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6885" y="6488668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https://pubs.rsna.org/doi/10.1148/rg.2016150208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Преимущества КТ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927100"/>
            <a:ext cx="11620500" cy="31400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Позволяет намного более точно идентифицировать и характеризовать злокачественные опухоли грудной стенки. </a:t>
            </a:r>
            <a:r>
              <a:rPr lang="ru-RU" dirty="0" err="1" smtClean="0"/>
              <a:t>Мультидетекторная</a:t>
            </a:r>
            <a:r>
              <a:rPr lang="ru-RU" dirty="0" smtClean="0"/>
              <a:t> КТ легко обнаруживает наличие поражения, место расположения и происхождение ткани (кости и хряща или мягких тканей, таких как мышцы, жир или кожа), Морфологические признаки и внутренние компоненты, такие как жир и минерализация. </a:t>
            </a:r>
          </a:p>
          <a:p>
            <a:r>
              <a:rPr lang="ru-RU" dirty="0" smtClean="0"/>
              <a:t>Внутривенное введение контрастного вещества может быть использовано для выявления </a:t>
            </a:r>
            <a:r>
              <a:rPr lang="ru-RU" dirty="0" err="1" smtClean="0"/>
              <a:t>васкулярности</a:t>
            </a:r>
            <a:r>
              <a:rPr lang="ru-RU" dirty="0" smtClean="0"/>
              <a:t> опухоли.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75" y="3889375"/>
            <a:ext cx="36004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177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Преимущества МРТ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1043"/>
            <a:ext cx="11341100" cy="4351338"/>
          </a:xfrm>
        </p:spPr>
        <p:txBody>
          <a:bodyPr/>
          <a:lstStyle/>
          <a:p>
            <a:pPr algn="just"/>
            <a:r>
              <a:rPr lang="ru-RU" dirty="0" smtClean="0"/>
              <a:t>Учитывая превосходный контраст мягких тканей, достигнутый с помощью МР-томографии, по сравнению с КТ, он является оптимальным методом визуализации для определения степени поражения мягких тканей грудной стенки и позволяет дифференцировать злокачественные новообразования от нормальных структур грудной стенки и процессов неопухолевых заболеваний, таких как инфекция и воспаление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3178420"/>
            <a:ext cx="3683000" cy="3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ПЭТ/КТ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877888"/>
            <a:ext cx="11506200" cy="4351338"/>
          </a:xfrm>
        </p:spPr>
        <p:txBody>
          <a:bodyPr/>
          <a:lstStyle/>
          <a:p>
            <a:pPr algn="just"/>
            <a:r>
              <a:rPr lang="ru-RU" dirty="0" smtClean="0"/>
              <a:t>Позитронно-эмиссионная томография (ПЭТ) / КТ с использованием фтор-18-фтордезоксиглюкозы (ФДГ) обычно не проводится для оценки злокачественных новообразований грудной стенки, поскольку многие первичные и вторичные новообразования показывают повышенное поглощение ФДГ. Основные функции ПЭТ / КТ в этой обстановке включают стадию заболевания, оценку ответа на лечение и выявление рецидива заболевания.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50" y="326390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2295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800000"/>
                </a:solidFill>
              </a:rPr>
              <a:t>Первичные злокачественные костные опухоли</a:t>
            </a:r>
            <a:endParaRPr lang="ru-RU" sz="49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1102</Words>
  <Application>Microsoft Office PowerPoint</Application>
  <PresentationFormat>Широкоэкранный</PresentationFormat>
  <Paragraphs>69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 Визуальная оценка злокачественных новообразований грудной клетки (перевод статьи)</vt:lpstr>
      <vt:lpstr>Актуальность</vt:lpstr>
      <vt:lpstr>Роль лучевой диагностики </vt:lpstr>
      <vt:lpstr>Презентация PowerPoint</vt:lpstr>
      <vt:lpstr>Презентация PowerPoint</vt:lpstr>
      <vt:lpstr>Преимущества КТ</vt:lpstr>
      <vt:lpstr>Преимущества МРТ</vt:lpstr>
      <vt:lpstr>ПЭТ/КТ</vt:lpstr>
      <vt:lpstr> Первичные злокачественные костные опухоли</vt:lpstr>
      <vt:lpstr> Хондросаркома</vt:lpstr>
      <vt:lpstr>Презентация PowerPoint</vt:lpstr>
      <vt:lpstr>Презентация PowerPoint</vt:lpstr>
      <vt:lpstr>Остеосаркома</vt:lpstr>
      <vt:lpstr>Рис 6.а,б.Остеосаркома грудной стенки у 47-летнего мужчины. (а) Осевая конусообразная мультидетекторная компьютерная томография с контрастным усилением (окно мягких тканей), полученная на уровне дуги аорты, демонстрирует большую массу мягких тканей, занимающую весь левый гемиторакс, с инвазией в соседнюю стенку грудной клетки (*) и средостение (стрелки). Большое внимание минерализации присутствует в центре. https://pubs.rsna.org/doi/10.1148/rg.2016150208</vt:lpstr>
      <vt:lpstr>Саркома Юинга</vt:lpstr>
      <vt:lpstr>Презентация PowerPoint</vt:lpstr>
      <vt:lpstr>Презентация PowerPoint</vt:lpstr>
      <vt:lpstr>Липосаркома</vt:lpstr>
      <vt:lpstr> Ключевые особенности визуализации, используемые для дифференциации липосаркомы от липомы</vt:lpstr>
      <vt:lpstr>Презентация PowerPoint</vt:lpstr>
      <vt:lpstr> Сосудистые новообразования</vt:lpstr>
      <vt:lpstr>Презентация PowerPoint</vt:lpstr>
      <vt:lpstr> Новообразования нервной оболочки</vt:lpstr>
      <vt:lpstr>Neurofibromatosis type 1</vt:lpstr>
      <vt:lpstr>Рис.12</vt:lpstr>
      <vt:lpstr> Вторичные новообразования</vt:lpstr>
      <vt:lpstr>Рис.14 у 49-летнего мужчины с карциномой тимуса, показывает большую опухоль (M) в предсосудистом средостенном отделе, проникающую в левую переднюю стенку грудной клетки и грудь (*).</vt:lpstr>
      <vt:lpstr>Выводы</vt:lpstr>
      <vt:lpstr>Используемая литература: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Визуальная оценка злокачественных новообразований грудной клетки</dc:title>
  <dc:creator>Elizaveta</dc:creator>
  <cp:lastModifiedBy>Elizaveta</cp:lastModifiedBy>
  <cp:revision>27</cp:revision>
  <dcterms:created xsi:type="dcterms:W3CDTF">2020-02-09T06:54:08Z</dcterms:created>
  <dcterms:modified xsi:type="dcterms:W3CDTF">2020-02-09T15:15:28Z</dcterms:modified>
</cp:coreProperties>
</file>