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  <p:sldId id="279" r:id="rId4"/>
    <p:sldId id="270" r:id="rId5"/>
    <p:sldId id="258" r:id="rId6"/>
    <p:sldId id="278" r:id="rId7"/>
    <p:sldId id="271" r:id="rId8"/>
    <p:sldId id="274" r:id="rId9"/>
    <p:sldId id="275" r:id="rId10"/>
    <p:sldId id="272" r:id="rId11"/>
    <p:sldId id="259" r:id="rId12"/>
    <p:sldId id="264" r:id="rId13"/>
    <p:sldId id="276" r:id="rId14"/>
    <p:sldId id="277" r:id="rId15"/>
    <p:sldId id="266" r:id="rId16"/>
    <p:sldId id="261" r:id="rId17"/>
    <p:sldId id="262" r:id="rId18"/>
    <p:sldId id="263" r:id="rId19"/>
    <p:sldId id="267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E3A67-A611-401B-9CB5-CF79B3F50F49}" type="datetimeFigureOut">
              <a:rPr lang="ru-RU" smtClean="0"/>
              <a:pPr/>
              <a:t>20.09.2023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0404B-FECE-4DC2-B75F-0FF5F09290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4181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E3A67-A611-401B-9CB5-CF79B3F50F49}" type="datetimeFigureOut">
              <a:rPr lang="ru-RU" smtClean="0"/>
              <a:pPr/>
              <a:t>20.09.2023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0404B-FECE-4DC2-B75F-0FF5F09290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60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E3A67-A611-401B-9CB5-CF79B3F50F49}" type="datetimeFigureOut">
              <a:rPr lang="ru-RU" smtClean="0"/>
              <a:pPr/>
              <a:t>20.09.2023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0404B-FECE-4DC2-B75F-0FF5F09290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17528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E3A67-A611-401B-9CB5-CF79B3F50F49}" type="datetimeFigureOut">
              <a:rPr lang="ru-RU" smtClean="0"/>
              <a:pPr/>
              <a:t>20.09.2023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0404B-FECE-4DC2-B75F-0FF5F09290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660312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E3A67-A611-401B-9CB5-CF79B3F50F49}" type="datetimeFigureOut">
              <a:rPr lang="ru-RU" smtClean="0"/>
              <a:pPr/>
              <a:t>20.09.2023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0404B-FECE-4DC2-B75F-0FF5F09290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79729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E3A67-A611-401B-9CB5-CF79B3F50F49}" type="datetimeFigureOut">
              <a:rPr lang="ru-RU" smtClean="0"/>
              <a:pPr/>
              <a:t>20.09.2023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0404B-FECE-4DC2-B75F-0FF5F09290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28987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E3A67-A611-401B-9CB5-CF79B3F50F49}" type="datetimeFigureOut">
              <a:rPr lang="ru-RU" smtClean="0"/>
              <a:pPr/>
              <a:t>20.09.2023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0404B-FECE-4DC2-B75F-0FF5F09290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22773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E3A67-A611-401B-9CB5-CF79B3F50F49}" type="datetimeFigureOut">
              <a:rPr lang="ru-RU" smtClean="0"/>
              <a:pPr/>
              <a:t>20.09.2023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0404B-FECE-4DC2-B75F-0FF5F09290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8493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E3A67-A611-401B-9CB5-CF79B3F50F49}" type="datetimeFigureOut">
              <a:rPr lang="ru-RU" smtClean="0"/>
              <a:pPr/>
              <a:t>20.09.2023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0404B-FECE-4DC2-B75F-0FF5F09290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386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E3A67-A611-401B-9CB5-CF79B3F50F49}" type="datetimeFigureOut">
              <a:rPr lang="ru-RU" smtClean="0"/>
              <a:pPr/>
              <a:t>20.09.2023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0404B-FECE-4DC2-B75F-0FF5F09290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353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E3A67-A611-401B-9CB5-CF79B3F50F49}" type="datetimeFigureOut">
              <a:rPr lang="ru-RU" smtClean="0"/>
              <a:pPr/>
              <a:t>20.09.2023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0404B-FECE-4DC2-B75F-0FF5F09290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562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E3A67-A611-401B-9CB5-CF79B3F50F49}" type="datetimeFigureOut">
              <a:rPr lang="ru-RU" smtClean="0"/>
              <a:pPr/>
              <a:t>20.09.2023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0404B-FECE-4DC2-B75F-0FF5F09290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9722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E3A67-A611-401B-9CB5-CF79B3F50F49}" type="datetimeFigureOut">
              <a:rPr lang="ru-RU" smtClean="0"/>
              <a:pPr/>
              <a:t>20.09.2023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0404B-FECE-4DC2-B75F-0FF5F09290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071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E3A67-A611-401B-9CB5-CF79B3F50F49}" type="datetimeFigureOut">
              <a:rPr lang="ru-RU" smtClean="0"/>
              <a:pPr/>
              <a:t>20.09.2023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0404B-FECE-4DC2-B75F-0FF5F09290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0110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E3A67-A611-401B-9CB5-CF79B3F50F49}" type="datetimeFigureOut">
              <a:rPr lang="ru-RU" smtClean="0"/>
              <a:pPr/>
              <a:t>20.09.2023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0404B-FECE-4DC2-B75F-0FF5F09290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8251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E3A67-A611-401B-9CB5-CF79B3F50F49}" type="datetimeFigureOut">
              <a:rPr lang="ru-RU" smtClean="0"/>
              <a:pPr/>
              <a:t>20.09.2023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0404B-FECE-4DC2-B75F-0FF5F09290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424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E3A67-A611-401B-9CB5-CF79B3F50F49}" type="datetimeFigureOut">
              <a:rPr lang="ru-RU" smtClean="0"/>
              <a:pPr/>
              <a:t>20.09.2023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0404B-FECE-4DC2-B75F-0FF5F09290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231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1DE3A67-A611-401B-9CB5-CF79B3F50F49}" type="datetimeFigureOut">
              <a:rPr lang="ru-RU" smtClean="0"/>
              <a:pPr/>
              <a:t>20.09.2023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F70404B-FECE-4DC2-B75F-0FF5F09290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922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7" y="2420888"/>
            <a:ext cx="8458200" cy="12223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dirty="0" smtClean="0"/>
              <a:t>Имя числительное как часть речи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24379" y="3789040"/>
            <a:ext cx="5123755" cy="1086237"/>
          </a:xfrm>
        </p:spPr>
        <p:txBody>
          <a:bodyPr/>
          <a:lstStyle/>
          <a:p>
            <a:r>
              <a:rPr lang="ru-RU" dirty="0" smtClean="0"/>
              <a:t>Практика 8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96DB43-43AA-1674-4563-8E9BE5C9C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332656"/>
            <a:ext cx="7200900" cy="1485900"/>
          </a:xfrm>
        </p:spPr>
        <p:txBody>
          <a:bodyPr/>
          <a:lstStyle/>
          <a:p>
            <a:r>
              <a:rPr lang="ru-RU" smtClean="0"/>
              <a:t>План Морфологического разбора </a:t>
            </a:r>
            <a:r>
              <a:rPr lang="ru-RU" dirty="0"/>
              <a:t>имени числительного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31841E9-D806-324C-8A86-307546249D5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28700" y="1700808"/>
            <a:ext cx="7719764" cy="4752528"/>
          </a:xfrm>
        </p:spPr>
        <p:txBody>
          <a:bodyPr>
            <a:normAutofit lnSpcReduction="10000"/>
          </a:bodyPr>
          <a:lstStyle/>
          <a:p>
            <a:r>
              <a:rPr lang="ru-RU" sz="2400" cap="none" dirty="0" smtClean="0"/>
              <a:t>1 Часть речи.</a:t>
            </a:r>
          </a:p>
          <a:p>
            <a:pPr algn="just"/>
            <a:r>
              <a:rPr lang="ru-RU" sz="2400" cap="none" dirty="0" smtClean="0"/>
              <a:t>2 Начальная форма </a:t>
            </a:r>
            <a:r>
              <a:rPr lang="ru-RU" sz="2400" cap="none" dirty="0" smtClean="0"/>
              <a:t>(</a:t>
            </a:r>
            <a:r>
              <a:rPr lang="ru-RU" sz="2400" cap="none" dirty="0" err="1" smtClean="0"/>
              <a:t>Им.п</a:t>
            </a:r>
            <a:r>
              <a:rPr lang="ru-RU" sz="2400" cap="none" dirty="0" smtClean="0"/>
              <a:t>.).</a:t>
            </a:r>
          </a:p>
          <a:p>
            <a:pPr algn="just"/>
            <a:r>
              <a:rPr lang="ru-RU" sz="2400" cap="none" dirty="0" smtClean="0"/>
              <a:t>3 Постоянные признаки:</a:t>
            </a:r>
          </a:p>
          <a:p>
            <a:pPr lvl="1" algn="just"/>
            <a:r>
              <a:rPr lang="ru-RU" sz="2400" cap="none" dirty="0" smtClean="0"/>
              <a:t>А) лексико-грамматический разряд (количественное, порядковое, собирательное, дробное);</a:t>
            </a:r>
          </a:p>
          <a:p>
            <a:pPr lvl="1" algn="just"/>
            <a:r>
              <a:rPr lang="ru-RU" sz="2400" cap="none" dirty="0" smtClean="0"/>
              <a:t>Б) по структуре (простое, сложное, составное).</a:t>
            </a:r>
          </a:p>
          <a:p>
            <a:pPr algn="just"/>
            <a:r>
              <a:rPr lang="ru-RU" sz="2400" cap="none" dirty="0" smtClean="0"/>
              <a:t>4 Непостоянные признаки: падеж, род (если есть), число (если есть).</a:t>
            </a:r>
          </a:p>
          <a:p>
            <a:r>
              <a:rPr lang="ru-RU" sz="2400" cap="none" dirty="0" smtClean="0"/>
              <a:t>5 Функция в предложении.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743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868362"/>
          </a:xfrm>
        </p:spPr>
        <p:txBody>
          <a:bodyPr/>
          <a:lstStyle/>
          <a:p>
            <a:r>
              <a:rPr lang="ru-RU" dirty="0"/>
              <a:t>Задание 1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627534" y="1700808"/>
            <a:ext cx="8003232" cy="501811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400" b="1" cap="none" dirty="0" smtClean="0"/>
              <a:t>Выберите из названных слов числительные и распределите их по грамматическому значению на группы.</a:t>
            </a:r>
          </a:p>
          <a:p>
            <a:pPr algn="just"/>
            <a:r>
              <a:rPr lang="ru-RU" sz="2800" cap="none" dirty="0" smtClean="0"/>
              <a:t>Один, первый, тройка, одинаковый, дюжина, столетний, одинокий, дважды, двое, двойной, по двое, двоякий, восьмерка, семеро, шестой, пятерка, пятый, пяток, пятерня, трижды, тройной, трешница, четверть, вчетвером, четырежды, восемьсот, восьмеро, восьмерик, семерка, шестизначный, шесть, восьмушка, десяток, десятый, сотня, сотенный, оба, единица, миллион, двоими, четверых, три четверти, одна сотая, несколько, сколько.</a:t>
            </a:r>
            <a:endParaRPr lang="ru-RU" sz="2800" cap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943000"/>
          </a:xfrm>
        </p:spPr>
        <p:txBody>
          <a:bodyPr/>
          <a:lstStyle/>
          <a:p>
            <a:r>
              <a:rPr lang="ru-RU" dirty="0"/>
              <a:t>Задание 2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028700" y="1412776"/>
            <a:ext cx="7863780" cy="5184576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b="1" cap="none" dirty="0" smtClean="0"/>
              <a:t>Перепишите, заменяя цифры словами. Укажите разряд числительных и падеж.</a:t>
            </a:r>
            <a:endParaRPr lang="ru-RU" cap="none" dirty="0" smtClean="0"/>
          </a:p>
          <a:p>
            <a:pPr algn="just"/>
            <a:r>
              <a:rPr lang="ru-RU" sz="2400" cap="none" dirty="0" smtClean="0"/>
              <a:t>1. Школьная библиотека пополнилась в этом году 570 книгами.</a:t>
            </a:r>
          </a:p>
          <a:p>
            <a:pPr algn="just"/>
            <a:r>
              <a:rPr lang="ru-RU" sz="2400" cap="none" dirty="0" smtClean="0"/>
              <a:t>2. На футбольном состязании присутствовало свыше 95 тысяч зрителей.</a:t>
            </a:r>
          </a:p>
          <a:p>
            <a:pPr algn="just"/>
            <a:r>
              <a:rPr lang="ru-RU" sz="2400" cap="none" dirty="0" smtClean="0"/>
              <a:t>3. В соревнованиях по прыжкам в воду с трамплина победила молодая спортсменка с результатом 128,55 балла.</a:t>
            </a:r>
          </a:p>
          <a:p>
            <a:pPr algn="just"/>
            <a:r>
              <a:rPr lang="ru-RU" sz="2400" cap="none" dirty="0" smtClean="0"/>
              <a:t>4. Если к 489 прибавить 311, то получится ровно 800.</a:t>
            </a:r>
          </a:p>
          <a:p>
            <a:pPr algn="just"/>
            <a:r>
              <a:rPr lang="ru-RU" sz="2400" cap="none" dirty="0" smtClean="0"/>
              <a:t>5. Если из 2791 вычесть 1457, то останется 1334.</a:t>
            </a:r>
          </a:p>
          <a:p>
            <a:pPr algn="just"/>
            <a:r>
              <a:rPr lang="ru-RU" sz="2400" cap="none" dirty="0" smtClean="0"/>
              <a:t>6. Сколько получится, если к 11 968 прибавить 16 374?</a:t>
            </a:r>
          </a:p>
          <a:p>
            <a:pPr algn="just"/>
            <a:r>
              <a:rPr lang="ru-RU" sz="2400" cap="none" dirty="0" smtClean="0"/>
              <a:t>7. Если из 976 вычесть 382, то останется 594.</a:t>
            </a:r>
          </a:p>
          <a:p>
            <a:pPr algn="just"/>
            <a:r>
              <a:rPr lang="ru-RU" sz="2400" cap="none" dirty="0" smtClean="0"/>
              <a:t>8. Теплоход с 388 экскурсантами отправился в очередной рейс. </a:t>
            </a: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9051F5E-C0C6-68C7-7CBC-DF9D326BC21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28700" y="764704"/>
            <a:ext cx="7791772" cy="5688632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400" cap="none" dirty="0" smtClean="0"/>
              <a:t>9. В книге было 480 страниц. Она была иллюстрирована 34 рисунками и снабжена 29 чертежами.</a:t>
            </a:r>
          </a:p>
          <a:p>
            <a:pPr algn="just"/>
            <a:r>
              <a:rPr lang="ru-RU" sz="2400" cap="none" dirty="0" smtClean="0"/>
              <a:t>10. Партизаны захватили вражеский склад с 895 винтовками, 311 автоматами и 16 500 патронами.</a:t>
            </a:r>
          </a:p>
          <a:p>
            <a:pPr algn="just"/>
            <a:r>
              <a:rPr lang="ru-RU" sz="2400" cap="none" dirty="0" smtClean="0"/>
              <a:t>11. Под посевами пшеницы в хозяйстве занято 286,7 гектара пашни.</a:t>
            </a:r>
          </a:p>
          <a:p>
            <a:pPr algn="just"/>
            <a:r>
              <a:rPr lang="ru-RU" sz="2400" cap="none" dirty="0" smtClean="0"/>
              <a:t>12. Альпинисты поднялись на труднодоступную гору высотой 3785 метров над уровнем моря.</a:t>
            </a:r>
          </a:p>
          <a:p>
            <a:pPr algn="just"/>
            <a:r>
              <a:rPr lang="ru-RU" sz="2400" cap="none" dirty="0" smtClean="0"/>
              <a:t>13. Теплоход с 468 пассажирами отошел от пристани.</a:t>
            </a:r>
          </a:p>
          <a:p>
            <a:pPr algn="just"/>
            <a:r>
              <a:rPr lang="ru-RU" sz="2400" cap="none" dirty="0" smtClean="0"/>
              <a:t>14. Умножьте 918 на 67 и к полученному произведению прибавьте 4417.</a:t>
            </a:r>
          </a:p>
          <a:p>
            <a:pPr algn="just"/>
            <a:r>
              <a:rPr lang="ru-RU" sz="2400" cap="none" dirty="0" smtClean="0"/>
              <a:t>15. От 8753 отнимите 4587.</a:t>
            </a:r>
          </a:p>
          <a:p>
            <a:endParaRPr lang="ru-RU" cap="none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56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7D8DD4-F0A5-8074-02AC-E459BB958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726976"/>
          </a:xfrm>
        </p:spPr>
        <p:txBody>
          <a:bodyPr/>
          <a:lstStyle/>
          <a:p>
            <a:r>
              <a:rPr lang="ru-RU" dirty="0"/>
              <a:t>Задание </a:t>
            </a:r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70DE217-9F82-7E23-19C8-9856C895C93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28700" y="1412776"/>
            <a:ext cx="7935788" cy="5256584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sz="2400" b="1" cap="none" dirty="0" smtClean="0"/>
              <a:t>Перепишите предложения, заменяя цифровые обозначения буквенными. Имена числительные и другие слова, заключенные в скобки, поставьте в нужной форме.</a:t>
            </a:r>
          </a:p>
          <a:p>
            <a:pPr algn="just"/>
            <a:r>
              <a:rPr lang="ru-RU" sz="2400" cap="none" dirty="0" smtClean="0"/>
              <a:t>1. Ниже (полтораста) метров не разворачивайся. 2. Без всякого сомнения, в (оба) случаях самое драгоценное время для ужения язей – раннее утро. 3. Мировой судья приговорил (оба) товарищей к десяти рублям штрафа. 4. На земле произрастает около 100 (тысяча) видов разнообразных грибов. 5. Например, дождевик гигантский содержит белковых веществ 6,6 (процент) от сырой массы, белый гриб – 4,6 (процент), подберезовик – 3,9 (процент). 6. Поля, засеянные кукурузой, занимали площадь более 2354 (гектар). 7. Солнце только что село, Матвей рассчитывал гулять не больше (полчаса). 8. Раскопки в первом доме и в этом хранилище заняли у нас время до (полдень). 9. На дне этой впадины я заметил кое-где грядки высотой до (</a:t>
            </a:r>
            <a:r>
              <a:rPr lang="ru-RU" sz="2400" cap="none" dirty="0" err="1" smtClean="0"/>
              <a:t>пол-аршина</a:t>
            </a:r>
            <a:r>
              <a:rPr lang="ru-RU" sz="2400" cap="none" dirty="0" smtClean="0"/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867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4C0BBE-B545-4281-0ABA-2DCD82D60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726976"/>
          </a:xfrm>
        </p:spPr>
        <p:txBody>
          <a:bodyPr/>
          <a:lstStyle/>
          <a:p>
            <a:r>
              <a:rPr lang="ru-RU" dirty="0"/>
              <a:t>Задание 4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028700" y="1412776"/>
            <a:ext cx="7647756" cy="5112568"/>
          </a:xfrm>
        </p:spPr>
        <p:txBody>
          <a:bodyPr>
            <a:normAutofit fontScale="92500" lnSpcReduction="10000"/>
          </a:bodyPr>
          <a:lstStyle/>
          <a:p>
            <a:pPr algn="just" fontAlgn="base"/>
            <a:r>
              <a:rPr lang="ru-RU" b="1" cap="none" dirty="0" smtClean="0"/>
              <a:t>В предложениях пропущены числительные, необходимо вставить числительное и подобрать правильное окончание у существительных и числительных.</a:t>
            </a:r>
          </a:p>
          <a:p>
            <a:pPr algn="just" fontAlgn="base"/>
            <a:r>
              <a:rPr lang="ru-RU" sz="2400" cap="none" dirty="0" smtClean="0"/>
              <a:t>Насыпь возводилась с помощью (двоих, двух) бульдозер…. </a:t>
            </a:r>
          </a:p>
          <a:p>
            <a:pPr algn="just" fontAlgn="base"/>
            <a:r>
              <a:rPr lang="ru-RU" sz="2400" cap="none" dirty="0" smtClean="0"/>
              <a:t>(Шесть, шестеро) девушек поступили на курсы секретарей. </a:t>
            </a:r>
          </a:p>
          <a:p>
            <a:pPr algn="just" fontAlgn="base"/>
            <a:r>
              <a:rPr lang="ru-RU" sz="2400" cap="none" dirty="0" smtClean="0"/>
              <a:t>Недоставало (четыре, четверо) нож.. и (три, трое) </a:t>
            </a:r>
            <a:r>
              <a:rPr lang="ru-RU" sz="2400" cap="none" dirty="0" err="1" smtClean="0"/>
              <a:t>щипц</a:t>
            </a:r>
            <a:r>
              <a:rPr lang="ru-RU" sz="2400" cap="none" dirty="0" smtClean="0"/>
              <a:t>.. . </a:t>
            </a:r>
          </a:p>
          <a:p>
            <a:pPr algn="just" fontAlgn="base"/>
            <a:r>
              <a:rPr lang="ru-RU" sz="2400" cap="none" dirty="0" smtClean="0"/>
              <a:t>(Четверо, четыре) </a:t>
            </a:r>
            <a:r>
              <a:rPr lang="ru-RU" sz="2400" cap="none" dirty="0" err="1" smtClean="0"/>
              <a:t>сут</a:t>
            </a:r>
            <a:r>
              <a:rPr lang="ru-RU" sz="2400" cap="none" dirty="0" smtClean="0"/>
              <a:t>.. продолжалась метель. </a:t>
            </a:r>
          </a:p>
          <a:p>
            <a:pPr algn="just" fontAlgn="base"/>
            <a:r>
              <a:rPr lang="ru-RU" sz="2400" cap="none" dirty="0" smtClean="0"/>
              <a:t>По (оба, обе) сторонам улицы устроены газоны. </a:t>
            </a:r>
          </a:p>
          <a:p>
            <a:pPr algn="just" fontAlgn="base"/>
            <a:r>
              <a:rPr lang="ru-RU" sz="2400" cap="none" dirty="0" smtClean="0"/>
              <a:t>Город расположен на (оба, обе) берегах реки. </a:t>
            </a:r>
          </a:p>
          <a:p>
            <a:pPr algn="just" fontAlgn="base"/>
            <a:r>
              <a:rPr lang="ru-RU" sz="2400" cap="none" dirty="0" smtClean="0"/>
              <a:t>У (оба, обе) сестёр были одинаковые платья. </a:t>
            </a:r>
          </a:p>
          <a:p>
            <a:pPr algn="just" fontAlgn="base"/>
            <a:r>
              <a:rPr lang="ru-RU" sz="2400" cap="none" dirty="0" smtClean="0"/>
              <a:t>Мы гордились (оба, обе) братьями.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13"/>
          </p:nvPr>
        </p:nvSpPr>
        <p:spPr>
          <a:xfrm>
            <a:off x="142844" y="1071546"/>
            <a:ext cx="4429156" cy="5253054"/>
          </a:xfrm>
        </p:spPr>
        <p:txBody>
          <a:bodyPr>
            <a:normAutofit/>
          </a:bodyPr>
          <a:lstStyle/>
          <a:p>
            <a:pPr algn="just"/>
            <a:r>
              <a:rPr lang="ru-RU" sz="2400" i="1" cap="none" dirty="0" smtClean="0"/>
              <a:t>"Однажды две двенадцатых</a:t>
            </a:r>
            <a:br>
              <a:rPr lang="ru-RU" sz="2400" i="1" cap="none" dirty="0" smtClean="0"/>
            </a:br>
            <a:r>
              <a:rPr lang="ru-RU" sz="2400" i="1" cap="none" dirty="0" smtClean="0"/>
              <a:t>позвали трех тринадцатых:</a:t>
            </a:r>
            <a:br>
              <a:rPr lang="ru-RU" sz="2400" i="1" cap="none" dirty="0" smtClean="0"/>
            </a:br>
            <a:r>
              <a:rPr lang="ru-RU" sz="2400" i="1" cap="none" dirty="0" smtClean="0"/>
              <a:t>- давайте, три тринадцатых,</a:t>
            </a:r>
            <a:br>
              <a:rPr lang="ru-RU" sz="2400" i="1" cap="none" dirty="0" smtClean="0"/>
            </a:br>
            <a:r>
              <a:rPr lang="ru-RU" sz="2400" i="1" cap="none" dirty="0" err="1" smtClean="0"/>
              <a:t>пройдемтесь</a:t>
            </a:r>
            <a:r>
              <a:rPr lang="ru-RU" sz="2400" i="1" cap="none" dirty="0" smtClean="0"/>
              <a:t> вечерком!"</a:t>
            </a:r>
            <a:br>
              <a:rPr lang="ru-RU" sz="2400" i="1" cap="none" dirty="0" smtClean="0"/>
            </a:br>
            <a:r>
              <a:rPr lang="ru-RU" sz="2400" cap="none" dirty="0" smtClean="0"/>
              <a:t>(С. </a:t>
            </a:r>
            <a:r>
              <a:rPr lang="ru-RU" sz="2400" cap="none" dirty="0" err="1" smtClean="0"/>
              <a:t>Погореловский</a:t>
            </a:r>
            <a:r>
              <a:rPr lang="ru-RU" sz="2400" cap="none" dirty="0" smtClean="0"/>
              <a:t>)</a:t>
            </a:r>
            <a:endParaRPr lang="ru-RU" sz="2400" cap="none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4"/>
          </p:nvPr>
        </p:nvSpPr>
        <p:spPr>
          <a:xfrm>
            <a:off x="4714876" y="1000108"/>
            <a:ext cx="4276724" cy="5324492"/>
          </a:xfrm>
        </p:spPr>
        <p:txBody>
          <a:bodyPr>
            <a:normAutofit fontScale="92500" lnSpcReduction="20000"/>
          </a:bodyPr>
          <a:lstStyle/>
          <a:p>
            <a:r>
              <a:rPr lang="ru-RU" sz="2400" i="1" cap="none" dirty="0" smtClean="0"/>
              <a:t>Гордый Рим трубил победу</a:t>
            </a:r>
            <a:br>
              <a:rPr lang="ru-RU" sz="2400" i="1" cap="none" dirty="0" smtClean="0"/>
            </a:br>
            <a:r>
              <a:rPr lang="ru-RU" sz="2400" i="1" cap="none" dirty="0" smtClean="0"/>
              <a:t>над твердыней Сиракуз,</a:t>
            </a:r>
            <a:br>
              <a:rPr lang="ru-RU" sz="2400" i="1" cap="none" dirty="0" smtClean="0"/>
            </a:br>
            <a:r>
              <a:rPr lang="ru-RU" sz="2400" i="1" cap="none" dirty="0" smtClean="0"/>
              <a:t>но трудами Архимеда</a:t>
            </a:r>
            <a:br>
              <a:rPr lang="ru-RU" sz="2400" i="1" cap="none" dirty="0" smtClean="0"/>
            </a:br>
            <a:r>
              <a:rPr lang="ru-RU" sz="2400" i="1" cap="none" dirty="0" smtClean="0"/>
              <a:t>много больше я горжусь.</a:t>
            </a:r>
            <a:br>
              <a:rPr lang="ru-RU" sz="2400" i="1" cap="none" dirty="0" smtClean="0"/>
            </a:br>
            <a:r>
              <a:rPr lang="ru-RU" sz="2400" i="1" cap="none" dirty="0" smtClean="0"/>
              <a:t>Надо нынче нам заняться,</a:t>
            </a:r>
            <a:br>
              <a:rPr lang="ru-RU" sz="2400" i="1" cap="none" dirty="0" smtClean="0"/>
            </a:br>
            <a:r>
              <a:rPr lang="ru-RU" sz="2400" i="1" cap="none" dirty="0" smtClean="0"/>
              <a:t>оказать старинке честь,</a:t>
            </a:r>
            <a:br>
              <a:rPr lang="ru-RU" sz="2400" i="1" cap="none" dirty="0" smtClean="0"/>
            </a:br>
            <a:r>
              <a:rPr lang="ru-RU" sz="2400" i="1" cap="none" dirty="0" smtClean="0"/>
              <a:t>чтобы нам не ошибаться,</a:t>
            </a:r>
            <a:br>
              <a:rPr lang="ru-RU" sz="2400" i="1" cap="none" dirty="0" smtClean="0"/>
            </a:br>
            <a:r>
              <a:rPr lang="ru-RU" sz="2400" i="1" cap="none" dirty="0" smtClean="0"/>
              <a:t>чтоб окружность верно счесть,</a:t>
            </a:r>
            <a:br>
              <a:rPr lang="ru-RU" sz="2400" i="1" cap="none" dirty="0" smtClean="0"/>
            </a:br>
            <a:r>
              <a:rPr lang="ru-RU" sz="2400" i="1" cap="none" dirty="0" smtClean="0"/>
              <a:t>надо только постараться</a:t>
            </a:r>
            <a:br>
              <a:rPr lang="ru-RU" sz="2400" i="1" cap="none" dirty="0" smtClean="0"/>
            </a:br>
            <a:r>
              <a:rPr lang="ru-RU" sz="2400" i="1" cap="none" dirty="0" smtClean="0"/>
              <a:t>И запомнить все как есть:</a:t>
            </a:r>
            <a:br>
              <a:rPr lang="ru-RU" sz="2400" i="1" cap="none" dirty="0" smtClean="0"/>
            </a:br>
            <a:r>
              <a:rPr lang="ru-RU" sz="2400" i="1" cap="none" dirty="0" smtClean="0"/>
              <a:t>три, четырнадцать, пятнадцать, девяносто два и шесть.</a:t>
            </a:r>
            <a:br>
              <a:rPr lang="ru-RU" sz="2400" i="1" cap="none" dirty="0" smtClean="0"/>
            </a:br>
            <a:r>
              <a:rPr lang="ru-RU" sz="2400" cap="none" dirty="0" smtClean="0"/>
              <a:t>(С. Бобров)</a:t>
            </a:r>
            <a:endParaRPr lang="ru-RU" sz="2400" cap="non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Задание </a:t>
            </a:r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331640" y="1772816"/>
            <a:ext cx="6984776" cy="4238600"/>
          </a:xfrm>
        </p:spPr>
        <p:txBody>
          <a:bodyPr>
            <a:normAutofit/>
          </a:bodyPr>
          <a:lstStyle/>
          <a:p>
            <a:pPr algn="just"/>
            <a:r>
              <a:rPr lang="ru-RU" sz="2400" dirty="0"/>
              <a:t>1 группа назвать 7 пословиц или поговорок с числительным </a:t>
            </a:r>
            <a:r>
              <a:rPr lang="ru-RU" sz="2400" b="1" dirty="0"/>
              <a:t>один</a:t>
            </a:r>
            <a:r>
              <a:rPr lang="ru-RU" sz="2400" dirty="0"/>
              <a:t>;</a:t>
            </a:r>
          </a:p>
          <a:p>
            <a:pPr algn="just"/>
            <a:r>
              <a:rPr lang="ru-RU" sz="2400" dirty="0"/>
              <a:t>2 группа назвать 7 пословиц или поговорок с числительным </a:t>
            </a:r>
            <a:r>
              <a:rPr lang="ru-RU" sz="2400" b="1" dirty="0"/>
              <a:t>два</a:t>
            </a:r>
            <a:r>
              <a:rPr lang="ru-RU" sz="2400" dirty="0"/>
              <a:t>;</a:t>
            </a:r>
          </a:p>
          <a:p>
            <a:pPr algn="just"/>
            <a:r>
              <a:rPr lang="ru-RU" sz="2400" dirty="0"/>
              <a:t>3 группа назвать 7 пословиц или поговорок с числительным </a:t>
            </a:r>
            <a:r>
              <a:rPr lang="ru-RU" sz="2400" b="1" dirty="0"/>
              <a:t>три</a:t>
            </a:r>
            <a:r>
              <a:rPr lang="ru-RU" sz="2400" dirty="0"/>
              <a:t>;</a:t>
            </a:r>
          </a:p>
          <a:p>
            <a:pPr algn="just"/>
            <a:r>
              <a:rPr lang="ru-RU" sz="2400" dirty="0"/>
              <a:t>4 группа назвать 7 пословиц или поговорок с числительным </a:t>
            </a:r>
            <a:r>
              <a:rPr lang="ru-RU" sz="2400" b="1" dirty="0"/>
              <a:t>семь</a:t>
            </a:r>
            <a:r>
              <a:rPr lang="ru-RU" sz="2400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Задание </a:t>
            </a:r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028700" y="2286000"/>
            <a:ext cx="7200900" cy="409532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400" dirty="0"/>
              <a:t>1. Продолжи пословицу или поговорку: Один битый... </a:t>
            </a:r>
          </a:p>
          <a:p>
            <a:pPr algn="just"/>
            <a:r>
              <a:rPr lang="ru-RU" sz="2400" dirty="0"/>
              <a:t>2. Продолжи пословицу или поговорку: За двумя зайцами погонишься... </a:t>
            </a:r>
          </a:p>
          <a:p>
            <a:pPr algn="just"/>
            <a:r>
              <a:rPr lang="ru-RU" sz="2400" dirty="0"/>
              <a:t>3. Продолжи пословицу или поговорку: Семь бед... </a:t>
            </a:r>
          </a:p>
          <a:p>
            <a:pPr algn="just"/>
            <a:r>
              <a:rPr lang="ru-RU" sz="2400" dirty="0"/>
              <a:t>4. Продолжи пословицу или поговорку: Двое пашут...  </a:t>
            </a:r>
          </a:p>
          <a:p>
            <a:pPr algn="just"/>
            <a:r>
              <a:rPr lang="ru-RU" sz="2400" dirty="0"/>
              <a:t>5. Продолжи пословицу или поговорку: Не имей сто рублей... 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Домашнее задание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323528" y="1628800"/>
            <a:ext cx="8424936" cy="4968552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sz="3300" b="1" cap="none" dirty="0" smtClean="0"/>
              <a:t>Определите стиль речи. Выпишите сочетания существительных с числительными, заменяя цифровые обозначения буквенными. Какие меры сыпучих тел в настоящее время являются устаревшими?</a:t>
            </a:r>
          </a:p>
          <a:p>
            <a:pPr algn="just"/>
            <a:r>
              <a:rPr lang="ru-RU" sz="3300" cap="none" dirty="0" smtClean="0"/>
              <a:t>Меры сыпучих тел в XVIII—XX веках продолжают бытовать различные меры сыпучих тел, несмотря на тенденцию к их замене мерами веса. Из употребления выходит осьмина, но появляется новая, более мелкая единица — гарнец, равный по объёму, согласно указу 1835 года, 200,15 куб. Дюйма, а по весу — 8 фунтам перегнанной чистой воды при температуре +13,5° по </a:t>
            </a:r>
            <a:r>
              <a:rPr lang="ru-RU" sz="3300" cap="none" dirty="0"/>
              <a:t>Р</a:t>
            </a:r>
            <a:r>
              <a:rPr lang="ru-RU" sz="3300" cap="none" dirty="0" smtClean="0"/>
              <a:t>еомюру.</a:t>
            </a:r>
          </a:p>
          <a:p>
            <a:pPr algn="just"/>
            <a:r>
              <a:rPr lang="ru-RU" sz="3300" cap="none" dirty="0" smtClean="0"/>
              <a:t>В целом система мер сыпучих тел приобрела в этот период следующий вид: четверть = 8 четверикам = 8 пудам зерна ржи = 2,0991 гектолитра; четверик = 8 гарнцам = 26,239 литра; </a:t>
            </a:r>
            <a:r>
              <a:rPr lang="ru-RU" sz="3300" cap="none" dirty="0" err="1" smtClean="0"/>
              <a:t>получетверик</a:t>
            </a:r>
            <a:r>
              <a:rPr lang="ru-RU" sz="3300" cap="none" dirty="0" smtClean="0"/>
              <a:t> = 2 четверикам = 4 гарнцам = 13,118 литра; гарнец = 3,279 литра.</a:t>
            </a:r>
          </a:p>
          <a:p>
            <a:pPr algn="just"/>
            <a:r>
              <a:rPr lang="ru-RU" sz="3300" cap="none" dirty="0" smtClean="0"/>
              <a:t>Значительно реже употреблялись меры, полученные в результате деления четверти по системе двух; четверть = 2 осьминам (</a:t>
            </a:r>
            <a:r>
              <a:rPr lang="ru-RU" sz="3300" cap="none" dirty="0" err="1" smtClean="0"/>
              <a:t>полчетвертям</a:t>
            </a:r>
            <a:r>
              <a:rPr lang="ru-RU" sz="3300" cap="none" dirty="0" smtClean="0"/>
              <a:t>) = 4 </a:t>
            </a:r>
            <a:r>
              <a:rPr lang="ru-RU" sz="3300" cap="none" dirty="0" err="1" smtClean="0"/>
              <a:t>полуосьминам</a:t>
            </a:r>
            <a:r>
              <a:rPr lang="ru-RU" sz="3300" cap="none" dirty="0" smtClean="0"/>
              <a:t> = 8 четверикам.</a:t>
            </a:r>
          </a:p>
          <a:p>
            <a:pPr algn="just"/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Имя числительное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68427" y="1556792"/>
            <a:ext cx="8207148" cy="4968552"/>
          </a:xfrm>
        </p:spPr>
        <p:txBody>
          <a:bodyPr>
            <a:noAutofit/>
          </a:bodyPr>
          <a:lstStyle/>
          <a:p>
            <a:pPr algn="just"/>
            <a:r>
              <a:rPr lang="ru-RU" sz="2800" cap="none" dirty="0" smtClean="0"/>
              <a:t>Имя числительное – самостоятельная часть речи, которая называет число, количество предметов при счете или порядковый номер того или иного предмета и отвечает на вопросы: сколько? который? (какой?).</a:t>
            </a:r>
            <a:endParaRPr lang="en-US" sz="2800" cap="none" dirty="0" smtClean="0"/>
          </a:p>
          <a:p>
            <a:pPr algn="just"/>
            <a:r>
              <a:rPr lang="ru-RU" sz="2800" cap="none" dirty="0" smtClean="0"/>
              <a:t>В предложении может быть подлежащим, сказуемым, дополнением, определением, обстоятельством.</a:t>
            </a:r>
            <a:endParaRPr lang="ru-RU" sz="2800" cap="non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Признаки числительных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1004973" y="2001552"/>
            <a:ext cx="3335840" cy="823912"/>
          </a:xfrm>
        </p:spPr>
        <p:txBody>
          <a:bodyPr/>
          <a:lstStyle/>
          <a:p>
            <a:r>
              <a:rPr lang="ru-RU" sz="3200" dirty="0" smtClean="0"/>
              <a:t>Постоянные</a:t>
            </a:r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685330" y="3051013"/>
            <a:ext cx="3943819" cy="2740187"/>
          </a:xfrm>
        </p:spPr>
        <p:txBody>
          <a:bodyPr>
            <a:normAutofit lnSpcReduction="10000"/>
          </a:bodyPr>
          <a:lstStyle/>
          <a:p>
            <a:r>
              <a:rPr lang="ru-RU" sz="2800" cap="none" dirty="0" smtClean="0"/>
              <a:t>Разряд</a:t>
            </a:r>
          </a:p>
          <a:p>
            <a:r>
              <a:rPr lang="ru-RU" sz="2800" cap="none" dirty="0" smtClean="0"/>
              <a:t>Словообразовательная структура</a:t>
            </a:r>
          </a:p>
          <a:p>
            <a:r>
              <a:rPr lang="ru-RU" sz="2800" cap="none" dirty="0" smtClean="0"/>
              <a:t>Особенности склонения</a:t>
            </a:r>
            <a:endParaRPr lang="ru-RU" sz="2800" cap="none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868073" y="2001552"/>
            <a:ext cx="3335840" cy="823912"/>
          </a:xfrm>
        </p:spPr>
        <p:txBody>
          <a:bodyPr/>
          <a:lstStyle/>
          <a:p>
            <a:r>
              <a:rPr lang="ru-RU" sz="3200" dirty="0" smtClean="0"/>
              <a:t>Непостоянные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ru-RU" sz="2800" cap="none" dirty="0" smtClean="0"/>
              <a:t>Падеж</a:t>
            </a:r>
          </a:p>
          <a:p>
            <a:r>
              <a:rPr lang="ru-RU" sz="2800" cap="none" dirty="0" smtClean="0"/>
              <a:t>Род (если есть)</a:t>
            </a:r>
          </a:p>
          <a:p>
            <a:r>
              <a:rPr lang="ru-RU" sz="2800" cap="none" dirty="0" smtClean="0"/>
              <a:t>Число (если есть)</a:t>
            </a:r>
            <a:endParaRPr lang="ru-RU" sz="2800" cap="none" dirty="0"/>
          </a:p>
        </p:txBody>
      </p:sp>
    </p:spTree>
    <p:extLst>
      <p:ext uri="{BB962C8B-B14F-4D97-AF65-F5344CB8AC3E}">
        <p14:creationId xmlns:p14="http://schemas.microsoft.com/office/powerpoint/2010/main" val="27597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9ADE01E-E4D4-8B86-3536-0A6FD0CE3E3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99592" y="620688"/>
            <a:ext cx="7200900" cy="4598640"/>
          </a:xfrm>
        </p:spPr>
        <p:txBody>
          <a:bodyPr>
            <a:noAutofit/>
          </a:bodyPr>
          <a:lstStyle/>
          <a:p>
            <a:pPr algn="just"/>
            <a:r>
              <a:rPr lang="ru-RU" sz="2800" cap="none" dirty="0" smtClean="0"/>
              <a:t>По падежам изменяются все числительные. </a:t>
            </a:r>
          </a:p>
          <a:p>
            <a:pPr algn="just"/>
            <a:r>
              <a:rPr lang="ru-RU" sz="2800" cap="none" dirty="0" smtClean="0"/>
              <a:t>По родам изменяются только количественные числительные: </a:t>
            </a:r>
            <a:r>
              <a:rPr lang="ru-RU" sz="2800" b="1" i="1" cap="none" dirty="0" smtClean="0"/>
              <a:t>один, два, полтора</a:t>
            </a:r>
            <a:r>
              <a:rPr lang="ru-RU" sz="2800" cap="none" dirty="0" smtClean="0"/>
              <a:t>; а также слово </a:t>
            </a:r>
            <a:r>
              <a:rPr lang="ru-RU" sz="2800" b="1" i="1" cap="none" dirty="0" smtClean="0"/>
              <a:t>оба</a:t>
            </a:r>
            <a:r>
              <a:rPr lang="ru-RU" sz="2800" cap="none" dirty="0" smtClean="0"/>
              <a:t>: </a:t>
            </a:r>
            <a:r>
              <a:rPr lang="ru-RU" sz="2800" i="1" cap="none" dirty="0" smtClean="0"/>
              <a:t>один, одна, одно, полтора, полторы, оба, обе</a:t>
            </a:r>
            <a:r>
              <a:rPr lang="ru-RU" sz="2800" cap="none" dirty="0" smtClean="0"/>
              <a:t>.</a:t>
            </a:r>
          </a:p>
          <a:p>
            <a:pPr algn="just"/>
            <a:r>
              <a:rPr lang="ru-RU" sz="2800" cap="none" dirty="0" smtClean="0"/>
              <a:t> Все порядковые числительные и количественное числительное </a:t>
            </a:r>
            <a:r>
              <a:rPr lang="ru-RU" sz="2800" b="1" cap="none" dirty="0" smtClean="0"/>
              <a:t>один</a:t>
            </a:r>
            <a:r>
              <a:rPr lang="ru-RU" sz="2800" cap="none" dirty="0" smtClean="0"/>
              <a:t> (если идет с существительным только во </a:t>
            </a:r>
            <a:r>
              <a:rPr lang="ru-RU" sz="2800" cap="none" dirty="0" err="1" smtClean="0"/>
              <a:t>мн.ч</a:t>
            </a:r>
            <a:r>
              <a:rPr lang="ru-RU" sz="2800" cap="none" dirty="0" smtClean="0"/>
              <a:t>., существительным, обозначающим парные предметы) изменяются по числам: </a:t>
            </a:r>
            <a:r>
              <a:rPr lang="ru-RU" sz="2800" i="1" cap="none" dirty="0" smtClean="0"/>
              <a:t>один – одни, тысяча – тысячи</a:t>
            </a:r>
            <a:r>
              <a:rPr lang="ru-RU" sz="2800" cap="none" dirty="0" smtClean="0"/>
              <a:t>.</a:t>
            </a:r>
          </a:p>
          <a:p>
            <a:endParaRPr lang="ru-RU" sz="2400" cap="none" dirty="0"/>
          </a:p>
        </p:txBody>
      </p:sp>
    </p:spTree>
    <p:extLst>
      <p:ext uri="{BB962C8B-B14F-4D97-AF65-F5344CB8AC3E}">
        <p14:creationId xmlns:p14="http://schemas.microsoft.com/office/powerpoint/2010/main" val="3780153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Разряды числительных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028700" y="1844824"/>
            <a:ext cx="7503740" cy="4680520"/>
          </a:xfrm>
        </p:spPr>
        <p:txBody>
          <a:bodyPr>
            <a:noAutofit/>
          </a:bodyPr>
          <a:lstStyle/>
          <a:p>
            <a:pPr algn="just"/>
            <a:r>
              <a:rPr lang="ru-RU" sz="2800" b="1" cap="none" dirty="0" smtClean="0"/>
              <a:t>Количественные</a:t>
            </a:r>
            <a:r>
              <a:rPr lang="ru-RU" sz="2800" cap="none" dirty="0" smtClean="0"/>
              <a:t> обозначают отвлеченное число или количество предметов (</a:t>
            </a:r>
            <a:r>
              <a:rPr lang="ru-RU" sz="2800" i="1" cap="none" dirty="0" smtClean="0"/>
              <a:t>два</a:t>
            </a:r>
            <a:r>
              <a:rPr lang="ru-RU" sz="2800" cap="none" dirty="0" smtClean="0"/>
              <a:t>, </a:t>
            </a:r>
            <a:r>
              <a:rPr lang="ru-RU" sz="2800" i="1" cap="none" dirty="0" smtClean="0"/>
              <a:t>пятьдесят</a:t>
            </a:r>
            <a:r>
              <a:rPr lang="ru-RU" sz="2800" cap="none" dirty="0" smtClean="0"/>
              <a:t>, </a:t>
            </a:r>
            <a:r>
              <a:rPr lang="ru-RU" sz="2800" i="1" cap="none" dirty="0" smtClean="0"/>
              <a:t>двести</a:t>
            </a:r>
            <a:r>
              <a:rPr lang="ru-RU" sz="2800" cap="none" dirty="0" smtClean="0"/>
              <a:t>, </a:t>
            </a:r>
            <a:r>
              <a:rPr lang="ru-RU" sz="2800" i="1" cap="none" dirty="0" smtClean="0"/>
              <a:t>триста пятьдесят один</a:t>
            </a:r>
            <a:r>
              <a:rPr lang="ru-RU" sz="2800" cap="none" dirty="0" smtClean="0"/>
              <a:t>).</a:t>
            </a:r>
          </a:p>
          <a:p>
            <a:pPr algn="just"/>
            <a:r>
              <a:rPr lang="ru-RU" sz="2800" b="1" cap="none" dirty="0" smtClean="0"/>
              <a:t>Дробные</a:t>
            </a:r>
            <a:r>
              <a:rPr lang="ru-RU" sz="2800" cap="none" dirty="0" smtClean="0"/>
              <a:t> обозначают количество в виде дробных чисел  (</a:t>
            </a:r>
            <a:r>
              <a:rPr lang="ru-RU" sz="2800" i="1" cap="none" dirty="0" smtClean="0"/>
              <a:t>одна пятая</a:t>
            </a:r>
            <a:r>
              <a:rPr lang="ru-RU" sz="2800" cap="none" dirty="0" smtClean="0"/>
              <a:t>, </a:t>
            </a:r>
            <a:r>
              <a:rPr lang="ru-RU" sz="2800" i="1" cap="none" dirty="0" smtClean="0"/>
              <a:t>три целых, две седьмых</a:t>
            </a:r>
            <a:r>
              <a:rPr lang="ru-RU" sz="2800" cap="none" dirty="0" smtClean="0"/>
              <a:t>). </a:t>
            </a:r>
            <a:endParaRPr lang="ru-RU" sz="2800" cap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1268760"/>
            <a:ext cx="7632848" cy="4598640"/>
          </a:xfrm>
        </p:spPr>
        <p:txBody>
          <a:bodyPr>
            <a:normAutofit/>
          </a:bodyPr>
          <a:lstStyle/>
          <a:p>
            <a:pPr algn="just"/>
            <a:r>
              <a:rPr lang="ru-RU" sz="2800" b="1" cap="none" dirty="0" smtClean="0"/>
              <a:t>Порядковые</a:t>
            </a:r>
            <a:r>
              <a:rPr lang="ru-RU" sz="2800" cap="none" dirty="0" smtClean="0"/>
              <a:t> — обозначают порядок предметов при счете (</a:t>
            </a:r>
            <a:r>
              <a:rPr lang="ru-RU" sz="2800" i="1" cap="none" dirty="0" smtClean="0"/>
              <a:t>первый</a:t>
            </a:r>
            <a:r>
              <a:rPr lang="ru-RU" sz="2800" cap="none" dirty="0" smtClean="0"/>
              <a:t>, </a:t>
            </a:r>
            <a:r>
              <a:rPr lang="ru-RU" sz="2800" i="1" cap="none" dirty="0" smtClean="0"/>
              <a:t>второй</a:t>
            </a:r>
            <a:r>
              <a:rPr lang="ru-RU" sz="2800" cap="none" dirty="0" smtClean="0"/>
              <a:t>, </a:t>
            </a:r>
            <a:r>
              <a:rPr lang="ru-RU" sz="2800" i="1" cap="none" dirty="0" smtClean="0"/>
              <a:t>сотый</a:t>
            </a:r>
            <a:r>
              <a:rPr lang="ru-RU" sz="2800" cap="none" dirty="0" smtClean="0"/>
              <a:t>) – отвечают на вопрос который?</a:t>
            </a:r>
          </a:p>
          <a:p>
            <a:pPr algn="just"/>
            <a:r>
              <a:rPr lang="ru-RU" sz="2800" b="1" cap="none" dirty="0" smtClean="0"/>
              <a:t>Собирательные</a:t>
            </a:r>
            <a:r>
              <a:rPr lang="ru-RU" sz="2800" cap="none" dirty="0" smtClean="0"/>
              <a:t> обозначают несколько предметов как единое целое, в этом они похожи на собирательные существительные (</a:t>
            </a:r>
            <a:r>
              <a:rPr lang="ru-RU" sz="2800" i="1" cap="none" dirty="0" smtClean="0"/>
              <a:t>оба</a:t>
            </a:r>
            <a:r>
              <a:rPr lang="ru-RU" sz="2800" cap="none" dirty="0" smtClean="0"/>
              <a:t>, </a:t>
            </a:r>
            <a:r>
              <a:rPr lang="ru-RU" sz="2800" i="1" cap="none" dirty="0" smtClean="0"/>
              <a:t>двое</a:t>
            </a:r>
            <a:r>
              <a:rPr lang="ru-RU" sz="2800" cap="none" dirty="0" smtClean="0"/>
              <a:t>, </a:t>
            </a:r>
            <a:r>
              <a:rPr lang="ru-RU" sz="2800" i="1" cap="none" dirty="0" smtClean="0"/>
              <a:t>пятеро</a:t>
            </a:r>
            <a:r>
              <a:rPr lang="ru-RU" sz="2800" cap="none" dirty="0" smtClean="0"/>
              <a:t>) — отвечают на вопрос </a:t>
            </a:r>
            <a:r>
              <a:rPr lang="ru-RU" sz="2800" i="1" cap="none" dirty="0" smtClean="0"/>
              <a:t>сколько?</a:t>
            </a:r>
            <a:r>
              <a:rPr lang="ru-RU" sz="2800" cap="none" dirty="0" smtClean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251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E70335-D139-9883-CCCE-ECDA578D3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Структура имен числительных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173855B-781E-4388-E96D-8D51D04BE39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28700" y="2286000"/>
            <a:ext cx="7200900" cy="4167336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800" b="1" cap="none" dirty="0" smtClean="0"/>
              <a:t>Простые</a:t>
            </a:r>
            <a:r>
              <a:rPr lang="ru-RU" sz="2800" cap="none" dirty="0" smtClean="0"/>
              <a:t> – имеют в своем морфемном составе один корень: </a:t>
            </a:r>
            <a:r>
              <a:rPr lang="ru-RU" sz="2800" i="1" cap="none" dirty="0" smtClean="0"/>
              <a:t>три, седьмой, пятеро</a:t>
            </a:r>
            <a:r>
              <a:rPr lang="ru-RU" sz="2800" cap="none" dirty="0" smtClean="0"/>
              <a:t>.</a:t>
            </a:r>
          </a:p>
          <a:p>
            <a:pPr algn="just"/>
            <a:r>
              <a:rPr lang="ru-RU" sz="2800" b="1" cap="none" dirty="0" smtClean="0"/>
              <a:t>Сложные</a:t>
            </a:r>
            <a:r>
              <a:rPr lang="ru-RU" sz="2800" cap="none" dirty="0" smtClean="0"/>
              <a:t> – состоят из одного слова и имеют два корня: </a:t>
            </a:r>
            <a:r>
              <a:rPr lang="ru-RU" sz="2800" i="1" cap="none" dirty="0" smtClean="0"/>
              <a:t>пятьдесят, семьсот, пятисотый</a:t>
            </a:r>
            <a:r>
              <a:rPr lang="ru-RU" sz="2800" cap="none" dirty="0" smtClean="0"/>
              <a:t>.</a:t>
            </a:r>
          </a:p>
          <a:p>
            <a:pPr algn="just"/>
            <a:r>
              <a:rPr lang="ru-RU" sz="2800" b="1" cap="none" dirty="0" smtClean="0"/>
              <a:t>Составные</a:t>
            </a:r>
            <a:r>
              <a:rPr lang="ru-RU" sz="2800" cap="none" dirty="0" smtClean="0"/>
              <a:t> – состоят из двух и более слов: </a:t>
            </a:r>
            <a:r>
              <a:rPr lang="ru-RU" sz="2800" i="1" cap="none" dirty="0" smtClean="0"/>
              <a:t>двадцать пять, триста семьдесят шесть, три тысячи первый</a:t>
            </a:r>
            <a:r>
              <a:rPr lang="ru-RU" sz="2800" cap="none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941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100EBD-C1A4-1DA4-4F83-ABB0ABC1E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Правописание имен числительных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D7A25C-193E-E9B5-AF22-D7765901474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28700" y="1988840"/>
            <a:ext cx="7575748" cy="475252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800" cap="none" dirty="0" smtClean="0"/>
              <a:t>СЛИТНО пишутся:</a:t>
            </a:r>
          </a:p>
          <a:p>
            <a:pPr algn="just"/>
            <a:r>
              <a:rPr lang="ru-RU" sz="2800" cap="none" dirty="0" smtClean="0"/>
              <a:t>1 Сложные количественные и порядковые числительные, состоящие из двух основ: </a:t>
            </a:r>
            <a:r>
              <a:rPr lang="ru-RU" sz="2800" i="1" cap="none" dirty="0" smtClean="0"/>
              <a:t>пятнадцать, восемьдесят, семисотый.</a:t>
            </a:r>
          </a:p>
          <a:p>
            <a:pPr algn="just"/>
            <a:r>
              <a:rPr lang="ru-RU" sz="2800" cap="none" dirty="0" smtClean="0"/>
              <a:t>2 Порядковые числительные, оканчивающиеся на -тысячный, -миллионный, -миллиардный: </a:t>
            </a:r>
            <a:r>
              <a:rPr lang="ru-RU" sz="2800" i="1" cap="none" dirty="0" err="1" smtClean="0"/>
              <a:t>двадцатипятимиллионный</a:t>
            </a:r>
            <a:r>
              <a:rPr lang="ru-RU" sz="2800" i="1" cap="none" dirty="0" smtClean="0"/>
              <a:t>, трехсот сорокамиллиардный</a:t>
            </a:r>
            <a:r>
              <a:rPr lang="ru-RU" sz="2800" cap="none" dirty="0" smtClean="0"/>
              <a:t>.</a:t>
            </a:r>
          </a:p>
          <a:p>
            <a:pPr algn="just"/>
            <a:r>
              <a:rPr lang="ru-RU" sz="2800" cap="none" dirty="0" smtClean="0"/>
              <a:t>3 Слова типа </a:t>
            </a:r>
            <a:r>
              <a:rPr lang="ru-RU" sz="2800" i="1" cap="none" dirty="0" smtClean="0"/>
              <a:t>трехсполовинный, пятисполовинный</a:t>
            </a:r>
            <a:r>
              <a:rPr lang="ru-RU" sz="2800" cap="none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145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48A7D11-9ED4-EFFE-1B81-B19E3F036CF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28700" y="692696"/>
            <a:ext cx="7719764" cy="568863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800" cap="none" dirty="0" smtClean="0"/>
              <a:t>РАЗДЕЛЬНО пишутся:</a:t>
            </a:r>
          </a:p>
          <a:p>
            <a:pPr algn="just"/>
            <a:r>
              <a:rPr lang="ru-RU" sz="2800" cap="none" dirty="0" smtClean="0"/>
              <a:t>1 Составные количественные и порядковые числительные, состоящие из двух и более слов: </a:t>
            </a:r>
            <a:r>
              <a:rPr lang="ru-RU" sz="2800" i="1" cap="none" dirty="0" smtClean="0"/>
              <a:t>тридцать семь, двести сорок четвертый</a:t>
            </a:r>
            <a:r>
              <a:rPr lang="ru-RU" sz="2800" cap="none" dirty="0" smtClean="0"/>
              <a:t>.</a:t>
            </a:r>
          </a:p>
          <a:p>
            <a:pPr algn="just"/>
            <a:r>
              <a:rPr lang="ru-RU" sz="2800" cap="none" dirty="0" smtClean="0"/>
              <a:t>2 Дробные числительные: </a:t>
            </a:r>
            <a:r>
              <a:rPr lang="ru-RU" sz="2800" i="1" cap="none" dirty="0" smtClean="0"/>
              <a:t>пять седьмых, два с четвертью.</a:t>
            </a:r>
          </a:p>
          <a:p>
            <a:pPr algn="just"/>
            <a:endParaRPr lang="ru-RU" sz="2800" i="1" cap="none" dirty="0" smtClean="0"/>
          </a:p>
          <a:p>
            <a:pPr algn="just"/>
            <a:r>
              <a:rPr lang="ru-RU" sz="2800" cap="none" dirty="0" smtClean="0"/>
              <a:t>Через дефис пишутся порядковые числительные, оканчивающиеся на -тысячный, -миллионный, - миллиардный, если первая часть обозначена цифрами: </a:t>
            </a:r>
            <a:r>
              <a:rPr lang="ru-RU" sz="2800" i="1" cap="none" dirty="0" smtClean="0"/>
              <a:t>120-тысячный, 340-миллиардный.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052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Капля</Template>
  <TotalTime>1006</TotalTime>
  <Words>1243</Words>
  <Application>Microsoft Office PowerPoint</Application>
  <PresentationFormat>Экран (4:3)</PresentationFormat>
  <Paragraphs>95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2" baseType="lpstr">
      <vt:lpstr>Arial</vt:lpstr>
      <vt:lpstr>Tw Cen MT</vt:lpstr>
      <vt:lpstr>Капля</vt:lpstr>
      <vt:lpstr>Имя числительное как часть речи</vt:lpstr>
      <vt:lpstr>Имя числительное</vt:lpstr>
      <vt:lpstr>Признаки числительных</vt:lpstr>
      <vt:lpstr>Презентация PowerPoint</vt:lpstr>
      <vt:lpstr>Разряды числительных</vt:lpstr>
      <vt:lpstr>Презентация PowerPoint</vt:lpstr>
      <vt:lpstr>Структура имен числительных</vt:lpstr>
      <vt:lpstr>Правописание имен числительных</vt:lpstr>
      <vt:lpstr>Презентация PowerPoint</vt:lpstr>
      <vt:lpstr>План Морфологического разбора имени числительного</vt:lpstr>
      <vt:lpstr>Задание 1</vt:lpstr>
      <vt:lpstr>Задание 2</vt:lpstr>
      <vt:lpstr>Презентация PowerPoint</vt:lpstr>
      <vt:lpstr>Задание 3</vt:lpstr>
      <vt:lpstr>Задание 4</vt:lpstr>
      <vt:lpstr>Презентация PowerPoint</vt:lpstr>
      <vt:lpstr>Задание 6</vt:lpstr>
      <vt:lpstr>Задание 7</vt:lpstr>
      <vt:lpstr>Домашнее задание</vt:lpstr>
    </vt:vector>
  </TitlesOfParts>
  <Company>Enter-ПК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Имя числительное в пословицах и поговорках</dc:title>
  <dc:creator>Анастасия</dc:creator>
  <cp:lastModifiedBy>Белозор Анастасия Сергеевна</cp:lastModifiedBy>
  <cp:revision>38</cp:revision>
  <dcterms:created xsi:type="dcterms:W3CDTF">2019-10-12T07:08:50Z</dcterms:created>
  <dcterms:modified xsi:type="dcterms:W3CDTF">2023-09-20T04:53:37Z</dcterms:modified>
</cp:coreProperties>
</file>