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9850"/>
  <p:notesSz cx="9144000" cy="5149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473786"/>
            <a:ext cx="3926681" cy="3926761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824808"/>
            <a:ext cx="7738814" cy="3300310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489933"/>
            <a:ext cx="6034030" cy="557397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4787663"/>
            <a:ext cx="1747292" cy="261669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4787663"/>
            <a:ext cx="3086100" cy="25966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4787663"/>
            <a:ext cx="1747292" cy="25966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1498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460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3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287143"/>
            <a:ext cx="1119099" cy="420548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287143"/>
            <a:ext cx="6294439" cy="42054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8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178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5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06411"/>
            <a:ext cx="6140303" cy="3052234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3874614"/>
            <a:ext cx="5263116" cy="71423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4787663"/>
            <a:ext cx="1120460" cy="26166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4787663"/>
            <a:ext cx="3086100" cy="25966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4787663"/>
            <a:ext cx="1115675" cy="25966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14985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815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716617"/>
            <a:ext cx="3600450" cy="27179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716617"/>
            <a:ext cx="3600450" cy="27179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112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286103"/>
            <a:ext cx="7629525" cy="11215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651762"/>
            <a:ext cx="3600450" cy="47498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184520"/>
            <a:ext cx="3600450" cy="22500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651762"/>
            <a:ext cx="3600450" cy="47498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184520"/>
            <a:ext cx="3600450" cy="22500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5205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5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3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14985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43323"/>
            <a:ext cx="2319086" cy="89861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691135"/>
            <a:ext cx="4618814" cy="374345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307614"/>
            <a:ext cx="2319086" cy="3126979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4787663"/>
            <a:ext cx="925016" cy="261669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7663"/>
            <a:ext cx="2611634" cy="259667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4787663"/>
            <a:ext cx="924342" cy="259667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149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78819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14984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14985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149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43323"/>
            <a:ext cx="2319088" cy="89861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307614"/>
            <a:ext cx="2319088" cy="3126979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4787663"/>
            <a:ext cx="924342" cy="261669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7663"/>
            <a:ext cx="2611634" cy="259667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4787663"/>
            <a:ext cx="925830" cy="259667"/>
          </a:xfrm>
        </p:spPr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287143"/>
            <a:ext cx="7633742" cy="11204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716618"/>
            <a:ext cx="7633742" cy="2698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4787663"/>
            <a:ext cx="1747292" cy="26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87663"/>
            <a:ext cx="3086100" cy="259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87663"/>
            <a:ext cx="2114549" cy="259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14985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149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37955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krasgmu.ru/index.php?page%5bcommon%5d=elib&amp;cat=catalog&amp;res_id=8532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2718" y="1799031"/>
            <a:ext cx="720534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15" dirty="0">
                <a:latin typeface="Calibri"/>
                <a:cs typeface="Calibri"/>
              </a:rPr>
              <a:t>Подвывих</a:t>
            </a:r>
            <a:r>
              <a:rPr sz="4000" spc="-20" dirty="0">
                <a:latin typeface="Calibri"/>
                <a:cs typeface="Calibri"/>
              </a:rPr>
              <a:t> </a:t>
            </a:r>
            <a:r>
              <a:rPr sz="4000" spc="-15" dirty="0">
                <a:latin typeface="Calibri"/>
                <a:cs typeface="Calibri"/>
              </a:rPr>
              <a:t>головки</a:t>
            </a:r>
            <a:r>
              <a:rPr sz="4000" spc="-60" dirty="0">
                <a:latin typeface="Calibri"/>
                <a:cs typeface="Calibri"/>
              </a:rPr>
              <a:t> </a:t>
            </a:r>
            <a:r>
              <a:rPr sz="4000" dirty="0">
                <a:latin typeface="Calibri"/>
                <a:cs typeface="Calibri"/>
              </a:rPr>
              <a:t>лучевой</a:t>
            </a:r>
            <a:r>
              <a:rPr sz="4000" spc="-7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кости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76847" y="4396536"/>
            <a:ext cx="2684780" cy="75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6050">
              <a:lnSpc>
                <a:spcPct val="120000"/>
              </a:lnSpc>
              <a:spcBef>
                <a:spcPts val="100"/>
              </a:spcBef>
            </a:pPr>
            <a:r>
              <a:rPr lang="ru-RU" sz="1400" spc="-15" dirty="0" smtClean="0">
                <a:latin typeface="Calibri"/>
                <a:cs typeface="Calibri"/>
              </a:rPr>
              <a:t>Рожина АВ</a:t>
            </a:r>
            <a:r>
              <a:rPr sz="1400" spc="-35" dirty="0" smtClean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ординатор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1 </a:t>
            </a:r>
            <a:r>
              <a:rPr sz="1400" spc="-25" dirty="0">
                <a:latin typeface="Calibri"/>
                <a:cs typeface="Calibri"/>
              </a:rPr>
              <a:t>года 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по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специальности</a:t>
            </a:r>
            <a:r>
              <a:rPr sz="1400" spc="3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травматология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и</a:t>
            </a:r>
            <a:endParaRPr sz="1400" dirty="0">
              <a:latin typeface="Calibri"/>
              <a:cs typeface="Calibri"/>
            </a:endParaRPr>
          </a:p>
          <a:p>
            <a:pPr marL="945515">
              <a:lnSpc>
                <a:spcPct val="100000"/>
              </a:lnSpc>
              <a:spcBef>
                <a:spcPts val="5"/>
              </a:spcBef>
            </a:pPr>
            <a:r>
              <a:rPr sz="1400" spc="-15" dirty="0">
                <a:latin typeface="Calibri"/>
                <a:cs typeface="Calibri"/>
              </a:rPr>
              <a:t>ортопедия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81836" y="29413"/>
            <a:ext cx="7051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/>
              <a:t>ФГБОУ</a:t>
            </a:r>
            <a:r>
              <a:rPr sz="1800" spc="10" dirty="0"/>
              <a:t> </a:t>
            </a:r>
            <a:r>
              <a:rPr sz="1800" dirty="0"/>
              <a:t>ВО</a:t>
            </a:r>
            <a:r>
              <a:rPr sz="1800" spc="-5" dirty="0"/>
              <a:t> КрасГМУ</a:t>
            </a:r>
            <a:r>
              <a:rPr sz="1800" spc="10" dirty="0"/>
              <a:t> </a:t>
            </a:r>
            <a:r>
              <a:rPr sz="1800" dirty="0"/>
              <a:t>им.</a:t>
            </a:r>
            <a:r>
              <a:rPr sz="1800" spc="-15" dirty="0"/>
              <a:t> </a:t>
            </a:r>
            <a:r>
              <a:rPr sz="1800" spc="-5" dirty="0"/>
              <a:t>проф.</a:t>
            </a:r>
            <a:r>
              <a:rPr sz="1800" spc="15" dirty="0"/>
              <a:t> </a:t>
            </a:r>
            <a:r>
              <a:rPr sz="1800" spc="-10" dirty="0"/>
              <a:t>В.Ф.Войно-Ясенецкого</a:t>
            </a:r>
            <a:r>
              <a:rPr sz="1800" spc="-25" dirty="0"/>
              <a:t> </a:t>
            </a:r>
            <a:r>
              <a:rPr sz="1800" spc="-5" dirty="0"/>
              <a:t>Минздрава</a:t>
            </a:r>
            <a:r>
              <a:rPr sz="1800" spc="10" dirty="0"/>
              <a:t> </a:t>
            </a:r>
            <a:r>
              <a:rPr sz="1800" spc="-5" dirty="0"/>
              <a:t>России</a:t>
            </a:r>
            <a:endParaRPr sz="1800"/>
          </a:p>
          <a:p>
            <a:pPr marR="1270" algn="ctr">
              <a:lnSpc>
                <a:spcPct val="100000"/>
              </a:lnSpc>
              <a:spcBef>
                <a:spcPts val="5"/>
              </a:spcBef>
            </a:pPr>
            <a:r>
              <a:rPr sz="1800" spc="-10" dirty="0"/>
              <a:t>Кафедра</a:t>
            </a:r>
            <a:r>
              <a:rPr sz="1800" spc="-5" dirty="0"/>
              <a:t> травматологии,</a:t>
            </a:r>
            <a:r>
              <a:rPr sz="1800" spc="-40" dirty="0"/>
              <a:t> </a:t>
            </a:r>
            <a:r>
              <a:rPr sz="1800" spc="-10" dirty="0"/>
              <a:t>ортопедии</a:t>
            </a:r>
            <a:r>
              <a:rPr sz="1800" spc="10" dirty="0"/>
              <a:t> </a:t>
            </a:r>
            <a:r>
              <a:rPr sz="1800" dirty="0"/>
              <a:t>и</a:t>
            </a:r>
            <a:r>
              <a:rPr sz="1800" spc="10" dirty="0"/>
              <a:t> </a:t>
            </a:r>
            <a:r>
              <a:rPr sz="1800" spc="-10" dirty="0"/>
              <a:t>нейрохирургии</a:t>
            </a:r>
            <a:r>
              <a:rPr sz="1800" spc="35" dirty="0"/>
              <a:t> </a:t>
            </a:r>
            <a:r>
              <a:rPr sz="1800" dirty="0"/>
              <a:t>с</a:t>
            </a:r>
            <a:r>
              <a:rPr sz="1800" spc="5" dirty="0"/>
              <a:t> </a:t>
            </a:r>
            <a:r>
              <a:rPr sz="1800" dirty="0"/>
              <a:t>курсом</a:t>
            </a:r>
            <a:r>
              <a:rPr sz="1800" spc="-15" dirty="0"/>
              <a:t> </a:t>
            </a:r>
            <a:r>
              <a:rPr sz="1800" dirty="0"/>
              <a:t>ПО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3046" y="253441"/>
            <a:ext cx="20618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Лечение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58366"/>
            <a:ext cx="5195570" cy="3776979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marR="5080">
              <a:lnSpc>
                <a:spcPts val="2880"/>
              </a:lnSpc>
              <a:spcBef>
                <a:spcPts val="795"/>
              </a:spcBef>
            </a:pPr>
            <a:r>
              <a:rPr sz="3000" dirty="0">
                <a:latin typeface="Calibri"/>
                <a:cs typeface="Calibri"/>
              </a:rPr>
              <a:t>В </a:t>
            </a:r>
            <a:r>
              <a:rPr sz="3000" spc="-10" dirty="0">
                <a:latin typeface="Calibri"/>
                <a:cs typeface="Calibri"/>
              </a:rPr>
              <a:t>ряде </a:t>
            </a:r>
            <a:r>
              <a:rPr sz="3000" dirty="0">
                <a:latin typeface="Calibri"/>
                <a:cs typeface="Calibri"/>
              </a:rPr>
              <a:t>случаев </a:t>
            </a:r>
            <a:r>
              <a:rPr sz="3000" spc="-10" dirty="0">
                <a:latin typeface="Calibri"/>
                <a:cs typeface="Calibri"/>
              </a:rPr>
              <a:t>одномоментное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вправление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не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удается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50"/>
              </a:lnSpc>
            </a:pPr>
            <a:r>
              <a:rPr sz="3000" spc="-15" dirty="0">
                <a:latin typeface="Calibri"/>
                <a:cs typeface="Calibri"/>
              </a:rPr>
              <a:t>приходится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повторять</a:t>
            </a:r>
            <a:endParaRPr sz="3000">
              <a:latin typeface="Calibri"/>
              <a:cs typeface="Calibri"/>
            </a:endParaRPr>
          </a:p>
          <a:p>
            <a:pPr marL="12700" marR="228600">
              <a:lnSpc>
                <a:spcPts val="2880"/>
              </a:lnSpc>
              <a:spcBef>
                <a:spcPts val="340"/>
              </a:spcBef>
            </a:pPr>
            <a:r>
              <a:rPr sz="3000" spc="-10" dirty="0">
                <a:latin typeface="Calibri"/>
                <a:cs typeface="Calibri"/>
              </a:rPr>
              <a:t>манипуляции </a:t>
            </a:r>
            <a:r>
              <a:rPr sz="3000" dirty="0">
                <a:latin typeface="Calibri"/>
                <a:cs typeface="Calibri"/>
              </a:rPr>
              <a:t>2-3 раза. После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вправления </a:t>
            </a:r>
            <a:r>
              <a:rPr sz="3000" spc="-10" dirty="0">
                <a:latin typeface="Calibri"/>
                <a:cs typeface="Calibri"/>
              </a:rPr>
              <a:t>целесообразно </a:t>
            </a:r>
            <a:r>
              <a:rPr sz="3000" spc="-5" dirty="0">
                <a:latin typeface="Calibri"/>
                <a:cs typeface="Calibri"/>
              </a:rPr>
              <a:t> руку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фиксировать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косыночной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повязкой</a:t>
            </a:r>
            <a:r>
              <a:rPr sz="3000" dirty="0">
                <a:latin typeface="Calibri"/>
                <a:cs typeface="Calibri"/>
              </a:rPr>
              <a:t> на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1-2</a:t>
            </a:r>
            <a:r>
              <a:rPr sz="300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дня,</a:t>
            </a:r>
            <a:r>
              <a:rPr sz="3000" spc="-10" dirty="0">
                <a:latin typeface="Calibri"/>
                <a:cs typeface="Calibri"/>
              </a:rPr>
              <a:t> что</a:t>
            </a:r>
            <a:endParaRPr sz="3000">
              <a:latin typeface="Calibri"/>
              <a:cs typeface="Calibri"/>
            </a:endParaRPr>
          </a:p>
          <a:p>
            <a:pPr marL="12700" marR="887094">
              <a:lnSpc>
                <a:spcPts val="2880"/>
              </a:lnSpc>
              <a:spcBef>
                <a:spcPts val="5"/>
              </a:spcBef>
            </a:pPr>
            <a:r>
              <a:rPr sz="3000" spc="-5" dirty="0">
                <a:latin typeface="Calibri"/>
                <a:cs typeface="Calibri"/>
              </a:rPr>
              <a:t>способствует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сокращению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связок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сумки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сустава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до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910"/>
              </a:lnSpc>
            </a:pPr>
            <a:r>
              <a:rPr sz="3000" spc="-10" dirty="0">
                <a:latin typeface="Calibri"/>
                <a:cs typeface="Calibri"/>
              </a:rPr>
              <a:t>физиологического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состояния.</a:t>
            </a:r>
            <a:endParaRPr sz="3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0888" y="1240535"/>
            <a:ext cx="3563111" cy="356311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876925" y="4876291"/>
            <a:ext cx="274637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Calibri"/>
                <a:cs typeface="Calibri"/>
              </a:rPr>
              <a:t>Рис. </a:t>
            </a:r>
            <a:r>
              <a:rPr sz="1400" spc="-10" dirty="0">
                <a:latin typeface="Calibri"/>
                <a:cs typeface="Calibri"/>
              </a:rPr>
              <a:t>9.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пример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косыночной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повязки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60325"/>
            <a:ext cx="6078728" cy="600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Повторные</a:t>
            </a:r>
            <a:r>
              <a:rPr spc="-20" dirty="0"/>
              <a:t> подвывихи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11568" y="1130807"/>
            <a:ext cx="1932431" cy="338632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8739" y="999235"/>
            <a:ext cx="8983345" cy="373824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2280920">
              <a:lnSpc>
                <a:spcPct val="80000"/>
              </a:lnSpc>
              <a:spcBef>
                <a:spcPts val="820"/>
              </a:spcBef>
            </a:pPr>
            <a:r>
              <a:rPr sz="3000" spc="-5" dirty="0">
                <a:latin typeface="Calibri"/>
                <a:cs typeface="Calibri"/>
              </a:rPr>
              <a:t>Повторные </a:t>
            </a:r>
            <a:r>
              <a:rPr sz="3000" dirty="0">
                <a:latin typeface="Calibri"/>
                <a:cs typeface="Calibri"/>
              </a:rPr>
              <a:t>и </a:t>
            </a:r>
            <a:r>
              <a:rPr sz="3000" spc="-10" dirty="0">
                <a:latin typeface="Calibri"/>
                <a:cs typeface="Calibri"/>
              </a:rPr>
              <a:t>неоднократные </a:t>
            </a:r>
            <a:r>
              <a:rPr sz="3000" spc="-5" dirty="0">
                <a:latin typeface="Calibri"/>
                <a:cs typeface="Calibri"/>
              </a:rPr>
              <a:t>обращения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по </a:t>
            </a:r>
            <a:r>
              <a:rPr sz="3000" spc="-15" dirty="0">
                <a:latin typeface="Calibri"/>
                <a:cs typeface="Calibri"/>
              </a:rPr>
              <a:t>поводу подвывиха головки </a:t>
            </a:r>
            <a:r>
              <a:rPr sz="3000" dirty="0">
                <a:latin typeface="Calibri"/>
                <a:cs typeface="Calibri"/>
              </a:rPr>
              <a:t>лучевой 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кости</a:t>
            </a:r>
            <a:r>
              <a:rPr sz="3000" spc="-10" dirty="0">
                <a:latin typeface="Calibri"/>
                <a:cs typeface="Calibri"/>
              </a:rPr>
              <a:t> составляют </a:t>
            </a:r>
            <a:r>
              <a:rPr sz="3000" spc="-25" dirty="0">
                <a:latin typeface="Calibri"/>
                <a:cs typeface="Calibri"/>
              </a:rPr>
              <a:t>около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10%.</a:t>
            </a:r>
            <a:r>
              <a:rPr sz="3000" spc="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5" dirty="0">
                <a:latin typeface="Calibri"/>
                <a:cs typeface="Calibri"/>
              </a:rPr>
              <a:t>таких</a:t>
            </a:r>
            <a:endParaRPr sz="3000">
              <a:latin typeface="Calibri"/>
              <a:cs typeface="Calibri"/>
            </a:endParaRPr>
          </a:p>
          <a:p>
            <a:pPr marL="12700" marR="2672080">
              <a:lnSpc>
                <a:spcPct val="80000"/>
              </a:lnSpc>
            </a:pPr>
            <a:r>
              <a:rPr sz="3000" dirty="0">
                <a:latin typeface="Calibri"/>
                <a:cs typeface="Calibri"/>
              </a:rPr>
              <a:t>случаях после </a:t>
            </a:r>
            <a:r>
              <a:rPr sz="3000" spc="-5" dirty="0">
                <a:latin typeface="Calibri"/>
                <a:cs typeface="Calibri"/>
              </a:rPr>
              <a:t>вправления </a:t>
            </a:r>
            <a:r>
              <a:rPr sz="3000" spc="-15" dirty="0">
                <a:latin typeface="Calibri"/>
                <a:cs typeface="Calibri"/>
              </a:rPr>
              <a:t>подвывиха 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руку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фиксируют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гипсовым</a:t>
            </a:r>
            <a:r>
              <a:rPr sz="3000" spc="-10" dirty="0">
                <a:latin typeface="Calibri"/>
                <a:cs typeface="Calibri"/>
              </a:rPr>
              <a:t> лонгетом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от </a:t>
            </a:r>
            <a:r>
              <a:rPr sz="3000" spc="-6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пальцев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до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верхней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трети</a:t>
            </a:r>
            <a:r>
              <a:rPr sz="3000" dirty="0">
                <a:latin typeface="Calibri"/>
                <a:cs typeface="Calibri"/>
              </a:rPr>
              <a:t> плеча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в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2525"/>
              </a:lnSpc>
            </a:pPr>
            <a:r>
              <a:rPr sz="3000" spc="-15" dirty="0">
                <a:latin typeface="Calibri"/>
                <a:cs typeface="Calibri"/>
              </a:rPr>
              <a:t>положении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супинации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и</a:t>
            </a:r>
            <a:r>
              <a:rPr sz="3000" spc="-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сгибания</a:t>
            </a:r>
            <a:endParaRPr sz="3000">
              <a:latin typeface="Calibri"/>
              <a:cs typeface="Calibri"/>
            </a:endParaRPr>
          </a:p>
          <a:p>
            <a:pPr marL="12700" marR="2198370">
              <a:lnSpc>
                <a:spcPts val="2880"/>
              </a:lnSpc>
              <a:spcBef>
                <a:spcPts val="340"/>
              </a:spcBef>
            </a:pPr>
            <a:r>
              <a:rPr sz="3000" spc="-5" dirty="0">
                <a:latin typeface="Calibri"/>
                <a:cs typeface="Calibri"/>
              </a:rPr>
              <a:t>предплечья </a:t>
            </a:r>
            <a:r>
              <a:rPr sz="3000" spc="-10" dirty="0">
                <a:latin typeface="Calibri"/>
                <a:cs typeface="Calibri"/>
              </a:rPr>
              <a:t>до </a:t>
            </a:r>
            <a:r>
              <a:rPr sz="3000" spc="-5" dirty="0">
                <a:latin typeface="Calibri"/>
                <a:cs typeface="Calibri"/>
              </a:rPr>
              <a:t>прямого </a:t>
            </a:r>
            <a:r>
              <a:rPr sz="3000" spc="-35" dirty="0">
                <a:latin typeface="Calibri"/>
                <a:cs typeface="Calibri"/>
              </a:rPr>
              <a:t>угла </a:t>
            </a:r>
            <a:r>
              <a:rPr sz="3000" spc="-10" dirty="0">
                <a:latin typeface="Calibri"/>
                <a:cs typeface="Calibri"/>
              </a:rPr>
              <a:t>сроком </a:t>
            </a:r>
            <a:r>
              <a:rPr sz="3000" dirty="0">
                <a:latin typeface="Calibri"/>
                <a:cs typeface="Calibri"/>
              </a:rPr>
              <a:t>на </a:t>
            </a:r>
            <a:r>
              <a:rPr sz="3000" spc="5" dirty="0">
                <a:latin typeface="Calibri"/>
                <a:cs typeface="Calibri"/>
              </a:rPr>
              <a:t>2- </a:t>
            </a:r>
            <a:r>
              <a:rPr sz="3000" spc="-6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3 </a:t>
            </a:r>
            <a:r>
              <a:rPr sz="3000" spc="-15" dirty="0">
                <a:latin typeface="Calibri"/>
                <a:cs typeface="Calibri"/>
              </a:rPr>
              <a:t>нед.</a:t>
            </a:r>
            <a:endParaRPr sz="3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280"/>
              </a:spcBef>
            </a:pPr>
            <a:r>
              <a:rPr sz="1100" spc="-5" dirty="0">
                <a:latin typeface="Calibri"/>
                <a:cs typeface="Calibri"/>
              </a:rPr>
              <a:t>Рис. 9. </a:t>
            </a:r>
            <a:r>
              <a:rPr sz="1100" dirty="0">
                <a:latin typeface="Calibri"/>
                <a:cs typeface="Calibri"/>
              </a:rPr>
              <a:t>пример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гипсовой лонгеты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36525"/>
            <a:ext cx="3200400" cy="600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Литература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169619"/>
            <a:ext cx="7885430" cy="2704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indent="-344805">
              <a:lnSpc>
                <a:spcPts val="1945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dirty="0">
                <a:latin typeface="Calibri"/>
                <a:cs typeface="Calibri"/>
              </a:rPr>
              <a:t>Жила,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Н.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Г.</a:t>
            </a:r>
            <a:r>
              <a:rPr sz="1800" spc="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Амбулаторная</a:t>
            </a:r>
            <a:r>
              <a:rPr sz="1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травматология</a:t>
            </a:r>
            <a:r>
              <a:rPr sz="1800" u="heavy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детского</a:t>
            </a:r>
            <a:r>
              <a:rPr sz="1800" u="heavy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возраста</a:t>
            </a:r>
            <a:r>
              <a:rPr sz="1800" spc="4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800" spc="-5" dirty="0">
                <a:latin typeface="Calibri"/>
                <a:cs typeface="Calibri"/>
              </a:rPr>
              <a:t>[Электронный</a:t>
            </a:r>
            <a:endParaRPr sz="1800" dirty="0">
              <a:latin typeface="Calibri"/>
              <a:cs typeface="Calibri"/>
            </a:endParaRPr>
          </a:p>
          <a:p>
            <a:pPr marL="356870">
              <a:lnSpc>
                <a:spcPts val="1945"/>
              </a:lnSpc>
            </a:pPr>
            <a:r>
              <a:rPr sz="1800" spc="-5" dirty="0">
                <a:latin typeface="Calibri"/>
                <a:cs typeface="Calibri"/>
              </a:rPr>
              <a:t>ресурс]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рук.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для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врачей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/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Н.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75" dirty="0">
                <a:latin typeface="Calibri"/>
                <a:cs typeface="Calibri"/>
              </a:rPr>
              <a:t>Г.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Жила,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И. Зорин.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М.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sz="1800" spc="-20" dirty="0">
                <a:latin typeface="Calibri"/>
                <a:cs typeface="Calibri"/>
              </a:rPr>
              <a:t>ГЭОТАР-Медиа,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2017.</a:t>
            </a:r>
          </a:p>
          <a:p>
            <a:pPr marL="356870" marR="6985" indent="-344805">
              <a:lnSpc>
                <a:spcPct val="80100"/>
              </a:lnSpc>
              <a:spcBef>
                <a:spcPts val="43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5" dirty="0">
                <a:latin typeface="Calibri"/>
                <a:cs typeface="Calibri"/>
              </a:rPr>
              <a:t>Петрушин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Александр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Леонидович,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Брагина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Светлана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Валентиновна, &amp;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Березин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Павел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Андреевич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(2019). </a:t>
            </a:r>
            <a:r>
              <a:rPr sz="1800" spc="-5" dirty="0">
                <a:latin typeface="Calibri"/>
                <a:cs typeface="Calibri"/>
              </a:rPr>
              <a:t>Современные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представления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подвывихе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головки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лучевой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кости.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Ортопедия,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травматология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восстановительная</a:t>
            </a:r>
            <a:endParaRPr sz="1800" dirty="0">
              <a:latin typeface="Calibri"/>
              <a:cs typeface="Calibri"/>
            </a:endParaRPr>
          </a:p>
          <a:p>
            <a:pPr marL="356870">
              <a:lnSpc>
                <a:spcPts val="1730"/>
              </a:lnSpc>
            </a:pPr>
            <a:r>
              <a:rPr sz="1800" spc="-10" dirty="0">
                <a:latin typeface="Calibri"/>
                <a:cs typeface="Calibri"/>
              </a:rPr>
              <a:t>хирургия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детского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возраста,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7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(4),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113-124.</a:t>
            </a:r>
          </a:p>
          <a:p>
            <a:pPr marL="356870" marR="557530" indent="-344805">
              <a:lnSpc>
                <a:spcPct val="80100"/>
              </a:lnSpc>
              <a:spcBef>
                <a:spcPts val="43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1800" spc="-10" dirty="0">
                <a:latin typeface="Calibri"/>
                <a:cs typeface="Calibri"/>
              </a:rPr>
              <a:t>Мельцин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Игорь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Игорьевич,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Павлов В.А.,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Афуков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И.В.,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Котлубаев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Р.С.,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Лященко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О.А.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(2016).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Повреждение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плечелучевого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сочленения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детей.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Детская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хирургия,</a:t>
            </a:r>
            <a:r>
              <a:rPr sz="1800" dirty="0">
                <a:latin typeface="Calibri"/>
                <a:cs typeface="Calibri"/>
              </a:rPr>
              <a:t> 20 (1), 23-26.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Травматология. Справочное </a:t>
            </a:r>
            <a:r>
              <a:rPr lang="ru-RU" dirty="0" err="1" smtClean="0"/>
              <a:t>руководство.Черкашина</a:t>
            </a:r>
            <a:r>
              <a:rPr lang="ru-RU" dirty="0" smtClean="0"/>
              <a:t> З.А.МИА </a:t>
            </a:r>
            <a:r>
              <a:rPr lang="ru-RU" dirty="0"/>
              <a:t>(Медицинское информационное агентство), </a:t>
            </a:r>
            <a:r>
              <a:rPr lang="ru-RU" dirty="0" smtClean="0"/>
              <a:t>2021 </a:t>
            </a:r>
            <a:r>
              <a:rPr lang="ru-RU" dirty="0"/>
              <a:t>г.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1127125"/>
            <a:ext cx="7999730" cy="103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600" spc="-5" dirty="0"/>
              <a:t>Спасибо</a:t>
            </a:r>
            <a:r>
              <a:rPr sz="6600" spc="-55" dirty="0"/>
              <a:t> </a:t>
            </a:r>
            <a:r>
              <a:rPr sz="6600" dirty="0"/>
              <a:t>за</a:t>
            </a:r>
            <a:r>
              <a:rPr sz="6600" spc="-60" dirty="0"/>
              <a:t> </a:t>
            </a:r>
            <a:r>
              <a:rPr sz="6600" dirty="0"/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0" y="253441"/>
            <a:ext cx="488759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/>
              <a:t>Распространённость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9925" y="932215"/>
            <a:ext cx="4154170" cy="335597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301625">
              <a:lnSpc>
                <a:spcPct val="90000"/>
              </a:lnSpc>
              <a:spcBef>
                <a:spcPts val="385"/>
              </a:spcBef>
            </a:pPr>
            <a:r>
              <a:rPr sz="2400" spc="-10" dirty="0">
                <a:latin typeface="Calibri"/>
                <a:cs typeface="Calibri"/>
              </a:rPr>
              <a:t>Подвывих головки </a:t>
            </a:r>
            <a:r>
              <a:rPr sz="2400" spc="-5" dirty="0">
                <a:latin typeface="Calibri"/>
                <a:cs typeface="Calibri"/>
              </a:rPr>
              <a:t>лучевой 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кости </a:t>
            </a:r>
            <a:r>
              <a:rPr sz="2400" dirty="0">
                <a:latin typeface="Calibri"/>
                <a:cs typeface="Calibri"/>
              </a:rPr>
              <a:t>у </a:t>
            </a:r>
            <a:r>
              <a:rPr sz="2400" spc="-10" dirty="0">
                <a:latin typeface="Calibri"/>
                <a:cs typeface="Calibri"/>
              </a:rPr>
              <a:t>детей является </a:t>
            </a:r>
            <a:r>
              <a:rPr sz="2400" spc="-5" dirty="0">
                <a:latin typeface="Calibri"/>
                <a:cs typeface="Calibri"/>
              </a:rPr>
              <a:t> типичным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20" dirty="0">
                <a:latin typeface="Calibri"/>
                <a:cs typeface="Calibri"/>
              </a:rPr>
              <a:t>одним </a:t>
            </a:r>
            <a:r>
              <a:rPr sz="2400" dirty="0">
                <a:latin typeface="Calibri"/>
                <a:cs typeface="Calibri"/>
              </a:rPr>
              <a:t>из самых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частых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повреждений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области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локтевого сустава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раннем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детском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возрасте.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Данная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450"/>
              </a:lnSpc>
            </a:pPr>
            <a:r>
              <a:rPr sz="2400" spc="-10" dirty="0">
                <a:latin typeface="Calibri"/>
                <a:cs typeface="Calibri"/>
              </a:rPr>
              <a:t>патология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встречается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</a:p>
          <a:p>
            <a:pPr marL="12700" marR="5080">
              <a:lnSpc>
                <a:spcPct val="90000"/>
              </a:lnSpc>
              <a:spcBef>
                <a:spcPts val="145"/>
              </a:spcBef>
            </a:pPr>
            <a:r>
              <a:rPr sz="2400" spc="-10" dirty="0">
                <a:latin typeface="Calibri"/>
                <a:cs typeface="Calibri"/>
              </a:rPr>
              <a:t>основном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возрасте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dirty="0">
                <a:latin typeface="Calibri"/>
                <a:cs typeface="Calibri"/>
              </a:rPr>
              <a:t>1 </a:t>
            </a:r>
            <a:r>
              <a:rPr sz="2400" spc="-25" dirty="0">
                <a:latin typeface="Calibri"/>
                <a:cs typeface="Calibri"/>
              </a:rPr>
              <a:t>года 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 </a:t>
            </a:r>
            <a:r>
              <a:rPr sz="2400" dirty="0">
                <a:latin typeface="Calibri"/>
                <a:cs typeface="Calibri"/>
              </a:rPr>
              <a:t>3 </a:t>
            </a:r>
            <a:r>
              <a:rPr sz="2400" spc="-5" dirty="0">
                <a:latin typeface="Calibri"/>
                <a:cs typeface="Calibri"/>
              </a:rPr>
              <a:t>лет </a:t>
            </a:r>
            <a:r>
              <a:rPr sz="2400" spc="-10" dirty="0">
                <a:latin typeface="Calibri"/>
                <a:cs typeface="Calibri"/>
              </a:rPr>
              <a:t>(81%), </a:t>
            </a:r>
            <a:r>
              <a:rPr sz="2400" spc="-5" dirty="0">
                <a:latin typeface="Calibri"/>
                <a:cs typeface="Calibri"/>
              </a:rPr>
              <a:t>очень </a:t>
            </a:r>
            <a:r>
              <a:rPr sz="2400" spc="-10" dirty="0">
                <a:latin typeface="Calibri"/>
                <a:cs typeface="Calibri"/>
              </a:rPr>
              <a:t>редко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наблюдается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грудных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детей,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1195" y="4205768"/>
            <a:ext cx="415290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Calibri"/>
                <a:cs typeface="Calibri"/>
              </a:rPr>
              <a:t>у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детей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старше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6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лет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составляет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исключение.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0888" y="1060703"/>
            <a:ext cx="2569464" cy="346557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624196" y="4559909"/>
            <a:ext cx="4462145" cy="5765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170180" algn="just">
              <a:lnSpc>
                <a:spcPct val="100000"/>
              </a:lnSpc>
              <a:spcBef>
                <a:spcPts val="115"/>
              </a:spcBef>
            </a:pPr>
            <a:r>
              <a:rPr sz="900" b="1" dirty="0">
                <a:latin typeface="Calibri"/>
                <a:cs typeface="Calibri"/>
              </a:rPr>
              <a:t>Рис.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1.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Рентгеновские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схемы</a:t>
            </a:r>
            <a:r>
              <a:rPr sz="900" b="1" spc="-3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локтевого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сустава</a:t>
            </a:r>
            <a:r>
              <a:rPr sz="900" b="1" spc="-5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(норма)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spc="5" dirty="0">
                <a:latin typeface="Calibri"/>
                <a:cs typeface="Calibri"/>
              </a:rPr>
              <a:t>в</a:t>
            </a:r>
            <a:r>
              <a:rPr sz="900" b="1" spc="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передне-задней</a:t>
            </a:r>
            <a:r>
              <a:rPr sz="900" b="1" spc="-8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проекции</a:t>
            </a:r>
            <a:r>
              <a:rPr sz="900" b="1" spc="-10" dirty="0">
                <a:latin typeface="Calibri"/>
                <a:cs typeface="Calibri"/>
              </a:rPr>
              <a:t> </a:t>
            </a:r>
            <a:r>
              <a:rPr sz="900" b="1" spc="5" dirty="0">
                <a:latin typeface="Calibri"/>
                <a:cs typeface="Calibri"/>
              </a:rPr>
              <a:t>в 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возрасте </a:t>
            </a:r>
            <a:r>
              <a:rPr sz="900" b="1" spc="5" dirty="0">
                <a:latin typeface="Calibri"/>
                <a:cs typeface="Calibri"/>
              </a:rPr>
              <a:t>1 </a:t>
            </a:r>
            <a:r>
              <a:rPr sz="900" b="1" spc="-5" dirty="0">
                <a:latin typeface="Calibri"/>
                <a:cs typeface="Calibri"/>
              </a:rPr>
              <a:t>года, 3, </a:t>
            </a:r>
            <a:r>
              <a:rPr sz="900" b="1" spc="5" dirty="0">
                <a:latin typeface="Calibri"/>
                <a:cs typeface="Calibri"/>
              </a:rPr>
              <a:t>4 и 6 лет </a:t>
            </a:r>
            <a:r>
              <a:rPr sz="900" b="1" i="1" dirty="0">
                <a:latin typeface="Calibri"/>
                <a:cs typeface="Calibri"/>
              </a:rPr>
              <a:t>(схема): </a:t>
            </a:r>
            <a:r>
              <a:rPr sz="900" b="1" spc="5" dirty="0">
                <a:latin typeface="Calibri"/>
                <a:cs typeface="Calibri"/>
              </a:rPr>
              <a:t>1 </a:t>
            </a:r>
            <a:r>
              <a:rPr sz="900" b="1" dirty="0">
                <a:latin typeface="Calibri"/>
                <a:cs typeface="Calibri"/>
              </a:rPr>
              <a:t>- плечевая кость; </a:t>
            </a:r>
            <a:r>
              <a:rPr sz="900" b="1" spc="5" dirty="0">
                <a:latin typeface="Calibri"/>
                <a:cs typeface="Calibri"/>
              </a:rPr>
              <a:t>2 </a:t>
            </a:r>
            <a:r>
              <a:rPr sz="900" b="1" dirty="0">
                <a:latin typeface="Calibri"/>
                <a:cs typeface="Calibri"/>
              </a:rPr>
              <a:t>- ядро окостенения головки </a:t>
            </a:r>
            <a:r>
              <a:rPr sz="900" b="1" spc="-19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мыщелка</a:t>
            </a:r>
            <a:r>
              <a:rPr sz="900" b="1" spc="-5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плечевой</a:t>
            </a:r>
            <a:r>
              <a:rPr sz="900" b="1" spc="-3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кости;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5" dirty="0">
                <a:latin typeface="Calibri"/>
                <a:cs typeface="Calibri"/>
              </a:rPr>
              <a:t>3</a:t>
            </a:r>
            <a:r>
              <a:rPr sz="900" b="1" dirty="0">
                <a:latin typeface="Calibri"/>
                <a:cs typeface="Calibri"/>
              </a:rPr>
              <a:t> -</a:t>
            </a:r>
            <a:r>
              <a:rPr sz="900" b="1" spc="-2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локтевая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кость;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5" dirty="0">
                <a:latin typeface="Calibri"/>
                <a:cs typeface="Calibri"/>
              </a:rPr>
              <a:t>4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- </a:t>
            </a:r>
            <a:r>
              <a:rPr sz="900" b="1" spc="5" dirty="0">
                <a:latin typeface="Calibri"/>
                <a:cs typeface="Calibri"/>
              </a:rPr>
              <a:t>лучевая</a:t>
            </a:r>
            <a:r>
              <a:rPr sz="900" b="1" spc="-5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кость;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spc="5" dirty="0">
                <a:latin typeface="Calibri"/>
                <a:cs typeface="Calibri"/>
              </a:rPr>
              <a:t>5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-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ядро</a:t>
            </a:r>
            <a:r>
              <a:rPr sz="900" b="1" spc="-2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окостенения</a:t>
            </a:r>
            <a:endParaRPr sz="9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900" b="1" dirty="0">
                <a:latin typeface="Calibri"/>
                <a:cs typeface="Calibri"/>
              </a:rPr>
              <a:t>головки</a:t>
            </a:r>
            <a:r>
              <a:rPr sz="900" b="1" spc="1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лучевой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кости;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spc="5" dirty="0">
                <a:latin typeface="Calibri"/>
                <a:cs typeface="Calibri"/>
              </a:rPr>
              <a:t>6</a:t>
            </a:r>
            <a:r>
              <a:rPr sz="900" b="1" dirty="0">
                <a:latin typeface="Calibri"/>
                <a:cs typeface="Calibri"/>
              </a:rPr>
              <a:t> -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ядро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окостенения</a:t>
            </a:r>
            <a:r>
              <a:rPr sz="900" b="1" spc="-8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медиального</a:t>
            </a:r>
            <a:r>
              <a:rPr sz="900" b="1" spc="-3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надмыщелка</a:t>
            </a:r>
            <a:r>
              <a:rPr sz="900" b="1" spc="-4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плечевой</a:t>
            </a:r>
            <a:r>
              <a:rPr sz="900" b="1" spc="-60" dirty="0">
                <a:latin typeface="Calibri"/>
                <a:cs typeface="Calibri"/>
              </a:rPr>
              <a:t> </a:t>
            </a:r>
            <a:r>
              <a:rPr sz="900" b="1" dirty="0">
                <a:latin typeface="Calibri"/>
                <a:cs typeface="Calibri"/>
              </a:rPr>
              <a:t>кости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60325"/>
            <a:ext cx="5257037" cy="600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Механизм</a:t>
            </a:r>
            <a:r>
              <a:rPr spc="-20" dirty="0"/>
              <a:t> </a:t>
            </a:r>
            <a:r>
              <a:rPr spc="-10" dirty="0"/>
              <a:t>травмы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2600" y="1279525"/>
            <a:ext cx="3297934" cy="34601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838200" y="661131"/>
            <a:ext cx="8305800" cy="44993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spc="-5" dirty="0">
                <a:latin typeface="Calibri"/>
                <a:cs typeface="Calibri"/>
              </a:rPr>
              <a:t>Механизм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травмы</a:t>
            </a:r>
            <a:r>
              <a:rPr sz="1650" spc="-65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типичный:</a:t>
            </a:r>
            <a:r>
              <a:rPr sz="1650" spc="-10" dirty="0">
                <a:latin typeface="Calibri"/>
                <a:cs typeface="Calibri"/>
              </a:rPr>
              <a:t> резкое,</a:t>
            </a:r>
            <a:endParaRPr sz="1650" dirty="0">
              <a:latin typeface="Calibri"/>
              <a:cs typeface="Calibri"/>
            </a:endParaRPr>
          </a:p>
          <a:p>
            <a:pPr marL="12700" marR="4547870">
              <a:lnSpc>
                <a:spcPct val="99900"/>
              </a:lnSpc>
              <a:spcBef>
                <a:spcPts val="15"/>
              </a:spcBef>
            </a:pPr>
            <a:r>
              <a:rPr sz="1650" spc="-5" dirty="0">
                <a:latin typeface="Calibri"/>
                <a:cs typeface="Calibri"/>
              </a:rPr>
              <a:t>рывкообразное потягивание </a:t>
            </a:r>
            <a:r>
              <a:rPr sz="1650" dirty="0">
                <a:latin typeface="Calibri"/>
                <a:cs typeface="Calibri"/>
              </a:rPr>
              <a:t>за </a:t>
            </a:r>
            <a:r>
              <a:rPr sz="1650" spc="-10" dirty="0">
                <a:latin typeface="Calibri"/>
                <a:cs typeface="Calibri"/>
              </a:rPr>
              <a:t>руку </a:t>
            </a:r>
            <a:r>
              <a:rPr sz="1650" dirty="0">
                <a:latin typeface="Calibri"/>
                <a:cs typeface="Calibri"/>
              </a:rPr>
              <a:t>(за кисть </a:t>
            </a:r>
            <a:r>
              <a:rPr sz="1650" spc="-5" dirty="0">
                <a:latin typeface="Calibri"/>
                <a:cs typeface="Calibri"/>
              </a:rPr>
              <a:t>или </a:t>
            </a:r>
            <a:r>
              <a:rPr sz="1650" spc="-36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нижний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конец</a:t>
            </a:r>
            <a:r>
              <a:rPr sz="1650" spc="-5" dirty="0">
                <a:latin typeface="Calibri"/>
                <a:cs typeface="Calibri"/>
              </a:rPr>
              <a:t> предплечья)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по </a:t>
            </a:r>
            <a:r>
              <a:rPr sz="1650" spc="-15" dirty="0">
                <a:latin typeface="Calibri"/>
                <a:cs typeface="Calibri"/>
              </a:rPr>
              <a:t>продольной</a:t>
            </a:r>
            <a:r>
              <a:rPr sz="1650" spc="25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оси 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конечности (чаще </a:t>
            </a:r>
            <a:r>
              <a:rPr sz="1650" spc="-10" dirty="0">
                <a:latin typeface="Calibri"/>
                <a:cs typeface="Calibri"/>
              </a:rPr>
              <a:t>вверх, иногда </a:t>
            </a:r>
            <a:r>
              <a:rPr sz="1650" spc="-5" dirty="0">
                <a:latin typeface="Calibri"/>
                <a:cs typeface="Calibri"/>
              </a:rPr>
              <a:t>вперед). </a:t>
            </a:r>
            <a:r>
              <a:rPr sz="1650" spc="-15" dirty="0">
                <a:latin typeface="Calibri"/>
                <a:cs typeface="Calibri"/>
              </a:rPr>
              <a:t>Травма, </a:t>
            </a:r>
            <a:r>
              <a:rPr sz="1650" spc="-10" dirty="0">
                <a:latin typeface="Calibri"/>
                <a:cs typeface="Calibri"/>
              </a:rPr>
              <a:t> как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правило,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происходит </a:t>
            </a:r>
            <a:r>
              <a:rPr sz="1650" dirty="0">
                <a:latin typeface="Calibri"/>
                <a:cs typeface="Calibri"/>
              </a:rPr>
              <a:t>в</a:t>
            </a:r>
            <a:r>
              <a:rPr sz="1650" spc="-15" dirty="0">
                <a:latin typeface="Calibri"/>
                <a:cs typeface="Calibri"/>
              </a:rPr>
              <a:t> </a:t>
            </a:r>
            <a:r>
              <a:rPr sz="1650" spc="-20" dirty="0">
                <a:latin typeface="Calibri"/>
                <a:cs typeface="Calibri"/>
              </a:rPr>
              <a:t>тот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момент,</a:t>
            </a:r>
            <a:r>
              <a:rPr sz="1650" spc="-20" dirty="0">
                <a:latin typeface="Calibri"/>
                <a:cs typeface="Calibri"/>
              </a:rPr>
              <a:t> когда</a:t>
            </a:r>
            <a:endParaRPr sz="1650" dirty="0">
              <a:latin typeface="Calibri"/>
              <a:cs typeface="Calibri"/>
            </a:endParaRPr>
          </a:p>
          <a:p>
            <a:pPr marL="12700" marR="4382770">
              <a:lnSpc>
                <a:spcPct val="100000"/>
              </a:lnSpc>
              <a:spcBef>
                <a:spcPts val="10"/>
              </a:spcBef>
            </a:pPr>
            <a:r>
              <a:rPr sz="1650" spc="-5" dirty="0">
                <a:latin typeface="Calibri"/>
                <a:cs typeface="Calibri"/>
              </a:rPr>
              <a:t>ребенок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оступился</a:t>
            </a:r>
            <a:r>
              <a:rPr sz="1650" spc="1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или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поскользнулся,</a:t>
            </a:r>
            <a:r>
              <a:rPr sz="1650" spc="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а</a:t>
            </a:r>
            <a:r>
              <a:rPr sz="1650" spc="-15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взрослый, 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держа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его</a:t>
            </a:r>
            <a:r>
              <a:rPr sz="1650" dirty="0">
                <a:latin typeface="Calibri"/>
                <a:cs typeface="Calibri"/>
              </a:rPr>
              <a:t> за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spc="-20" dirty="0">
                <a:latin typeface="Calibri"/>
                <a:cs typeface="Calibri"/>
              </a:rPr>
              <a:t>руку,</a:t>
            </a:r>
            <a:r>
              <a:rPr sz="1650" spc="25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потянул</a:t>
            </a:r>
            <a:r>
              <a:rPr sz="1650" spc="-2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за </a:t>
            </a:r>
            <a:r>
              <a:rPr sz="1650" spc="-5" dirty="0">
                <a:latin typeface="Calibri"/>
                <a:cs typeface="Calibri"/>
              </a:rPr>
              <a:t>нее,</a:t>
            </a:r>
            <a:r>
              <a:rPr sz="1650" spc="2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чтобы</a:t>
            </a:r>
            <a:r>
              <a:rPr sz="1650" spc="-15" dirty="0">
                <a:latin typeface="Calibri"/>
                <a:cs typeface="Calibri"/>
              </a:rPr>
              <a:t> удержать </a:t>
            </a:r>
            <a:r>
              <a:rPr sz="1650" spc="-1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ребенка </a:t>
            </a:r>
            <a:r>
              <a:rPr sz="1650" spc="-15" dirty="0">
                <a:latin typeface="Calibri"/>
                <a:cs typeface="Calibri"/>
              </a:rPr>
              <a:t>от </a:t>
            </a:r>
            <a:r>
              <a:rPr sz="1650" spc="-5" dirty="0">
                <a:latin typeface="Calibri"/>
                <a:cs typeface="Calibri"/>
              </a:rPr>
              <a:t>падения (рис. </a:t>
            </a:r>
            <a:r>
              <a:rPr sz="1650" dirty="0">
                <a:latin typeface="Calibri"/>
                <a:cs typeface="Calibri"/>
              </a:rPr>
              <a:t>2, а) </a:t>
            </a:r>
            <a:r>
              <a:rPr sz="1650" spc="-5" dirty="0">
                <a:latin typeface="Calibri"/>
                <a:cs typeface="Calibri"/>
              </a:rPr>
              <a:t>или </a:t>
            </a:r>
            <a:r>
              <a:rPr sz="1650" dirty="0">
                <a:latin typeface="Calibri"/>
                <a:cs typeface="Calibri"/>
              </a:rPr>
              <a:t>при </a:t>
            </a:r>
            <a:r>
              <a:rPr sz="1650" spc="-5" dirty="0">
                <a:latin typeface="Calibri"/>
                <a:cs typeface="Calibri"/>
              </a:rPr>
              <a:t>поднимании </a:t>
            </a:r>
            <a:r>
              <a:rPr sz="1650" spc="-36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его.</a:t>
            </a:r>
            <a:r>
              <a:rPr sz="1650" spc="15" dirty="0">
                <a:latin typeface="Calibri"/>
                <a:cs typeface="Calibri"/>
              </a:rPr>
              <a:t> </a:t>
            </a:r>
            <a:r>
              <a:rPr sz="1650" spc="-15" dirty="0">
                <a:latin typeface="Calibri"/>
                <a:cs typeface="Calibri"/>
              </a:rPr>
              <a:t>Иногда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у</a:t>
            </a:r>
            <a:r>
              <a:rPr sz="1650" spc="-5" dirty="0">
                <a:latin typeface="Calibri"/>
                <a:cs typeface="Calibri"/>
              </a:rPr>
              <a:t> маленького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ребенка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подвывих 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головки </a:t>
            </a:r>
            <a:r>
              <a:rPr sz="1650" spc="-5" dirty="0">
                <a:latin typeface="Calibri"/>
                <a:cs typeface="Calibri"/>
              </a:rPr>
              <a:t>лучевой </a:t>
            </a:r>
            <a:r>
              <a:rPr sz="1650" spc="-10" dirty="0">
                <a:latin typeface="Calibri"/>
                <a:cs typeface="Calibri"/>
              </a:rPr>
              <a:t>кости происходит </a:t>
            </a:r>
            <a:r>
              <a:rPr sz="1650" dirty="0">
                <a:latin typeface="Calibri"/>
                <a:cs typeface="Calibri"/>
              </a:rPr>
              <a:t>во время игры 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или надевания </a:t>
            </a:r>
            <a:r>
              <a:rPr sz="1650" dirty="0">
                <a:latin typeface="Calibri"/>
                <a:cs typeface="Calibri"/>
              </a:rPr>
              <a:t>и снимания </a:t>
            </a:r>
            <a:r>
              <a:rPr sz="1650" spc="-15" dirty="0">
                <a:latin typeface="Calibri"/>
                <a:cs typeface="Calibri"/>
              </a:rPr>
              <a:t>одежды </a:t>
            </a:r>
            <a:r>
              <a:rPr sz="1650" dirty="0">
                <a:latin typeface="Calibri"/>
                <a:cs typeface="Calibri"/>
              </a:rPr>
              <a:t>с </a:t>
            </a:r>
            <a:r>
              <a:rPr sz="1650" spc="-5" dirty="0">
                <a:latin typeface="Calibri"/>
                <a:cs typeface="Calibri"/>
              </a:rPr>
              <a:t>узкими 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рукавами </a:t>
            </a:r>
            <a:r>
              <a:rPr sz="1650" spc="-5" dirty="0">
                <a:latin typeface="Calibri"/>
                <a:cs typeface="Calibri"/>
              </a:rPr>
              <a:t>(рис. </a:t>
            </a:r>
            <a:r>
              <a:rPr sz="1650" dirty="0">
                <a:latin typeface="Calibri"/>
                <a:cs typeface="Calibri"/>
              </a:rPr>
              <a:t>2, б). В </a:t>
            </a:r>
            <a:r>
              <a:rPr sz="1650" spc="-10" dirty="0">
                <a:latin typeface="Calibri"/>
                <a:cs typeface="Calibri"/>
              </a:rPr>
              <a:t>некоторых </a:t>
            </a:r>
            <a:r>
              <a:rPr sz="1650" spc="-5" dirty="0">
                <a:latin typeface="Calibri"/>
                <a:cs typeface="Calibri"/>
              </a:rPr>
              <a:t>случаях </a:t>
            </a:r>
            <a:r>
              <a:rPr sz="1650" dirty="0">
                <a:latin typeface="Calibri"/>
                <a:cs typeface="Calibri"/>
              </a:rPr>
              <a:t>в такие 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моменты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spc="-5" dirty="0">
                <a:latin typeface="Calibri"/>
                <a:cs typeface="Calibri"/>
              </a:rPr>
              <a:t>взрослые</a:t>
            </a:r>
            <a:r>
              <a:rPr sz="1650" dirty="0">
                <a:latin typeface="Calibri"/>
                <a:cs typeface="Calibri"/>
              </a:rPr>
              <a:t> </a:t>
            </a:r>
            <a:r>
              <a:rPr sz="1650" spc="-15" dirty="0">
                <a:latin typeface="Calibri"/>
                <a:cs typeface="Calibri"/>
              </a:rPr>
              <a:t>отмечают,</a:t>
            </a:r>
            <a:r>
              <a:rPr sz="1650" spc="-20" dirty="0">
                <a:latin typeface="Calibri"/>
                <a:cs typeface="Calibri"/>
              </a:rPr>
              <a:t> </a:t>
            </a:r>
            <a:r>
              <a:rPr sz="1650" spc="-10" dirty="0">
                <a:latin typeface="Calibri"/>
                <a:cs typeface="Calibri"/>
              </a:rPr>
              <a:t>что</a:t>
            </a:r>
            <a:r>
              <a:rPr sz="1650" spc="-5" dirty="0">
                <a:latin typeface="Calibri"/>
                <a:cs typeface="Calibri"/>
              </a:rPr>
              <a:t> </a:t>
            </a:r>
            <a:r>
              <a:rPr sz="1650" spc="-15" dirty="0">
                <a:latin typeface="Calibri"/>
                <a:cs typeface="Calibri"/>
              </a:rPr>
              <a:t>рука</a:t>
            </a:r>
            <a:r>
              <a:rPr sz="1650" spc="5" dirty="0">
                <a:latin typeface="Calibri"/>
                <a:cs typeface="Calibri"/>
              </a:rPr>
              <a:t> </a:t>
            </a:r>
            <a:r>
              <a:rPr sz="1650" dirty="0">
                <a:latin typeface="Calibri"/>
                <a:cs typeface="Calibri"/>
              </a:rPr>
              <a:t>у </a:t>
            </a:r>
            <a:r>
              <a:rPr sz="1650" spc="-5" dirty="0">
                <a:latin typeface="Calibri"/>
                <a:cs typeface="Calibri"/>
              </a:rPr>
              <a:t>ребенка</a:t>
            </a:r>
            <a:endParaRPr sz="16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650" spc="-10" dirty="0">
                <a:latin typeface="Calibri"/>
                <a:cs typeface="Calibri"/>
              </a:rPr>
              <a:t>«</a:t>
            </a:r>
            <a:r>
              <a:rPr sz="1650" spc="-10" dirty="0" err="1">
                <a:latin typeface="Calibri"/>
                <a:cs typeface="Calibri"/>
              </a:rPr>
              <a:t>хрустнула</a:t>
            </a:r>
            <a:r>
              <a:rPr sz="1650" spc="-10" dirty="0" smtClean="0">
                <a:latin typeface="Calibri"/>
                <a:cs typeface="Calibri"/>
              </a:rPr>
              <a:t>».</a:t>
            </a:r>
            <a:r>
              <a:rPr lang="ru-RU" sz="1650" dirty="0">
                <a:latin typeface="Calibri"/>
                <a:cs typeface="Calibri"/>
              </a:rPr>
              <a:t> </a:t>
            </a:r>
            <a:r>
              <a:rPr lang="ru-RU" sz="1650" dirty="0" smtClean="0">
                <a:latin typeface="Calibri"/>
                <a:cs typeface="Calibri"/>
              </a:rPr>
              <a:t>                                                </a:t>
            </a:r>
            <a:r>
              <a:rPr sz="1100" spc="-5" dirty="0" err="1" smtClean="0">
                <a:latin typeface="Calibri"/>
                <a:cs typeface="Calibri"/>
              </a:rPr>
              <a:t>Рис</a:t>
            </a:r>
            <a:r>
              <a:rPr sz="1100" spc="-5" dirty="0">
                <a:latin typeface="Calibri"/>
                <a:cs typeface="Calibri"/>
              </a:rPr>
              <a:t>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2.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Механизм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подвывиха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головки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лучевой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кости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у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детей: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а </a:t>
            </a:r>
            <a:r>
              <a:rPr sz="1100" dirty="0">
                <a:latin typeface="Calibri"/>
                <a:cs typeface="Calibri"/>
              </a:rPr>
              <a:t>-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на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прогулке;</a:t>
            </a:r>
            <a:endParaRPr sz="1100" dirty="0">
              <a:latin typeface="Calibri"/>
              <a:cs typeface="Calibri"/>
            </a:endParaRPr>
          </a:p>
          <a:p>
            <a:pPr marL="4441825">
              <a:lnSpc>
                <a:spcPct val="100000"/>
              </a:lnSpc>
            </a:pPr>
            <a:r>
              <a:rPr sz="1100" i="1" dirty="0">
                <a:latin typeface="Calibri"/>
                <a:cs typeface="Calibri"/>
              </a:rPr>
              <a:t>б</a:t>
            </a:r>
            <a:r>
              <a:rPr sz="1100" i="1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-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при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надевании</a:t>
            </a:r>
            <a:r>
              <a:rPr sz="1100" spc="-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одежды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"/>
            <a:ext cx="5673089" cy="600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Клиническая</a:t>
            </a:r>
            <a:r>
              <a:rPr spc="15" dirty="0"/>
              <a:t> </a:t>
            </a:r>
            <a:r>
              <a:rPr spc="-15" dirty="0"/>
              <a:t>картина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05662"/>
            <a:ext cx="4360545" cy="3045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5626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острый </a:t>
            </a:r>
            <a:r>
              <a:rPr sz="1800" dirty="0">
                <a:latin typeface="Calibri"/>
                <a:cs typeface="Calibri"/>
              </a:rPr>
              <a:t>момент </a:t>
            </a:r>
            <a:r>
              <a:rPr sz="1800" spc="-10" dirty="0">
                <a:latin typeface="Calibri"/>
                <a:cs typeface="Calibri"/>
              </a:rPr>
              <a:t>подвывиха </a:t>
            </a:r>
            <a:r>
              <a:rPr sz="1800" spc="-5" dirty="0">
                <a:latin typeface="Calibri"/>
                <a:cs typeface="Calibri"/>
              </a:rPr>
              <a:t>ребенок </a:t>
            </a:r>
            <a:r>
              <a:rPr sz="1800" dirty="0">
                <a:latin typeface="Calibri"/>
                <a:cs typeface="Calibri"/>
              </a:rPr>
              <a:t> вскрикивает </a:t>
            </a:r>
            <a:r>
              <a:rPr sz="1800" spc="-10" dirty="0">
                <a:latin typeface="Calibri"/>
                <a:cs typeface="Calibri"/>
              </a:rPr>
              <a:t>от </a:t>
            </a:r>
            <a:r>
              <a:rPr sz="1800" spc="-5" dirty="0">
                <a:latin typeface="Calibri"/>
                <a:cs typeface="Calibri"/>
              </a:rPr>
              <a:t>боли, </a:t>
            </a:r>
            <a:r>
              <a:rPr sz="1800" dirty="0">
                <a:latin typeface="Calibri"/>
                <a:cs typeface="Calibri"/>
              </a:rPr>
              <a:t>после </a:t>
            </a:r>
            <a:r>
              <a:rPr sz="1800" spc="-10" dirty="0">
                <a:latin typeface="Calibri"/>
                <a:cs typeface="Calibri"/>
              </a:rPr>
              <a:t>чего </a:t>
            </a:r>
            <a:r>
              <a:rPr sz="1800" dirty="0">
                <a:latin typeface="Calibri"/>
                <a:cs typeface="Calibri"/>
              </a:rPr>
              <a:t>сразу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перестает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двигать</a:t>
            </a:r>
            <a:r>
              <a:rPr sz="1800" spc="-15" dirty="0">
                <a:latin typeface="Calibri"/>
                <a:cs typeface="Calibri"/>
              </a:rPr>
              <a:t> рукой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держит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ее</a:t>
            </a:r>
            <a:r>
              <a:rPr sz="1800" dirty="0">
                <a:latin typeface="Calibri"/>
                <a:cs typeface="Calibri"/>
              </a:rPr>
              <a:t> в</a:t>
            </a:r>
          </a:p>
          <a:p>
            <a:pPr marL="12700" marR="2286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вынужденном </a:t>
            </a:r>
            <a:r>
              <a:rPr sz="1800" spc="-10" dirty="0">
                <a:latin typeface="Calibri"/>
                <a:cs typeface="Calibri"/>
              </a:rPr>
              <a:t>положении, </a:t>
            </a:r>
            <a:r>
              <a:rPr sz="1800" dirty="0">
                <a:latin typeface="Calibri"/>
                <a:cs typeface="Calibri"/>
              </a:rPr>
              <a:t>вытянув </a:t>
            </a:r>
            <a:r>
              <a:rPr sz="1800" spc="-15" dirty="0">
                <a:latin typeface="Calibri"/>
                <a:cs typeface="Calibri"/>
              </a:rPr>
              <a:t>вдоль </a:t>
            </a:r>
            <a:r>
              <a:rPr sz="1800" spc="-10" dirty="0">
                <a:latin typeface="Calibri"/>
                <a:cs typeface="Calibri"/>
              </a:rPr>
              <a:t> туловища,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слегка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согнув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5" dirty="0">
                <a:latin typeface="Calibri"/>
                <a:cs typeface="Calibri"/>
              </a:rPr>
              <a:t> локтевом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суставе.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Calibri"/>
                <a:cs typeface="Calibri"/>
              </a:rPr>
              <a:t>Изменений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контуров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области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локтевого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сустава </a:t>
            </a: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10" dirty="0">
                <a:latin typeface="Calibri"/>
                <a:cs typeface="Calibri"/>
              </a:rPr>
              <a:t>определяется. </a:t>
            </a:r>
            <a:r>
              <a:rPr sz="1800" dirty="0">
                <a:latin typeface="Calibri"/>
                <a:cs typeface="Calibri"/>
              </a:rPr>
              <a:t>Пальпация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вызывает </a:t>
            </a:r>
            <a:r>
              <a:rPr sz="1800" spc="-5" dirty="0">
                <a:latin typeface="Calibri"/>
                <a:cs typeface="Calibri"/>
              </a:rPr>
              <a:t>небольшую болезненность </a:t>
            </a:r>
            <a:r>
              <a:rPr sz="1800" spc="-15" dirty="0">
                <a:latin typeface="Calibri"/>
                <a:cs typeface="Calibri"/>
              </a:rPr>
              <a:t>только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области </a:t>
            </a:r>
            <a:r>
              <a:rPr sz="1800" spc="-10" dirty="0">
                <a:latin typeface="Calibri"/>
                <a:cs typeface="Calibri"/>
              </a:rPr>
              <a:t>головки </a:t>
            </a:r>
            <a:r>
              <a:rPr sz="1800" spc="-5" dirty="0">
                <a:latin typeface="Calibri"/>
                <a:cs typeface="Calibri"/>
              </a:rPr>
              <a:t>лучевой кости. Активные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движения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5" dirty="0">
                <a:latin typeface="Calibri"/>
                <a:cs typeface="Calibri"/>
              </a:rPr>
              <a:t>локтевом</a:t>
            </a:r>
            <a:r>
              <a:rPr sz="1800" dirty="0">
                <a:latin typeface="Calibri"/>
                <a:cs typeface="Calibri"/>
              </a:rPr>
              <a:t> суставе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отсутствуют.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Пассивное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сгибание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разгибание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руки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39" y="4024985"/>
            <a:ext cx="44367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локтевом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суставе</a:t>
            </a:r>
            <a:r>
              <a:rPr sz="1800" spc="-5" dirty="0">
                <a:latin typeface="Calibri"/>
                <a:cs typeface="Calibri"/>
              </a:rPr>
              <a:t> не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вызывает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беспокойства,</a:t>
            </a:r>
            <a:endParaRPr sz="1800" dirty="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5255" y="1130807"/>
            <a:ext cx="4428743" cy="296570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09220" y="4248403"/>
            <a:ext cx="884364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однако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попытка</a:t>
            </a:r>
            <a:r>
              <a:rPr sz="1800" dirty="0">
                <a:latin typeface="Calibri"/>
                <a:cs typeface="Calibri"/>
              </a:rPr>
              <a:t> супинации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предплечья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резко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болезненна.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Следует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обратить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внимание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факт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отсутствия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активных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движений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плечевом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суставе.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Однако, отвлекая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внимание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ребенка,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можно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установить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полную безболезненность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подвижности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 </a:t>
            </a:r>
            <a:r>
              <a:rPr sz="1800" spc="-15" dirty="0">
                <a:latin typeface="Calibri"/>
                <a:cs typeface="Calibri"/>
              </a:rPr>
              <a:t>этом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суставе.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8934" y="4069181"/>
            <a:ext cx="214376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"/>
                <a:cs typeface="Calibri"/>
              </a:rPr>
              <a:t>Ри</a:t>
            </a:r>
            <a:r>
              <a:rPr sz="1100" spc="-15" dirty="0">
                <a:latin typeface="Calibri"/>
                <a:cs typeface="Calibri"/>
              </a:rPr>
              <a:t>с</a:t>
            </a:r>
            <a:r>
              <a:rPr sz="1100" dirty="0">
                <a:latin typeface="Calibri"/>
                <a:cs typeface="Calibri"/>
              </a:rPr>
              <a:t>. </a:t>
            </a:r>
            <a:r>
              <a:rPr sz="1100" spc="-10" dirty="0">
                <a:latin typeface="Calibri"/>
                <a:cs typeface="Calibri"/>
              </a:rPr>
              <a:t>3</a:t>
            </a:r>
            <a:r>
              <a:rPr sz="1100" dirty="0">
                <a:latin typeface="Calibri"/>
                <a:cs typeface="Calibri"/>
              </a:rPr>
              <a:t>.</a:t>
            </a:r>
            <a:r>
              <a:rPr sz="1100" spc="-5" dirty="0">
                <a:latin typeface="Calibri"/>
                <a:cs typeface="Calibri"/>
              </a:rPr>
              <a:t> р</a:t>
            </a:r>
            <a:r>
              <a:rPr sz="1100" dirty="0">
                <a:latin typeface="Calibri"/>
                <a:cs typeface="Calibri"/>
              </a:rPr>
              <a:t>е</a:t>
            </a:r>
            <a:r>
              <a:rPr sz="1100" spc="5" dirty="0">
                <a:latin typeface="Calibri"/>
                <a:cs typeface="Calibri"/>
              </a:rPr>
              <a:t>н</a:t>
            </a:r>
            <a:r>
              <a:rPr sz="1100" dirty="0">
                <a:latin typeface="Calibri"/>
                <a:cs typeface="Calibri"/>
              </a:rPr>
              <a:t>тге</a:t>
            </a:r>
            <a:r>
              <a:rPr sz="1100" spc="5" dirty="0">
                <a:latin typeface="Calibri"/>
                <a:cs typeface="Calibri"/>
              </a:rPr>
              <a:t>н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spc="-15" dirty="0">
                <a:latin typeface="Calibri"/>
                <a:cs typeface="Calibri"/>
              </a:rPr>
              <a:t>л</a:t>
            </a:r>
            <a:r>
              <a:rPr sz="1100" spc="-10" dirty="0">
                <a:latin typeface="Calibri"/>
                <a:cs typeface="Calibri"/>
              </a:rPr>
              <a:t>о</a:t>
            </a:r>
            <a:r>
              <a:rPr sz="1100" dirty="0">
                <a:latin typeface="Calibri"/>
                <a:cs typeface="Calibri"/>
              </a:rPr>
              <a:t>ги</a:t>
            </a:r>
            <a:r>
              <a:rPr sz="1100" spc="10" dirty="0">
                <a:latin typeface="Calibri"/>
                <a:cs typeface="Calibri"/>
              </a:rPr>
              <a:t>ч</a:t>
            </a:r>
            <a:r>
              <a:rPr sz="1100" dirty="0">
                <a:latin typeface="Calibri"/>
                <a:cs typeface="Calibri"/>
              </a:rPr>
              <a:t>е</a:t>
            </a:r>
            <a:r>
              <a:rPr sz="1100" spc="-15" dirty="0">
                <a:latin typeface="Calibri"/>
                <a:cs typeface="Calibri"/>
              </a:rPr>
              <a:t>с</a:t>
            </a:r>
            <a:r>
              <a:rPr sz="1100" spc="-10" dirty="0">
                <a:latin typeface="Calibri"/>
                <a:cs typeface="Calibri"/>
              </a:rPr>
              <a:t>к</a:t>
            </a:r>
            <a:r>
              <a:rPr sz="1100" dirty="0">
                <a:latin typeface="Calibri"/>
                <a:cs typeface="Calibri"/>
              </a:rPr>
              <a:t>ая</a:t>
            </a:r>
            <a:r>
              <a:rPr sz="1100" spc="-6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к</a:t>
            </a:r>
            <a:r>
              <a:rPr sz="1100" dirty="0">
                <a:latin typeface="Calibri"/>
                <a:cs typeface="Calibri"/>
              </a:rPr>
              <a:t>а</a:t>
            </a:r>
            <a:r>
              <a:rPr sz="1100" spc="-10" dirty="0">
                <a:latin typeface="Calibri"/>
                <a:cs typeface="Calibri"/>
              </a:rPr>
              <a:t>р</a:t>
            </a:r>
            <a:r>
              <a:rPr sz="1100" dirty="0">
                <a:latin typeface="Calibri"/>
                <a:cs typeface="Calibri"/>
              </a:rPr>
              <a:t>ти</a:t>
            </a:r>
            <a:r>
              <a:rPr sz="1100" spc="5" dirty="0">
                <a:latin typeface="Calibri"/>
                <a:cs typeface="Calibri"/>
              </a:rPr>
              <a:t>н</a:t>
            </a:r>
            <a:r>
              <a:rPr sz="1100" dirty="0">
                <a:latin typeface="Calibri"/>
                <a:cs typeface="Calibri"/>
              </a:rPr>
              <a:t>а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1"/>
            <a:ext cx="7442733" cy="600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Дифференциальный</a:t>
            </a:r>
            <a:r>
              <a:rPr spc="10" dirty="0"/>
              <a:t> </a:t>
            </a:r>
            <a:r>
              <a:rPr spc="-5" dirty="0"/>
              <a:t>диагноз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05662"/>
            <a:ext cx="5487670" cy="34429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spc="-15" dirty="0">
                <a:latin typeface="Calibri"/>
                <a:cs typeface="Calibri"/>
              </a:rPr>
              <a:t>Иногда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подвывих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головки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лучевой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кости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может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быть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принят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endParaRPr sz="1600">
              <a:latin typeface="Calibri"/>
              <a:cs typeface="Calibri"/>
            </a:endParaRPr>
          </a:p>
          <a:p>
            <a:pPr marL="12700" marR="22987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другие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повреждения:</a:t>
            </a:r>
            <a:r>
              <a:rPr sz="1600" dirty="0">
                <a:latin typeface="Calibri"/>
                <a:cs typeface="Calibri"/>
              </a:rPr>
              <a:t> ушиб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конечности,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перелом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ключицы,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перелом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плечевой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кости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или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костей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предплечья.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Для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ушиба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характерна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болезненность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места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ушиба,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наличие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кровоподтека.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При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этом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движения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в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локтевом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суставе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будут</a:t>
            </a:r>
            <a:endParaRPr sz="1600">
              <a:latin typeface="Calibri"/>
              <a:cs typeface="Calibri"/>
            </a:endParaRPr>
          </a:p>
          <a:p>
            <a:pPr marL="12700" marR="501650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свободные (особенно </a:t>
            </a:r>
            <a:r>
              <a:rPr sz="1600" dirty="0">
                <a:latin typeface="Calibri"/>
                <a:cs typeface="Calibri"/>
              </a:rPr>
              <a:t>важно </a:t>
            </a:r>
            <a:r>
              <a:rPr sz="1600" spc="-5" dirty="0">
                <a:latin typeface="Calibri"/>
                <a:cs typeface="Calibri"/>
              </a:rPr>
              <a:t>проверить </a:t>
            </a:r>
            <a:r>
              <a:rPr sz="1600" spc="-15" dirty="0">
                <a:latin typeface="Calibri"/>
                <a:cs typeface="Calibri"/>
              </a:rPr>
              <a:t>свободу </a:t>
            </a:r>
            <a:r>
              <a:rPr sz="1600" spc="-5" dirty="0">
                <a:latin typeface="Calibri"/>
                <a:cs typeface="Calibri"/>
              </a:rPr>
              <a:t>ротации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предплечья). Повреждение ключицы </a:t>
            </a:r>
            <a:r>
              <a:rPr sz="1600" spc="5" dirty="0">
                <a:latin typeface="Calibri"/>
                <a:cs typeface="Calibri"/>
              </a:rPr>
              <a:t>не </a:t>
            </a:r>
            <a:r>
              <a:rPr sz="1600" spc="-10" dirty="0">
                <a:latin typeface="Calibri"/>
                <a:cs typeface="Calibri"/>
              </a:rPr>
              <a:t>сопровождается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ограничением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движений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5" dirty="0">
                <a:latin typeface="Calibri"/>
                <a:cs typeface="Calibri"/>
              </a:rPr>
              <a:t> суставах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руки.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Сравнительная</a:t>
            </a:r>
            <a:endParaRPr sz="1600">
              <a:latin typeface="Calibri"/>
              <a:cs typeface="Calibri"/>
            </a:endParaRPr>
          </a:p>
          <a:p>
            <a:pPr marL="12700" marR="6604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пальпация ключиц выявляет наличие перелома: </a:t>
            </a:r>
            <a:r>
              <a:rPr sz="1600" spc="5" dirty="0">
                <a:latin typeface="Calibri"/>
                <a:cs typeface="Calibri"/>
              </a:rPr>
              <a:t>на </a:t>
            </a:r>
            <a:r>
              <a:rPr sz="1600" spc="-10" dirty="0">
                <a:latin typeface="Calibri"/>
                <a:cs typeface="Calibri"/>
              </a:rPr>
              <a:t>здоровой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стороне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болевых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ощущений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нет,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при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ощупывании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травмированной ключицы </a:t>
            </a:r>
            <a:r>
              <a:rPr sz="1600" dirty="0">
                <a:latin typeface="Calibri"/>
                <a:cs typeface="Calibri"/>
              </a:rPr>
              <a:t>ребенок </a:t>
            </a:r>
            <a:r>
              <a:rPr sz="1600" spc="-5" dirty="0">
                <a:latin typeface="Calibri"/>
                <a:cs typeface="Calibri"/>
              </a:rPr>
              <a:t>начинает беспокоиться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(или беспокойство усиливается), </a:t>
            </a:r>
            <a:r>
              <a:rPr sz="1600" dirty="0">
                <a:latin typeface="Calibri"/>
                <a:cs typeface="Calibri"/>
              </a:rPr>
              <a:t>вырываться, </a:t>
            </a:r>
            <a:r>
              <a:rPr sz="1600" spc="-5" dirty="0">
                <a:latin typeface="Calibri"/>
                <a:cs typeface="Calibri"/>
              </a:rPr>
              <a:t>плакать. Первое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предупреждение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о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возможном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переломе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предплечья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или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плеча </a:t>
            </a:r>
            <a:r>
              <a:rPr sz="1600" dirty="0">
                <a:latin typeface="Calibri"/>
                <a:cs typeface="Calibri"/>
              </a:rPr>
              <a:t>врач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получает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из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анамнеза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(факт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травмы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падение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421835"/>
            <a:ext cx="525272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dirty="0">
                <a:latin typeface="Calibri"/>
                <a:cs typeface="Calibri"/>
              </a:rPr>
              <a:t>ушиб). При </a:t>
            </a:r>
            <a:r>
              <a:rPr sz="1600" spc="-5" dirty="0">
                <a:latin typeface="Calibri"/>
                <a:cs typeface="Calibri"/>
              </a:rPr>
              <a:t>пальпации выявляется </a:t>
            </a:r>
            <a:r>
              <a:rPr sz="1600" spc="-10" dirty="0">
                <a:latin typeface="Calibri"/>
                <a:cs typeface="Calibri"/>
              </a:rPr>
              <a:t>резкая </a:t>
            </a:r>
            <a:r>
              <a:rPr sz="1600" spc="-5" dirty="0">
                <a:latin typeface="Calibri"/>
                <a:cs typeface="Calibri"/>
              </a:rPr>
              <a:t>болезненность </a:t>
            </a:r>
            <a:r>
              <a:rPr sz="1600" dirty="0">
                <a:latin typeface="Calibri"/>
                <a:cs typeface="Calibri"/>
              </a:rPr>
              <a:t>в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области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перелома.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Всякое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подозрение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на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перелом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является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показанием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для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рентгенографического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исследования.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8903" y="1060703"/>
            <a:ext cx="3435095" cy="343509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6192392" y="4522114"/>
            <a:ext cx="2447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Рис.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4.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локальные </a:t>
            </a:r>
            <a:r>
              <a:rPr sz="1200" dirty="0">
                <a:latin typeface="Calibri"/>
                <a:cs typeface="Calibri"/>
              </a:rPr>
              <a:t>проявления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ушиба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Диагностика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984325"/>
            <a:ext cx="4091304" cy="3379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91948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Calibri"/>
                <a:cs typeface="Calibri"/>
              </a:rPr>
              <a:t>Сбор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анамнеза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уточнением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неблагоприятных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факторов,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способствующих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подвывиху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головки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лучевой</a:t>
            </a:r>
            <a:r>
              <a:rPr sz="2000" spc="-10" dirty="0">
                <a:latin typeface="Calibri"/>
                <a:cs typeface="Calibri"/>
              </a:rPr>
              <a:t> кости (ребенок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подвергся </a:t>
            </a:r>
            <a:r>
              <a:rPr sz="2000" spc="-10" dirty="0">
                <a:latin typeface="Calibri"/>
                <a:cs typeface="Calibri"/>
              </a:rPr>
              <a:t> резкому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вытяжению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за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кисть),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наличие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характерного </a:t>
            </a:r>
            <a:r>
              <a:rPr sz="2000" spc="-15" dirty="0">
                <a:latin typeface="Calibri"/>
                <a:cs typeface="Calibri"/>
              </a:rPr>
              <a:t>вынужденного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положения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травмированной</a:t>
            </a:r>
            <a:endParaRPr sz="2000">
              <a:latin typeface="Calibri"/>
              <a:cs typeface="Calibri"/>
            </a:endParaRPr>
          </a:p>
          <a:p>
            <a:pPr marL="12700" marR="40259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конечности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(рука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свисает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вдоль 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туловища,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активные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движения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локтевом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суставе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отсутствуют)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позволяют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поставить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правильный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339538"/>
            <a:ext cx="95186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Calibri"/>
                <a:cs typeface="Calibri"/>
              </a:rPr>
              <a:t>диагноз.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5591" y="1060703"/>
            <a:ext cx="4788408" cy="3419855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918072" y="4529429"/>
            <a:ext cx="1650364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Рис.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5.</a:t>
            </a:r>
            <a:r>
              <a:rPr sz="1200" dirty="0">
                <a:latin typeface="Calibri"/>
                <a:cs typeface="Calibri"/>
              </a:rPr>
              <a:t> механизм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травмы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Диагностика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xfrm>
            <a:off x="-76200" y="940408"/>
            <a:ext cx="7633742" cy="26985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В </a:t>
            </a:r>
            <a:r>
              <a:rPr spc="-15" dirty="0"/>
              <a:t>затруднительных</a:t>
            </a:r>
            <a:r>
              <a:rPr spc="30" dirty="0"/>
              <a:t> </a:t>
            </a:r>
            <a:r>
              <a:rPr spc="-5" dirty="0"/>
              <a:t>случаях</a:t>
            </a:r>
            <a:r>
              <a:rPr spc="-15" dirty="0"/>
              <a:t> </a:t>
            </a:r>
            <a:r>
              <a:rPr spc="-5" dirty="0"/>
              <a:t>целесообразно</a:t>
            </a:r>
            <a:r>
              <a:rPr spc="-20" dirty="0"/>
              <a:t> </a:t>
            </a:r>
            <a:r>
              <a:rPr spc="-5" dirty="0"/>
              <a:t>провести </a:t>
            </a:r>
            <a:r>
              <a:rPr dirty="0"/>
              <a:t> </a:t>
            </a:r>
            <a:r>
              <a:rPr spc="-10" dirty="0"/>
              <a:t>сравнительное</a:t>
            </a:r>
            <a:r>
              <a:rPr spc="45" dirty="0"/>
              <a:t> </a:t>
            </a:r>
            <a:r>
              <a:rPr spc="-10" dirty="0"/>
              <a:t>рентгенологическое</a:t>
            </a:r>
            <a:r>
              <a:rPr spc="25" dirty="0"/>
              <a:t> </a:t>
            </a:r>
            <a:r>
              <a:rPr spc="-5" dirty="0"/>
              <a:t>исследование</a:t>
            </a:r>
            <a:r>
              <a:rPr spc="-30" dirty="0"/>
              <a:t> </a:t>
            </a:r>
            <a:r>
              <a:rPr dirty="0"/>
              <a:t>в</a:t>
            </a:r>
            <a:r>
              <a:rPr spc="55" dirty="0"/>
              <a:t> </a:t>
            </a:r>
            <a:r>
              <a:rPr spc="-10" dirty="0"/>
              <a:t>передне- </a:t>
            </a:r>
            <a:r>
              <a:rPr spc="-5" dirty="0"/>
              <a:t> задней</a:t>
            </a:r>
            <a:r>
              <a:rPr spc="5" dirty="0"/>
              <a:t> </a:t>
            </a:r>
            <a:r>
              <a:rPr dirty="0"/>
              <a:t>проекции</a:t>
            </a:r>
            <a:r>
              <a:rPr spc="-15" dirty="0"/>
              <a:t> </a:t>
            </a:r>
            <a:r>
              <a:rPr spc="-5" dirty="0"/>
              <a:t>(при</a:t>
            </a:r>
            <a:r>
              <a:rPr spc="30" dirty="0"/>
              <a:t> </a:t>
            </a:r>
            <a:r>
              <a:rPr dirty="0"/>
              <a:t>типичной</a:t>
            </a:r>
            <a:r>
              <a:rPr spc="-15" dirty="0"/>
              <a:t> </a:t>
            </a:r>
            <a:r>
              <a:rPr spc="-5" dirty="0"/>
              <a:t>укладке):</a:t>
            </a:r>
            <a:r>
              <a:rPr spc="20" dirty="0"/>
              <a:t> </a:t>
            </a:r>
            <a:r>
              <a:rPr spc="-5" dirty="0"/>
              <a:t>расстояние</a:t>
            </a:r>
            <a:r>
              <a:rPr spc="-30" dirty="0"/>
              <a:t> </a:t>
            </a:r>
            <a:r>
              <a:rPr spc="-15" dirty="0"/>
              <a:t>между </a:t>
            </a:r>
            <a:r>
              <a:rPr spc="-10" dirty="0"/>
              <a:t> головкой </a:t>
            </a:r>
            <a:r>
              <a:rPr spc="-5" dirty="0"/>
              <a:t>лучевой кости </a:t>
            </a:r>
            <a:r>
              <a:rPr dirty="0"/>
              <a:t>и </a:t>
            </a:r>
            <a:r>
              <a:rPr spc="-5" dirty="0"/>
              <a:t>головчатым </a:t>
            </a:r>
            <a:r>
              <a:rPr dirty="0"/>
              <a:t>возвышением </a:t>
            </a:r>
            <a:r>
              <a:rPr spc="-5" dirty="0"/>
              <a:t>плечевой </a:t>
            </a:r>
            <a:r>
              <a:rPr spc="-395" dirty="0"/>
              <a:t> </a:t>
            </a:r>
            <a:r>
              <a:rPr spc="-5" dirty="0"/>
              <a:t>кости</a:t>
            </a:r>
            <a:r>
              <a:rPr spc="-25" dirty="0"/>
              <a:t> </a:t>
            </a:r>
            <a:r>
              <a:rPr dirty="0"/>
              <a:t>на </a:t>
            </a:r>
            <a:r>
              <a:rPr spc="-5" dirty="0"/>
              <a:t>стороне</a:t>
            </a:r>
            <a:r>
              <a:rPr spc="10" dirty="0"/>
              <a:t> </a:t>
            </a:r>
            <a:r>
              <a:rPr spc="-10" dirty="0"/>
              <a:t>подвывиха</a:t>
            </a:r>
            <a:r>
              <a:rPr spc="-25" dirty="0"/>
              <a:t> </a:t>
            </a:r>
            <a:r>
              <a:rPr spc="-30" dirty="0"/>
              <a:t>будет</a:t>
            </a:r>
            <a:r>
              <a:rPr spc="15" dirty="0"/>
              <a:t> </a:t>
            </a:r>
            <a:r>
              <a:rPr spc="-5" dirty="0"/>
              <a:t>больше</a:t>
            </a:r>
            <a:r>
              <a:rPr spc="-10" dirty="0"/>
              <a:t> </a:t>
            </a:r>
            <a:r>
              <a:rPr dirty="0"/>
              <a:t>(после</a:t>
            </a:r>
            <a:r>
              <a:rPr spc="-10" dirty="0"/>
              <a:t> </a:t>
            </a:r>
            <a:r>
              <a:rPr spc="-5" dirty="0"/>
              <a:t>вправления </a:t>
            </a:r>
            <a:r>
              <a:rPr dirty="0"/>
              <a:t> </a:t>
            </a:r>
            <a:r>
              <a:rPr spc="-5" dirty="0"/>
              <a:t>соотношение</a:t>
            </a:r>
            <a:r>
              <a:rPr spc="-10" dirty="0"/>
              <a:t> </a:t>
            </a:r>
            <a:r>
              <a:rPr dirty="0"/>
              <a:t>в</a:t>
            </a:r>
            <a:r>
              <a:rPr spc="-5" dirty="0"/>
              <a:t> локтевом</a:t>
            </a:r>
            <a:r>
              <a:rPr spc="5" dirty="0"/>
              <a:t> </a:t>
            </a:r>
            <a:r>
              <a:rPr spc="-5" dirty="0"/>
              <a:t>суставе</a:t>
            </a:r>
            <a:r>
              <a:rPr spc="-10" dirty="0"/>
              <a:t> </a:t>
            </a:r>
            <a:r>
              <a:rPr spc="-5" dirty="0"/>
              <a:t>восстанавливается).</a:t>
            </a:r>
          </a:p>
          <a:p>
            <a:pPr marL="12700">
              <a:lnSpc>
                <a:spcPts val="2100"/>
              </a:lnSpc>
            </a:pPr>
            <a:r>
              <a:rPr spc="-5" dirty="0"/>
              <a:t>При</a:t>
            </a:r>
            <a:r>
              <a:rPr spc="5" dirty="0"/>
              <a:t> </a:t>
            </a:r>
            <a:r>
              <a:rPr spc="-15" dirty="0"/>
              <a:t>этом</a:t>
            </a:r>
            <a:r>
              <a:rPr spc="25" dirty="0"/>
              <a:t> </a:t>
            </a:r>
            <a:r>
              <a:rPr spc="-10" dirty="0"/>
              <a:t>оценка</a:t>
            </a:r>
            <a:r>
              <a:rPr spc="-5" dirty="0"/>
              <a:t> </a:t>
            </a:r>
            <a:r>
              <a:rPr spc="-10" dirty="0"/>
              <a:t>рентгенологической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картины</a:t>
            </a:r>
            <a:r>
              <a:rPr spc="-15" dirty="0"/>
              <a:t> </a:t>
            </a:r>
            <a:r>
              <a:rPr spc="-10" dirty="0"/>
              <a:t>должна</a:t>
            </a:r>
            <a:r>
              <a:rPr spc="-45" dirty="0"/>
              <a:t> </a:t>
            </a:r>
            <a:r>
              <a:rPr dirty="0"/>
              <a:t>основываться</a:t>
            </a:r>
            <a:r>
              <a:rPr spc="-35" dirty="0"/>
              <a:t> </a:t>
            </a:r>
            <a:r>
              <a:rPr dirty="0"/>
              <a:t>на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знаниях</a:t>
            </a:r>
            <a:r>
              <a:rPr spc="-50" dirty="0"/>
              <a:t> </a:t>
            </a:r>
            <a:r>
              <a:rPr spc="-5" dirty="0"/>
              <a:t>нормальной</a:t>
            </a:r>
            <a:r>
              <a:rPr spc="-10" dirty="0"/>
              <a:t> </a:t>
            </a:r>
            <a:r>
              <a:rPr dirty="0"/>
              <a:t>возрастной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рентгеноанатомии</a:t>
            </a:r>
            <a:r>
              <a:rPr dirty="0"/>
              <a:t> </a:t>
            </a:r>
            <a:r>
              <a:rPr spc="-10" dirty="0"/>
              <a:t>локтевого</a:t>
            </a:r>
            <a:r>
              <a:rPr spc="-5" dirty="0"/>
              <a:t> </a:t>
            </a:r>
            <a:r>
              <a:rPr dirty="0"/>
              <a:t>сустава</a:t>
            </a:r>
          </a:p>
          <a:p>
            <a:pPr marL="12700">
              <a:lnSpc>
                <a:spcPct val="100000"/>
              </a:lnSpc>
            </a:pPr>
            <a:r>
              <a:rPr dirty="0"/>
              <a:t>у</a:t>
            </a:r>
            <a:r>
              <a:rPr spc="-15" dirty="0"/>
              <a:t> детей</a:t>
            </a:r>
            <a:r>
              <a:rPr spc="20" dirty="0"/>
              <a:t> </a:t>
            </a:r>
            <a:r>
              <a:rPr dirty="0"/>
              <a:t>(рис.</a:t>
            </a:r>
            <a:r>
              <a:rPr spc="-20" dirty="0"/>
              <a:t> </a:t>
            </a:r>
            <a:r>
              <a:rPr dirty="0"/>
              <a:t>1).</a:t>
            </a:r>
            <a:r>
              <a:rPr spc="-15" dirty="0"/>
              <a:t> </a:t>
            </a:r>
            <a:r>
              <a:rPr spc="-25" dirty="0"/>
              <a:t>Так,</a:t>
            </a:r>
            <a:r>
              <a:rPr spc="-30" dirty="0"/>
              <a:t> </a:t>
            </a:r>
            <a:r>
              <a:rPr spc="-5" dirty="0"/>
              <a:t>ядро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17792" y="996695"/>
            <a:ext cx="2426207" cy="327355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79520" y="2703575"/>
            <a:ext cx="2663952" cy="169163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782314" y="4250232"/>
            <a:ext cx="5358130" cy="7562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755265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latin typeface="Calibri"/>
                <a:cs typeface="Calibri"/>
              </a:rPr>
              <a:t>Рис. 1.</a:t>
            </a:r>
            <a:r>
              <a:rPr sz="800" spc="-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Рентгеновские</a:t>
            </a:r>
            <a:r>
              <a:rPr sz="800" spc="95" dirty="0">
                <a:latin typeface="Calibri"/>
                <a:cs typeface="Calibri"/>
              </a:rPr>
              <a:t> </a:t>
            </a:r>
            <a:r>
              <a:rPr sz="800" spc="-15" dirty="0">
                <a:latin typeface="Calibri"/>
                <a:cs typeface="Calibri"/>
              </a:rPr>
              <a:t>схемы</a:t>
            </a:r>
            <a:r>
              <a:rPr sz="800" spc="3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локтевого</a:t>
            </a:r>
            <a:r>
              <a:rPr sz="800" spc="7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сустава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(норма)</a:t>
            </a:r>
            <a:r>
              <a:rPr sz="800" spc="3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в</a:t>
            </a:r>
            <a:endParaRPr sz="800">
              <a:latin typeface="Calibri"/>
              <a:cs typeface="Calibri"/>
            </a:endParaRPr>
          </a:p>
          <a:p>
            <a:pPr marL="2755265">
              <a:lnSpc>
                <a:spcPts val="844"/>
              </a:lnSpc>
            </a:pPr>
            <a:r>
              <a:rPr sz="800" spc="-15" dirty="0">
                <a:latin typeface="Calibri"/>
                <a:cs typeface="Calibri"/>
              </a:rPr>
              <a:t>передне-задней</a:t>
            </a:r>
            <a:r>
              <a:rPr sz="800" spc="140" dirty="0">
                <a:latin typeface="Calibri"/>
                <a:cs typeface="Calibri"/>
              </a:rPr>
              <a:t> </a:t>
            </a:r>
            <a:r>
              <a:rPr sz="800" spc="-15" dirty="0">
                <a:latin typeface="Calibri"/>
                <a:cs typeface="Calibri"/>
              </a:rPr>
              <a:t>проекции</a:t>
            </a:r>
            <a:r>
              <a:rPr sz="800" spc="9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в</a:t>
            </a:r>
            <a:r>
              <a:rPr sz="800" spc="-10" dirty="0">
                <a:latin typeface="Calibri"/>
                <a:cs typeface="Calibri"/>
              </a:rPr>
              <a:t> возрасте</a:t>
            </a:r>
            <a:r>
              <a:rPr sz="800" spc="5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1 </a:t>
            </a:r>
            <a:r>
              <a:rPr sz="800" spc="-15" dirty="0">
                <a:latin typeface="Calibri"/>
                <a:cs typeface="Calibri"/>
              </a:rPr>
              <a:t>года,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3,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4 и</a:t>
            </a:r>
            <a:r>
              <a:rPr sz="800" spc="-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6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ts val="1110"/>
              </a:lnSpc>
            </a:pPr>
            <a:r>
              <a:rPr sz="1050" spc="5" dirty="0">
                <a:latin typeface="Calibri"/>
                <a:cs typeface="Calibri"/>
              </a:rPr>
              <a:t>Рис.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6.</a:t>
            </a:r>
            <a:r>
              <a:rPr sz="1050" spc="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рентгенологическая</a:t>
            </a:r>
            <a:r>
              <a:rPr sz="1050" spc="-7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картина</a:t>
            </a:r>
            <a:r>
              <a:rPr sz="1050" spc="-25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подвывиха</a:t>
            </a:r>
            <a:r>
              <a:rPr sz="1050" spc="28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лет</a:t>
            </a:r>
            <a:r>
              <a:rPr sz="800" spc="20" dirty="0">
                <a:latin typeface="Calibri"/>
                <a:cs typeface="Calibri"/>
              </a:rPr>
              <a:t> </a:t>
            </a:r>
            <a:r>
              <a:rPr sz="800" i="1" spc="-10" dirty="0">
                <a:latin typeface="Calibri"/>
                <a:cs typeface="Calibri"/>
              </a:rPr>
              <a:t>(схема):</a:t>
            </a:r>
            <a:r>
              <a:rPr sz="800" i="1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1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-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плечевая</a:t>
            </a:r>
            <a:r>
              <a:rPr sz="800" spc="7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кость;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2 -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ядро</a:t>
            </a:r>
            <a:r>
              <a:rPr sz="800" spc="2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окостенения</a:t>
            </a:r>
            <a:r>
              <a:rPr sz="800" spc="7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головк</a:t>
            </a:r>
            <a:endParaRPr sz="800">
              <a:latin typeface="Calibri"/>
              <a:cs typeface="Calibri"/>
            </a:endParaRPr>
          </a:p>
          <a:p>
            <a:pPr marL="2755265">
              <a:lnSpc>
                <a:spcPts val="925"/>
              </a:lnSpc>
            </a:pPr>
            <a:r>
              <a:rPr sz="800" spc="-10" dirty="0">
                <a:latin typeface="Calibri"/>
                <a:cs typeface="Calibri"/>
              </a:rPr>
              <a:t>мыщелка</a:t>
            </a:r>
            <a:r>
              <a:rPr sz="800" spc="60" dirty="0">
                <a:latin typeface="Calibri"/>
                <a:cs typeface="Calibri"/>
              </a:rPr>
              <a:t> </a:t>
            </a:r>
            <a:r>
              <a:rPr sz="800" spc="-15" dirty="0">
                <a:latin typeface="Calibri"/>
                <a:cs typeface="Calibri"/>
              </a:rPr>
              <a:t>плечевой</a:t>
            </a:r>
            <a:r>
              <a:rPr sz="800" spc="6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кости;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3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-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локтевая</a:t>
            </a:r>
            <a:r>
              <a:rPr sz="800" spc="4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кость;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4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-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лучевая</a:t>
            </a:r>
            <a:endParaRPr sz="800">
              <a:latin typeface="Calibri"/>
              <a:cs typeface="Calibri"/>
            </a:endParaRPr>
          </a:p>
          <a:p>
            <a:pPr marL="2755265">
              <a:lnSpc>
                <a:spcPct val="100000"/>
              </a:lnSpc>
            </a:pPr>
            <a:r>
              <a:rPr sz="800" spc="-5" dirty="0">
                <a:latin typeface="Calibri"/>
                <a:cs typeface="Calibri"/>
              </a:rPr>
              <a:t>кость;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5 -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ядро</a:t>
            </a:r>
            <a:r>
              <a:rPr sz="800" spc="2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окостенения</a:t>
            </a:r>
            <a:r>
              <a:rPr sz="800" spc="65" dirty="0">
                <a:latin typeface="Calibri"/>
                <a:cs typeface="Calibri"/>
              </a:rPr>
              <a:t> </a:t>
            </a:r>
            <a:r>
              <a:rPr sz="800" spc="-15" dirty="0">
                <a:latin typeface="Calibri"/>
                <a:cs typeface="Calibri"/>
              </a:rPr>
              <a:t>головки</a:t>
            </a:r>
            <a:r>
              <a:rPr sz="800" spc="6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лучевой</a:t>
            </a:r>
            <a:r>
              <a:rPr sz="800" spc="6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кости;</a:t>
            </a:r>
            <a:r>
              <a:rPr sz="800" spc="3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6</a:t>
            </a:r>
            <a:r>
              <a:rPr sz="800" spc="2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-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ядро</a:t>
            </a:r>
            <a:endParaRPr sz="800">
              <a:latin typeface="Calibri"/>
              <a:cs typeface="Calibri"/>
            </a:endParaRPr>
          </a:p>
          <a:p>
            <a:pPr marL="2755265">
              <a:lnSpc>
                <a:spcPct val="100000"/>
              </a:lnSpc>
            </a:pPr>
            <a:r>
              <a:rPr sz="800" spc="-10" dirty="0">
                <a:latin typeface="Calibri"/>
                <a:cs typeface="Calibri"/>
              </a:rPr>
              <a:t>окостенения</a:t>
            </a:r>
            <a:r>
              <a:rPr sz="800" spc="6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медиального</a:t>
            </a:r>
            <a:r>
              <a:rPr sz="800" spc="7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надмыщелка</a:t>
            </a:r>
            <a:r>
              <a:rPr sz="800" spc="65" dirty="0">
                <a:latin typeface="Calibri"/>
                <a:cs typeface="Calibri"/>
              </a:rPr>
              <a:t> </a:t>
            </a:r>
            <a:r>
              <a:rPr sz="800" spc="-15" dirty="0">
                <a:latin typeface="Calibri"/>
                <a:cs typeface="Calibri"/>
              </a:rPr>
              <a:t>плечевой</a:t>
            </a:r>
            <a:r>
              <a:rPr sz="800" spc="85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кости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" y="3570808"/>
            <a:ext cx="3325495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окостенения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проксимального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эпифиза </a:t>
            </a:r>
            <a:r>
              <a:rPr sz="1800" spc="-5" dirty="0">
                <a:latin typeface="Calibri"/>
                <a:cs typeface="Calibri"/>
              </a:rPr>
              <a:t>лучевой кости начинает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выявляться </a:t>
            </a:r>
            <a:r>
              <a:rPr sz="1800" dirty="0">
                <a:latin typeface="Calibri"/>
                <a:cs typeface="Calibri"/>
              </a:rPr>
              <a:t>на </a:t>
            </a:r>
            <a:r>
              <a:rPr sz="1800" spc="-5" dirty="0">
                <a:latin typeface="Calibri"/>
                <a:cs typeface="Calibri"/>
              </a:rPr>
              <a:t>рентгенограммах </a:t>
            </a:r>
            <a:r>
              <a:rPr sz="1800" dirty="0">
                <a:latin typeface="Calibri"/>
                <a:cs typeface="Calibri"/>
              </a:rPr>
              <a:t>у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детей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возрасте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4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лет.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Диагностика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414" y="1014222"/>
            <a:ext cx="8966835" cy="116713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35"/>
              </a:spcBef>
            </a:pPr>
            <a:r>
              <a:rPr sz="2200" dirty="0">
                <a:latin typeface="Calibri"/>
                <a:cs typeface="Calibri"/>
              </a:rPr>
              <a:t>В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сложных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диагностических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случаях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5" dirty="0">
                <a:latin typeface="Calibri"/>
                <a:cs typeface="Calibri"/>
              </a:rPr>
              <a:t>помощь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визуализации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дислокаций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плечелучевом сочленении </a:t>
            </a:r>
            <a:r>
              <a:rPr sz="2200" spc="-10" dirty="0">
                <a:latin typeface="Calibri"/>
                <a:cs typeface="Calibri"/>
              </a:rPr>
              <a:t>может </a:t>
            </a:r>
            <a:r>
              <a:rPr sz="2200" dirty="0">
                <a:latin typeface="Calibri"/>
                <a:cs typeface="Calibri"/>
              </a:rPr>
              <a:t>оказать </a:t>
            </a:r>
            <a:r>
              <a:rPr sz="2200" spc="5" dirty="0">
                <a:latin typeface="Calibri"/>
                <a:cs typeface="Calibri"/>
              </a:rPr>
              <a:t>УЗИ, так </a:t>
            </a:r>
            <a:r>
              <a:rPr sz="2200" spc="-5" dirty="0">
                <a:latin typeface="Calibri"/>
                <a:cs typeface="Calibri"/>
              </a:rPr>
              <a:t>как </a:t>
            </a:r>
            <a:r>
              <a:rPr sz="2200" dirty="0">
                <a:latin typeface="Calibri"/>
                <a:cs typeface="Calibri"/>
              </a:rPr>
              <a:t>позволяет 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визуализировать хрящевые структуры локтевого </a:t>
            </a:r>
            <a:r>
              <a:rPr sz="2200" spc="5" dirty="0">
                <a:latin typeface="Calibri"/>
                <a:cs typeface="Calibri"/>
              </a:rPr>
              <a:t>сустава </a:t>
            </a:r>
            <a:r>
              <a:rPr sz="2200" dirty="0">
                <a:latin typeface="Calibri"/>
                <a:cs typeface="Calibri"/>
              </a:rPr>
              <a:t>и </a:t>
            </a:r>
            <a:r>
              <a:rPr sz="2200" spc="5" dirty="0">
                <a:latin typeface="Calibri"/>
                <a:cs typeface="Calibri"/>
              </a:rPr>
              <a:t>объективно 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выявлять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нарушение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его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конгруэнтности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(подвывих).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8488" y="2429255"/>
            <a:ext cx="5849112" cy="232867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573271" y="4846726"/>
            <a:ext cx="192023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libri"/>
                <a:cs typeface="Calibri"/>
              </a:rPr>
              <a:t>Рис. 7.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УЗИ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локтевого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сустава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3046" y="253441"/>
            <a:ext cx="206184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Лечение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192149"/>
            <a:ext cx="5998210" cy="3901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52781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Calibri"/>
                <a:cs typeface="Calibri"/>
              </a:rPr>
              <a:t>Вправление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подвывиха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головки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лучевой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кости 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удается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сравнительно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легко,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особенно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первые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сутки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после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травмы,</a:t>
            </a:r>
            <a:r>
              <a:rPr sz="1700" dirty="0">
                <a:latin typeface="Calibri"/>
                <a:cs typeface="Calibri"/>
              </a:rPr>
              <a:t> без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предварительной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spc="-10" dirty="0">
                <a:latin typeface="Calibri"/>
                <a:cs typeface="Calibri"/>
              </a:rPr>
              <a:t>анестезии.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Одноименной</a:t>
            </a:r>
            <a:r>
              <a:rPr sz="1700" spc="5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рукой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хирург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latin typeface="Calibri"/>
                <a:cs typeface="Calibri"/>
              </a:rPr>
              <a:t>захватывает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кисть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ребенка, </a:t>
            </a:r>
            <a:r>
              <a:rPr sz="1700" spc="-10" dirty="0">
                <a:latin typeface="Calibri"/>
                <a:cs typeface="Calibri"/>
              </a:rPr>
              <a:t>фиксируя</a:t>
            </a:r>
            <a:r>
              <a:rPr sz="1700" spc="5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при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этом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latin typeface="Calibri"/>
                <a:cs typeface="Calibri"/>
              </a:rPr>
              <a:t>запястье,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а </a:t>
            </a:r>
            <a:r>
              <a:rPr sz="1700" spc="-10" dirty="0">
                <a:latin typeface="Calibri"/>
                <a:cs typeface="Calibri"/>
              </a:rPr>
              <a:t>другой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рукой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охватывает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локоть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и,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00" spc="-5" dirty="0">
                <a:latin typeface="Calibri"/>
                <a:cs typeface="Calibri"/>
              </a:rPr>
              <a:t>слегка надавливая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большим пальцем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на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головку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latin typeface="Calibri"/>
                <a:cs typeface="Calibri"/>
              </a:rPr>
              <a:t>лучевой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кости,</a:t>
            </a:r>
            <a:r>
              <a:rPr sz="1700" spc="4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производит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одновременно</a:t>
            </a:r>
            <a:r>
              <a:rPr sz="1700" dirty="0">
                <a:latin typeface="Calibri"/>
                <a:cs typeface="Calibri"/>
              </a:rPr>
              <a:t> тягу</a:t>
            </a:r>
            <a:endParaRPr sz="1700">
              <a:latin typeface="Calibri"/>
              <a:cs typeface="Calibri"/>
            </a:endParaRPr>
          </a:p>
          <a:p>
            <a:pPr marL="12700" marR="1424305">
              <a:lnSpc>
                <a:spcPct val="100000"/>
              </a:lnSpc>
            </a:pPr>
            <a:r>
              <a:rPr sz="1700" dirty="0">
                <a:latin typeface="Calibri"/>
                <a:cs typeface="Calibri"/>
              </a:rPr>
              <a:t>по </a:t>
            </a:r>
            <a:r>
              <a:rPr sz="1700" spc="-5" dirty="0">
                <a:latin typeface="Calibri"/>
                <a:cs typeface="Calibri"/>
              </a:rPr>
              <a:t>оси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предплечья,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супинацию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и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сгибание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его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до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прямого</a:t>
            </a:r>
            <a:r>
              <a:rPr sz="1700" spc="-15" dirty="0">
                <a:latin typeface="Calibri"/>
                <a:cs typeface="Calibri"/>
              </a:rPr>
              <a:t> угла.</a:t>
            </a:r>
            <a:r>
              <a:rPr sz="1700" dirty="0">
                <a:latin typeface="Calibri"/>
                <a:cs typeface="Calibri"/>
              </a:rPr>
              <a:t> Все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движения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осуществляют</a:t>
            </a:r>
            <a:r>
              <a:rPr sz="1700" spc="5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мягко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и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без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перерыва.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момент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окончания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сгибания 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обычно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ощущается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щелчок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(вправление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головки 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лучевой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кости).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Больной</a:t>
            </a:r>
            <a:r>
              <a:rPr sz="1700" spc="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успокаивается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и,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как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1945"/>
              </a:lnSpc>
            </a:pPr>
            <a:r>
              <a:rPr sz="1700" spc="-5" dirty="0">
                <a:latin typeface="Calibri"/>
                <a:cs typeface="Calibri"/>
              </a:rPr>
              <a:t>правило,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через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1-2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мин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свободно,</a:t>
            </a:r>
            <a:r>
              <a:rPr sz="1700" spc="1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самостоятельно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производит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latin typeface="Calibri"/>
                <a:cs typeface="Calibri"/>
              </a:rPr>
              <a:t>движения</a:t>
            </a:r>
            <a:r>
              <a:rPr sz="1700" spc="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в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локтевом</a:t>
            </a:r>
            <a:r>
              <a:rPr sz="1700" spc="4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суставе,</a:t>
            </a:r>
            <a:r>
              <a:rPr sz="1700" spc="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не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предъявляя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каких-либо </a:t>
            </a:r>
            <a:r>
              <a:rPr sz="1700" spc="-10" dirty="0">
                <a:latin typeface="Calibri"/>
                <a:cs typeface="Calibri"/>
              </a:rPr>
              <a:t>жалоб.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0" y="1307591"/>
            <a:ext cx="4419599" cy="322173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392036" y="4667808"/>
            <a:ext cx="1990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Рис.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8.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вправление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подвывиха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5</TotalTime>
  <Words>1141</Words>
  <Application>Microsoft Office PowerPoint</Application>
  <PresentationFormat>Произвольный</PresentationFormat>
  <Paragraphs>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MT</vt:lpstr>
      <vt:lpstr>Calibri</vt:lpstr>
      <vt:lpstr>Gill Sans MT</vt:lpstr>
      <vt:lpstr>Trebuchet MS</vt:lpstr>
      <vt:lpstr>Badge</vt:lpstr>
      <vt:lpstr>ФГБОУ ВО КрасГМУ им. проф. В.Ф.Войно-Ясенецкого Минздрава России Кафедра травматологии, ортопедии и нейрохирургии с курсом ПО</vt:lpstr>
      <vt:lpstr>Распространённость</vt:lpstr>
      <vt:lpstr>Механизм травмы</vt:lpstr>
      <vt:lpstr>Клиническая картина</vt:lpstr>
      <vt:lpstr>Дифференциальный диагноз</vt:lpstr>
      <vt:lpstr>Диагностика</vt:lpstr>
      <vt:lpstr>Диагностика</vt:lpstr>
      <vt:lpstr>Диагностика</vt:lpstr>
      <vt:lpstr>Лечение</vt:lpstr>
      <vt:lpstr>Лечение</vt:lpstr>
      <vt:lpstr>Повторные подвывихи</vt:lpstr>
      <vt:lpstr>Литература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КрасГМУ им. проф. В.Ф.Войно-Ясенецкого Минздрава России Кафедра травматологии, ортопедии и нейрохирургии с курсом ПО</dc:title>
  <cp:lastModifiedBy>Учетная запись Майкрософт</cp:lastModifiedBy>
  <cp:revision>2</cp:revision>
  <dcterms:created xsi:type="dcterms:W3CDTF">2023-03-01T17:23:35Z</dcterms:created>
  <dcterms:modified xsi:type="dcterms:W3CDTF">2023-03-02T13:16:04Z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2023-03-01T00:00:00Z</vt:filetime>
  </property>
</Properties>
</file>