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3" r:id="rId1"/>
  </p:sldMasterIdLst>
  <p:sldIdLst>
    <p:sldId id="256" r:id="rId2"/>
    <p:sldId id="257" r:id="rId3"/>
    <p:sldId id="292" r:id="rId4"/>
    <p:sldId id="293" r:id="rId5"/>
    <p:sldId id="294" r:id="rId6"/>
    <p:sldId id="295" r:id="rId7"/>
    <p:sldId id="297" r:id="rId8"/>
    <p:sldId id="298" r:id="rId9"/>
    <p:sldId id="281" r:id="rId10"/>
    <p:sldId id="301" r:id="rId11"/>
    <p:sldId id="302" r:id="rId12"/>
    <p:sldId id="29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04638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10/14/2023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1729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10/14/2023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99591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10/14/2023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62347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10/14/2023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08182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B61BEF0D-F0BB-DE4B-95CE-6DB70DBA9567}" type="datetimeFigureOut">
              <a:rPr lang="en-US" smtClean="0"/>
              <a:pPr/>
              <a:t>10/14/2023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5535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B61BEF0D-F0BB-DE4B-95CE-6DB70DBA9567}" type="datetimeFigureOut">
              <a:rPr lang="en-US" smtClean="0"/>
              <a:pPr/>
              <a:t>10/14/2023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89710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15642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smtClean="0"/>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922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5186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smtClean="0"/>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10/14/2023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8762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026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966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5969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10/14/2023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5170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smtClean="0"/>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10/14/2023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8572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10/14/2023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0980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61BEF0D-F0BB-DE4B-95CE-6DB70DBA9567}" type="datetimeFigureOut">
              <a:rPr lang="en-US" smtClean="0"/>
              <a:pPr/>
              <a:t>10/14/2023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733941"/>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42005" y="1300785"/>
            <a:ext cx="9548359" cy="3715352"/>
          </a:xfrm>
        </p:spPr>
        <p:txBody>
          <a:bodyPr>
            <a:normAutofit/>
          </a:bodyPr>
          <a:lstStyle/>
          <a:p>
            <a:r>
              <a:rPr lang="ru-RU" b="1" dirty="0"/>
              <a:t>предложение как </a:t>
            </a:r>
            <a:r>
              <a:rPr lang="ru-RU" b="1" dirty="0" smtClean="0"/>
              <a:t>основная синтаксическая единица.</a:t>
            </a:r>
            <a:br>
              <a:rPr lang="ru-RU" b="1" dirty="0" smtClean="0"/>
            </a:br>
            <a:r>
              <a:rPr lang="ru-RU" b="1" dirty="0" smtClean="0"/>
              <a:t>Второстепенные члены предложения</a:t>
            </a:r>
            <a:endParaRPr lang="ru-RU" dirty="0"/>
          </a:p>
        </p:txBody>
      </p:sp>
      <p:sp>
        <p:nvSpPr>
          <p:cNvPr id="3" name="Подзаголовок 2"/>
          <p:cNvSpPr>
            <a:spLocks noGrp="1"/>
          </p:cNvSpPr>
          <p:nvPr>
            <p:ph type="subTitle" idx="1"/>
          </p:nvPr>
        </p:nvSpPr>
        <p:spPr>
          <a:xfrm>
            <a:off x="1751011" y="4669971"/>
            <a:ext cx="8689976" cy="1371599"/>
          </a:xfrm>
        </p:spPr>
        <p:txBody>
          <a:bodyPr/>
          <a:lstStyle/>
          <a:p>
            <a:r>
              <a:rPr lang="ru-RU" dirty="0"/>
              <a:t/>
            </a:r>
            <a:br>
              <a:rPr lang="ru-RU" dirty="0"/>
            </a:br>
            <a:r>
              <a:rPr lang="ru-RU" dirty="0" smtClean="0"/>
              <a:t>Практика 20</a:t>
            </a:r>
            <a:endParaRPr lang="ru-RU" dirty="0"/>
          </a:p>
        </p:txBody>
      </p:sp>
    </p:spTree>
    <p:extLst>
      <p:ext uri="{BB962C8B-B14F-4D97-AF65-F5344CB8AC3E}">
        <p14:creationId xmlns:p14="http://schemas.microsoft.com/office/powerpoint/2010/main" val="2343264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Задание </a:t>
            </a:r>
            <a:r>
              <a:rPr lang="ru-RU" dirty="0" smtClean="0"/>
              <a:t>2</a:t>
            </a:r>
            <a:endParaRPr lang="ru-RU" dirty="0"/>
          </a:p>
        </p:txBody>
      </p:sp>
      <p:sp>
        <p:nvSpPr>
          <p:cNvPr id="3" name="Объект 2"/>
          <p:cNvSpPr>
            <a:spLocks noGrp="1"/>
          </p:cNvSpPr>
          <p:nvPr>
            <p:ph sz="quarter" idx="13"/>
          </p:nvPr>
        </p:nvSpPr>
        <p:spPr>
          <a:xfrm>
            <a:off x="0" y="1048696"/>
            <a:ext cx="10876417" cy="5651518"/>
          </a:xfrm>
        </p:spPr>
        <p:txBody>
          <a:bodyPr>
            <a:normAutofit fontScale="92500"/>
          </a:bodyPr>
          <a:lstStyle/>
          <a:p>
            <a:pPr marL="457200" indent="457200" algn="just">
              <a:lnSpc>
                <a:spcPct val="107000"/>
              </a:lnSpc>
            </a:pPr>
            <a:r>
              <a:rPr lang="ru-RU" sz="2800" b="1" cap="none" dirty="0" smtClean="0">
                <a:effectLst/>
                <a:latin typeface="Times New Roman" panose="02020603050405020304" pitchFamily="18" charset="0"/>
                <a:ea typeface="Calibri" panose="020F0502020204030204" pitchFamily="34" charset="0"/>
                <a:cs typeface="Times New Roman" panose="02020603050405020304" pitchFamily="18" charset="0"/>
              </a:rPr>
              <a:t>Разделите односоставные предложения по группам: а) определенно-личные, б) неопределенно-личные, в) обобщенно-личные, г) безличные, д) назывные.</a:t>
            </a:r>
            <a:endParaRPr lang="ru-RU" sz="2800" cap="none"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1. Шум, хохот, беготня, поклоны, галоп, мазурка, вальс… 2. Что посеешь, то и пожнёшь. 3. Стою один среди равнины голой… 4. Без труда не вынешь и рыбку из пруда. 5. Святки. Вечер. Десять часов. 6. Ночь, улица, фонарь, аптека, бессмысленный и тусклый свет. 7. Не спится, няня: здесь так душно! 8. Было душно от жгучего света… 9. Уже совсем стемнело. 10. Петрушке приказано было оставаться дома. 11. Москва. Зимние сумерки. Скоро шесть. Квартира Германа. 12. Дни поздней осени бранят обыкновенно. 13. Начинаем ехать по озёрам. 14. Вот и паром. Надо переправляться на ту сторону.</a:t>
            </a:r>
            <a:endParaRPr lang="ru-RU" sz="2800" cap="none"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RU" dirty="0"/>
          </a:p>
        </p:txBody>
      </p:sp>
    </p:spTree>
    <p:extLst>
      <p:ext uri="{BB962C8B-B14F-4D97-AF65-F5344CB8AC3E}">
        <p14:creationId xmlns:p14="http://schemas.microsoft.com/office/powerpoint/2010/main" val="3958829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635517"/>
          </a:xfrm>
        </p:spPr>
        <p:txBody>
          <a:bodyPr/>
          <a:lstStyle/>
          <a:p>
            <a:r>
              <a:rPr lang="ru-RU" dirty="0" smtClean="0"/>
              <a:t>Задание 3</a:t>
            </a:r>
            <a:endParaRPr lang="ru-RU" dirty="0"/>
          </a:p>
        </p:txBody>
      </p:sp>
      <p:sp>
        <p:nvSpPr>
          <p:cNvPr id="3" name="Объект 2"/>
          <p:cNvSpPr>
            <a:spLocks noGrp="1"/>
          </p:cNvSpPr>
          <p:nvPr>
            <p:ph sz="quarter" idx="13"/>
          </p:nvPr>
        </p:nvSpPr>
        <p:spPr>
          <a:xfrm>
            <a:off x="313509" y="1254034"/>
            <a:ext cx="10964717" cy="5355772"/>
          </a:xfrm>
        </p:spPr>
        <p:txBody>
          <a:bodyPr>
            <a:normAutofit lnSpcReduction="10000"/>
          </a:bodyPr>
          <a:lstStyle/>
          <a:p>
            <a:pPr algn="just"/>
            <a:r>
              <a:rPr lang="ru-RU" sz="2400" b="1" cap="none" dirty="0" smtClean="0"/>
              <a:t>Прочитайте отрывок из книги В.В. Вересаева «Записи для себя». Объясните постановку знаков препинания в конце предложения.</a:t>
            </a:r>
          </a:p>
          <a:p>
            <a:pPr algn="just"/>
            <a:r>
              <a:rPr lang="ru-RU" sz="2400" cap="none" dirty="0" smtClean="0"/>
              <a:t>Как легко</a:t>
            </a:r>
            <a:r>
              <a:rPr lang="ru-RU" sz="3000" cap="none" baseline="30000" dirty="0" smtClean="0"/>
              <a:t>1</a:t>
            </a:r>
            <a:r>
              <a:rPr lang="ru-RU" sz="2400" cap="none" dirty="0" smtClean="0"/>
              <a:t> было так писать!</a:t>
            </a:r>
            <a:r>
              <a:rPr lang="ru-RU" sz="3000" cap="none" baseline="30000" dirty="0" smtClean="0"/>
              <a:t>4</a:t>
            </a:r>
            <a:r>
              <a:rPr lang="ru-RU" sz="2400" cap="none" dirty="0" smtClean="0"/>
              <a:t> </a:t>
            </a:r>
            <a:r>
              <a:rPr lang="ru-RU" sz="2400" cap="none" dirty="0" smtClean="0"/>
              <a:t>Взял </a:t>
            </a:r>
            <a:r>
              <a:rPr lang="ru-RU" sz="2400" cap="none" dirty="0" smtClean="0"/>
              <a:t>записную</a:t>
            </a:r>
            <a:r>
              <a:rPr lang="ru-RU" sz="3000" cap="none" baseline="30000" dirty="0" smtClean="0"/>
              <a:t>2</a:t>
            </a:r>
            <a:r>
              <a:rPr lang="ru-RU" sz="2400" cap="none" dirty="0" smtClean="0"/>
              <a:t> книжку, стань перед витриной и пиши! Описывать наружность человека: лоб у него был белый и открытый, густые брови нависали над чёрными вдумчивыми глазами, нос... Губы... Волосы... И так дальше. Или обстановку комнаты: посреди стоял стол, покрытый розовою скатертью</a:t>
            </a:r>
            <a:r>
              <a:rPr lang="ru-RU" sz="3000" cap="none" baseline="30000" dirty="0" smtClean="0"/>
              <a:t>3</a:t>
            </a:r>
            <a:r>
              <a:rPr lang="ru-RU" sz="2400" cap="none" dirty="0" smtClean="0"/>
              <a:t> с разводами; вокруг стола было расставлено пять-шесть стульев... Комод в углу... В другом углу... И так дальше. А нужно-то совсем не так: закрой глаза</a:t>
            </a:r>
            <a:r>
              <a:rPr lang="ru-RU" sz="3000" cap="none" baseline="30000" dirty="0" smtClean="0"/>
              <a:t>4</a:t>
            </a:r>
            <a:r>
              <a:rPr lang="ru-RU" sz="2400" cap="none" dirty="0" smtClean="0"/>
              <a:t> и вдумайся</a:t>
            </a:r>
            <a:r>
              <a:rPr lang="ru-RU" sz="3000" cap="none" baseline="30000" dirty="0" smtClean="0"/>
              <a:t>3</a:t>
            </a:r>
            <a:r>
              <a:rPr lang="ru-RU" sz="2400" cap="none" dirty="0" smtClean="0"/>
              <a:t>, дай себе отчёт: что тебе больше всего бросилось в глаза в данном лице или обстановке? И этими-то двумя-тремя чертами, — но чертами характерными, яркими, всё и опиши.</a:t>
            </a:r>
          </a:p>
          <a:p>
            <a:pPr algn="just"/>
            <a:r>
              <a:rPr lang="ru-RU" sz="2400" cap="none" dirty="0" smtClean="0"/>
              <a:t>И довольно.</a:t>
            </a:r>
          </a:p>
          <a:p>
            <a:endParaRPr lang="ru-RU" cap="none" dirty="0"/>
          </a:p>
        </p:txBody>
      </p:sp>
    </p:spTree>
    <p:extLst>
      <p:ext uri="{BB962C8B-B14F-4D97-AF65-F5344CB8AC3E}">
        <p14:creationId xmlns:p14="http://schemas.microsoft.com/office/powerpoint/2010/main" val="20192640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71AFFA-BDBD-FDA9-36D1-46145C6F0730}"/>
              </a:ext>
            </a:extLst>
          </p:cNvPr>
          <p:cNvSpPr>
            <a:spLocks noGrp="1"/>
          </p:cNvSpPr>
          <p:nvPr>
            <p:ph type="title"/>
          </p:nvPr>
        </p:nvSpPr>
        <p:spPr>
          <a:xfrm>
            <a:off x="1781491" y="256418"/>
            <a:ext cx="8534400" cy="1507067"/>
          </a:xfrm>
        </p:spPr>
        <p:txBody>
          <a:bodyPr/>
          <a:lstStyle/>
          <a:p>
            <a:r>
              <a:rPr lang="ru-RU" b="1" dirty="0"/>
              <a:t>Домашнее задание</a:t>
            </a:r>
          </a:p>
        </p:txBody>
      </p:sp>
      <p:sp>
        <p:nvSpPr>
          <p:cNvPr id="3" name="Объект 2">
            <a:extLst>
              <a:ext uri="{FF2B5EF4-FFF2-40B4-BE49-F238E27FC236}">
                <a16:creationId xmlns:a16="http://schemas.microsoft.com/office/drawing/2014/main" id="{71E42AF1-80A5-CE7B-F85F-EBDCC8EEE5A4}"/>
              </a:ext>
            </a:extLst>
          </p:cNvPr>
          <p:cNvSpPr>
            <a:spLocks noGrp="1"/>
          </p:cNvSpPr>
          <p:nvPr>
            <p:ph sz="quarter" idx="13"/>
          </p:nvPr>
        </p:nvSpPr>
        <p:spPr>
          <a:xfrm>
            <a:off x="213948" y="1645920"/>
            <a:ext cx="11320555" cy="4898571"/>
          </a:xfrm>
        </p:spPr>
        <p:txBody>
          <a:bodyPr>
            <a:normAutofit/>
          </a:bodyPr>
          <a:lstStyle/>
          <a:p>
            <a:pPr algn="just"/>
            <a:r>
              <a:rPr lang="ru-RU" sz="2400" b="1" cap="none" dirty="0" smtClean="0"/>
              <a:t>Распределите предложения на две группы: а) утвердительные; б) отрицательные. Как выражается отрицание в русском языке?</a:t>
            </a:r>
          </a:p>
          <a:p>
            <a:pPr algn="just"/>
            <a:r>
              <a:rPr lang="ru-RU" sz="2400" cap="none" dirty="0" smtClean="0"/>
              <a:t>1. Никогда он не чувствовал себя таким несчастным и одиноким. (С. Крут.) 2. Озеро нас очаровало своей тишиной, гладью воды и чистейшим отражением. Трудно было не залюбоваться такими картинами! (С. Крут.) 3. Просто ей не шёл ни один головной убор. (С. Крут.) 4. Тем не менее задача моя оказалась не из лёгких. (</a:t>
            </a:r>
            <a:r>
              <a:rPr lang="ru-RU" sz="2400" cap="none" dirty="0" err="1" smtClean="0"/>
              <a:t>Сол</a:t>
            </a:r>
            <a:r>
              <a:rPr lang="ru-RU" sz="2400" cap="none" dirty="0" smtClean="0"/>
              <a:t>.) 5. Всё цвело и блистало здесь. Ничего не стоило нарвать красивый букет. (</a:t>
            </a:r>
            <a:r>
              <a:rPr lang="ru-RU" sz="2400" cap="none" dirty="0" err="1" smtClean="0"/>
              <a:t>Сол</a:t>
            </a:r>
            <a:r>
              <a:rPr lang="ru-RU" sz="2400" cap="none" dirty="0" smtClean="0"/>
              <a:t>.)</a:t>
            </a:r>
          </a:p>
          <a:p>
            <a:endParaRPr lang="ru-RU" dirty="0"/>
          </a:p>
        </p:txBody>
      </p:sp>
    </p:spTree>
    <p:extLst>
      <p:ext uri="{BB962C8B-B14F-4D97-AF65-F5344CB8AC3E}">
        <p14:creationId xmlns:p14="http://schemas.microsoft.com/office/powerpoint/2010/main" val="2983876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b="1" dirty="0"/>
              <a:t>Простое предложение</a:t>
            </a:r>
          </a:p>
        </p:txBody>
      </p:sp>
      <p:sp>
        <p:nvSpPr>
          <p:cNvPr id="3" name="Объект 2"/>
          <p:cNvSpPr>
            <a:spLocks noGrp="1"/>
          </p:cNvSpPr>
          <p:nvPr>
            <p:ph sz="quarter" idx="13"/>
          </p:nvPr>
        </p:nvSpPr>
        <p:spPr>
          <a:xfrm>
            <a:off x="261841" y="1606730"/>
            <a:ext cx="11031801" cy="5093483"/>
          </a:xfrm>
        </p:spPr>
        <p:txBody>
          <a:bodyPr>
            <a:normAutofit/>
          </a:bodyPr>
          <a:lstStyle/>
          <a:p>
            <a:pPr algn="just"/>
            <a:r>
              <a:rPr lang="ru-RU" sz="2400" b="1" cap="none" dirty="0" smtClean="0"/>
              <a:t>Предложение</a:t>
            </a:r>
            <a:r>
              <a:rPr lang="ru-RU" sz="2400" cap="none" dirty="0" smtClean="0"/>
              <a:t> – слово или группа слов, грамматически оформленных и имеющих относительную смысловую и интонационную законченность. </a:t>
            </a:r>
          </a:p>
          <a:p>
            <a:pPr algn="just"/>
            <a:r>
              <a:rPr lang="ru-RU" sz="2400" cap="none" dirty="0" smtClean="0"/>
              <a:t>В отличие от слова, являющегося номинативной (назывной) единицей, предложение является единицей коммуникативной (сообщение). </a:t>
            </a:r>
          </a:p>
          <a:p>
            <a:pPr algn="just"/>
            <a:r>
              <a:rPr lang="ru-RU" sz="2400" cap="none" dirty="0" smtClean="0"/>
              <a:t>Предложения по числу грамматических основ делятся на простые и сложные.</a:t>
            </a:r>
          </a:p>
          <a:p>
            <a:pPr algn="just"/>
            <a:r>
              <a:rPr lang="ru-RU" sz="2400" b="1" cap="none" dirty="0" smtClean="0"/>
              <a:t>Простое предложение</a:t>
            </a:r>
            <a:r>
              <a:rPr lang="ru-RU" sz="2400" cap="none" dirty="0" smtClean="0"/>
              <a:t> – предложение, в котором есть только одна грамматическая основа. </a:t>
            </a:r>
            <a:r>
              <a:rPr lang="ru-RU" sz="2400" i="1" cap="none" dirty="0" smtClean="0"/>
              <a:t>В зале уже поставлен стол, покрытый белой скатертью</a:t>
            </a:r>
            <a:r>
              <a:rPr lang="ru-RU" sz="2400" cap="none" dirty="0" smtClean="0"/>
              <a:t>. Все второстепенные члены группируются вокруг подлежащего и сказуемого.</a:t>
            </a:r>
            <a:endParaRPr lang="ru-RU" sz="2400" cap="none" dirty="0"/>
          </a:p>
        </p:txBody>
      </p:sp>
    </p:spTree>
    <p:extLst>
      <p:ext uri="{BB962C8B-B14F-4D97-AF65-F5344CB8AC3E}">
        <p14:creationId xmlns:p14="http://schemas.microsoft.com/office/powerpoint/2010/main" val="86009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CFAB-3150-F22C-6E7F-87115D3212A4}"/>
              </a:ext>
            </a:extLst>
          </p:cNvPr>
          <p:cNvSpPr>
            <a:spLocks noGrp="1"/>
          </p:cNvSpPr>
          <p:nvPr>
            <p:ph type="title"/>
          </p:nvPr>
        </p:nvSpPr>
        <p:spPr>
          <a:xfrm>
            <a:off x="1899058" y="262996"/>
            <a:ext cx="8534400" cy="1507067"/>
          </a:xfrm>
        </p:spPr>
        <p:txBody>
          <a:bodyPr/>
          <a:lstStyle/>
          <a:p>
            <a:r>
              <a:rPr lang="ru-RU" b="1" dirty="0"/>
              <a:t>Структура предложения</a:t>
            </a:r>
          </a:p>
        </p:txBody>
      </p:sp>
      <p:sp>
        <p:nvSpPr>
          <p:cNvPr id="3" name="Объект 2">
            <a:extLst>
              <a:ext uri="{FF2B5EF4-FFF2-40B4-BE49-F238E27FC236}">
                <a16:creationId xmlns:a16="http://schemas.microsoft.com/office/drawing/2014/main" id="{CAD0D3FE-9D68-8014-9C6E-B26A8B179F7A}"/>
              </a:ext>
            </a:extLst>
          </p:cNvPr>
          <p:cNvSpPr>
            <a:spLocks noGrp="1"/>
          </p:cNvSpPr>
          <p:nvPr>
            <p:ph sz="quarter" idx="13"/>
          </p:nvPr>
        </p:nvSpPr>
        <p:spPr>
          <a:xfrm>
            <a:off x="427538" y="1532941"/>
            <a:ext cx="10882146" cy="5049000"/>
          </a:xfrm>
        </p:spPr>
        <p:txBody>
          <a:bodyPr>
            <a:normAutofit lnSpcReduction="10000"/>
          </a:bodyPr>
          <a:lstStyle/>
          <a:p>
            <a:pPr algn="just"/>
            <a:r>
              <a:rPr lang="ru-RU" sz="2800" b="1" cap="none" dirty="0" smtClean="0"/>
              <a:t>Двусоставные</a:t>
            </a:r>
            <a:r>
              <a:rPr lang="ru-RU" sz="2800" cap="none" dirty="0" smtClean="0"/>
              <a:t> – предложения, в которых есть два главных члена – подлежащее и сказуемое.</a:t>
            </a:r>
          </a:p>
          <a:p>
            <a:pPr algn="just"/>
            <a:r>
              <a:rPr lang="ru-RU" sz="2800" b="1" cap="none" dirty="0" smtClean="0"/>
              <a:t>Подлежащее </a:t>
            </a:r>
            <a:r>
              <a:rPr lang="ru-RU" sz="2800" cap="none" dirty="0" smtClean="0"/>
              <a:t>– главный независимый челн предложения, выражающий основной предмет высказывания, признак которого назван сказуемым.</a:t>
            </a:r>
          </a:p>
          <a:p>
            <a:pPr algn="just"/>
            <a:r>
              <a:rPr lang="ru-RU" sz="2800" b="1" cap="none" dirty="0" smtClean="0"/>
              <a:t>Сказуемое</a:t>
            </a:r>
            <a:r>
              <a:rPr lang="ru-RU" sz="2800" cap="none" dirty="0" smtClean="0"/>
              <a:t> – главный член предложения, сообщающий о действии подлежащего и грамматически зависимый от подлежащего.</a:t>
            </a:r>
          </a:p>
          <a:p>
            <a:pPr algn="just"/>
            <a:r>
              <a:rPr lang="ru-RU" sz="2800" b="1" cap="none" dirty="0" smtClean="0"/>
              <a:t>Односоставные</a:t>
            </a:r>
            <a:r>
              <a:rPr lang="ru-RU" sz="2800" cap="none" dirty="0" smtClean="0"/>
              <a:t> – предложения, в которых есть только один главный член предложения – подлежащее или сказуемое.</a:t>
            </a:r>
          </a:p>
          <a:p>
            <a:pPr algn="l"/>
            <a:endParaRPr lang="ru-RU" dirty="0"/>
          </a:p>
        </p:txBody>
      </p:sp>
    </p:spTree>
    <p:extLst>
      <p:ext uri="{BB962C8B-B14F-4D97-AF65-F5344CB8AC3E}">
        <p14:creationId xmlns:p14="http://schemas.microsoft.com/office/powerpoint/2010/main" val="1702326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1179161" y="217336"/>
            <a:ext cx="9818805" cy="1507067"/>
          </a:xfrm>
        </p:spPr>
        <p:txBody>
          <a:bodyPr/>
          <a:lstStyle/>
          <a:p>
            <a:r>
              <a:rPr lang="ru-RU" b="1" dirty="0"/>
              <a:t>Типы односоставных предложений</a:t>
            </a:r>
          </a:p>
        </p:txBody>
      </p:sp>
      <p:sp>
        <p:nvSpPr>
          <p:cNvPr id="3" name="Объект 2">
            <a:extLst>
              <a:ext uri="{FF2B5EF4-FFF2-40B4-BE49-F238E27FC236}">
                <a16:creationId xmlns:a16="http://schemas.microsoft.com/office/drawing/2014/main" id="{4E83BBDE-A447-7191-C19D-0CC30120D8C7}"/>
              </a:ext>
            </a:extLst>
          </p:cNvPr>
          <p:cNvSpPr>
            <a:spLocks noGrp="1"/>
          </p:cNvSpPr>
          <p:nvPr>
            <p:ph sz="quarter" idx="13"/>
          </p:nvPr>
        </p:nvSpPr>
        <p:spPr>
          <a:xfrm>
            <a:off x="112295" y="1267097"/>
            <a:ext cx="10885671" cy="5527986"/>
          </a:xfrm>
        </p:spPr>
        <p:txBody>
          <a:bodyPr>
            <a:normAutofit fontScale="92500" lnSpcReduction="20000"/>
          </a:bodyPr>
          <a:lstStyle/>
          <a:p>
            <a:pPr marL="457200" indent="457200" algn="just">
              <a:lnSpc>
                <a:spcPct val="107000"/>
              </a:lnSpc>
            </a:pPr>
            <a:r>
              <a:rPr lang="ru-RU" sz="2800" b="1" cap="none" dirty="0" smtClean="0">
                <a:effectLst/>
                <a:latin typeface="Times New Roman" panose="02020603050405020304" pitchFamily="18" charset="0"/>
                <a:ea typeface="Calibri" panose="020F0502020204030204" pitchFamily="34" charset="0"/>
                <a:cs typeface="Times New Roman" panose="02020603050405020304" pitchFamily="18" charset="0"/>
              </a:rPr>
              <a:t>Определенно-личные</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 – главный член может быть выражен глаголом 1-го или 2-го лица ед. или </a:t>
            </a:r>
            <a:r>
              <a:rPr lang="ru-RU" sz="2800" cap="none" dirty="0" err="1" smtClean="0">
                <a:effectLst/>
                <a:latin typeface="Times New Roman" panose="02020603050405020304" pitchFamily="18" charset="0"/>
                <a:ea typeface="Calibri" panose="020F0502020204030204" pitchFamily="34" charset="0"/>
                <a:cs typeface="Times New Roman" panose="02020603050405020304" pitchFamily="18" charset="0"/>
              </a:rPr>
              <a:t>мн.ч</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 настоящего или будущего времени, а также повелительного наклонения. </a:t>
            </a:r>
            <a:r>
              <a:rPr lang="ru-RU" sz="2800" i="1" cap="none" dirty="0" smtClean="0">
                <a:effectLst/>
                <a:latin typeface="Times New Roman" panose="02020603050405020304" pitchFamily="18" charset="0"/>
                <a:ea typeface="Calibri" panose="020F0502020204030204" pitchFamily="34" charset="0"/>
                <a:cs typeface="Times New Roman" panose="02020603050405020304" pitchFamily="18" charset="0"/>
              </a:rPr>
              <a:t>Не забуду твоей торжественной красы.</a:t>
            </a:r>
            <a:endParaRPr lang="ru-RU" sz="2800" cap="none"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800" b="1" cap="none" dirty="0" smtClean="0">
                <a:effectLst/>
                <a:latin typeface="Times New Roman" panose="02020603050405020304" pitchFamily="18" charset="0"/>
                <a:ea typeface="Calibri" panose="020F0502020204030204" pitchFamily="34" charset="0"/>
                <a:cs typeface="Times New Roman" panose="02020603050405020304" pitchFamily="18" charset="0"/>
              </a:rPr>
              <a:t>Неопределенно-личные</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 – главный член может быть выражен глаголом 3-го лица </a:t>
            </a:r>
            <a:r>
              <a:rPr lang="ru-RU" sz="2800" cap="none" dirty="0" err="1" smtClean="0">
                <a:effectLst/>
                <a:latin typeface="Times New Roman" panose="02020603050405020304" pitchFamily="18" charset="0"/>
                <a:ea typeface="Calibri" panose="020F0502020204030204" pitchFamily="34" charset="0"/>
                <a:cs typeface="Times New Roman" panose="02020603050405020304" pitchFamily="18" charset="0"/>
              </a:rPr>
              <a:t>мн.ч</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 настоящего или будущего времени или глаголом прошедшего времени во </a:t>
            </a:r>
            <a:r>
              <a:rPr lang="ru-RU" sz="2800" cap="none" dirty="0" err="1" smtClean="0">
                <a:effectLst/>
                <a:latin typeface="Times New Roman" panose="02020603050405020304" pitchFamily="18" charset="0"/>
                <a:ea typeface="Calibri" panose="020F0502020204030204" pitchFamily="34" charset="0"/>
                <a:cs typeface="Times New Roman" panose="02020603050405020304" pitchFamily="18" charset="0"/>
              </a:rPr>
              <a:t>мн.ч</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 Действующее лицо неизвестно или его нежелательно называть, или внимание нужно сосредоточить на самом действии. </a:t>
            </a:r>
            <a:r>
              <a:rPr lang="ru-RU" sz="2800" i="1" cap="none" dirty="0" smtClean="0">
                <a:effectLst/>
                <a:latin typeface="Times New Roman" panose="02020603050405020304" pitchFamily="18" charset="0"/>
                <a:ea typeface="Calibri" panose="020F0502020204030204" pitchFamily="34" charset="0"/>
                <a:cs typeface="Times New Roman" panose="02020603050405020304" pitchFamily="18" charset="0"/>
              </a:rPr>
              <a:t>Вчера нам сообщили о приезде делегации. В дверь позвонили.</a:t>
            </a:r>
            <a:endParaRPr lang="ru-RU" sz="2800" cap="none"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2800" b="1" cap="none" dirty="0" smtClean="0">
                <a:effectLst/>
                <a:latin typeface="Times New Roman" panose="02020603050405020304" pitchFamily="18" charset="0"/>
                <a:ea typeface="Calibri" panose="020F0502020204030204" pitchFamily="34" charset="0"/>
                <a:cs typeface="Times New Roman" panose="02020603050405020304" pitchFamily="18" charset="0"/>
              </a:rPr>
              <a:t>Обобщенно-личные</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 – главный член выражен глаголом 2-го лица ед. и </a:t>
            </a:r>
            <a:r>
              <a:rPr lang="ru-RU" sz="2800" cap="none" dirty="0" err="1" smtClean="0">
                <a:effectLst/>
                <a:latin typeface="Times New Roman" panose="02020603050405020304" pitchFamily="18" charset="0"/>
                <a:ea typeface="Calibri" panose="020F0502020204030204" pitchFamily="34" charset="0"/>
                <a:cs typeface="Times New Roman" panose="02020603050405020304" pitchFamily="18" charset="0"/>
              </a:rPr>
              <a:t>мн.ч</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 настоящего и будущего времени или глаголом повелительного наклонения. Чаще всего встречается в пословицах и поговорках, описаниях.</a:t>
            </a:r>
            <a:r>
              <a:rPr lang="ru-RU" sz="2800" i="1" cap="none" dirty="0" smtClean="0">
                <a:effectLst/>
                <a:latin typeface="Times New Roman" panose="02020603050405020304" pitchFamily="18" charset="0"/>
                <a:ea typeface="Calibri" panose="020F0502020204030204" pitchFamily="34" charset="0"/>
                <a:cs typeface="Times New Roman" panose="02020603050405020304" pitchFamily="18" charset="0"/>
              </a:rPr>
              <a:t> Решетом воды не наносишь.</a:t>
            </a:r>
            <a:endParaRPr lang="ru-RU" sz="2800" cap="none"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RU" dirty="0"/>
          </a:p>
        </p:txBody>
      </p:sp>
    </p:spTree>
    <p:extLst>
      <p:ext uri="{BB962C8B-B14F-4D97-AF65-F5344CB8AC3E}">
        <p14:creationId xmlns:p14="http://schemas.microsoft.com/office/powerpoint/2010/main" val="3331696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1036908" y="217336"/>
            <a:ext cx="10080041" cy="1507067"/>
          </a:xfrm>
        </p:spPr>
        <p:txBody>
          <a:bodyPr/>
          <a:lstStyle/>
          <a:p>
            <a:r>
              <a:rPr lang="ru-RU" b="1" dirty="0"/>
              <a:t>Типы односоставных предложений</a:t>
            </a:r>
          </a:p>
        </p:txBody>
      </p:sp>
      <p:sp>
        <p:nvSpPr>
          <p:cNvPr id="3" name="Объект 2">
            <a:extLst>
              <a:ext uri="{FF2B5EF4-FFF2-40B4-BE49-F238E27FC236}">
                <a16:creationId xmlns:a16="http://schemas.microsoft.com/office/drawing/2014/main" id="{4E83BBDE-A447-7191-C19D-0CC30120D8C7}"/>
              </a:ext>
            </a:extLst>
          </p:cNvPr>
          <p:cNvSpPr>
            <a:spLocks noGrp="1"/>
          </p:cNvSpPr>
          <p:nvPr>
            <p:ph sz="quarter" idx="13"/>
          </p:nvPr>
        </p:nvSpPr>
        <p:spPr>
          <a:xfrm>
            <a:off x="299200" y="1724403"/>
            <a:ext cx="10313755" cy="4827399"/>
          </a:xfrm>
        </p:spPr>
        <p:txBody>
          <a:bodyPr>
            <a:normAutofit/>
          </a:bodyPr>
          <a:lstStyle/>
          <a:p>
            <a:pPr marL="457200" indent="457200" algn="just">
              <a:lnSpc>
                <a:spcPct val="107000"/>
              </a:lnSpc>
            </a:pPr>
            <a:r>
              <a:rPr lang="ru-RU" sz="2800" b="1" cap="none" dirty="0" smtClean="0">
                <a:effectLst/>
                <a:latin typeface="Times New Roman" panose="02020603050405020304" pitchFamily="18" charset="0"/>
                <a:ea typeface="Calibri" panose="020F0502020204030204" pitchFamily="34" charset="0"/>
                <a:cs typeface="Times New Roman" panose="02020603050405020304" pitchFamily="18" charset="0"/>
              </a:rPr>
              <a:t>Безличные</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 – главный член выражается: безличным глаголом, личным глаголом в безличном употреблении, словами категории состояния, инфинитивом, отрицательным словом </a:t>
            </a:r>
            <a:r>
              <a:rPr lang="ru-RU" sz="2800" b="1" cap="none" dirty="0" smtClean="0">
                <a:effectLst/>
                <a:latin typeface="Times New Roman" panose="02020603050405020304" pitchFamily="18" charset="0"/>
                <a:ea typeface="Calibri" panose="020F0502020204030204" pitchFamily="34" charset="0"/>
                <a:cs typeface="Times New Roman" panose="02020603050405020304" pitchFamily="18" charset="0"/>
              </a:rPr>
              <a:t>нет</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 словами </a:t>
            </a:r>
            <a:r>
              <a:rPr lang="ru-RU" sz="2800" b="1" cap="none" dirty="0" smtClean="0">
                <a:effectLst/>
                <a:latin typeface="Times New Roman" panose="02020603050405020304" pitchFamily="18" charset="0"/>
                <a:ea typeface="Calibri" panose="020F0502020204030204" pitchFamily="34" charset="0"/>
                <a:cs typeface="Times New Roman" panose="02020603050405020304" pitchFamily="18" charset="0"/>
              </a:rPr>
              <a:t>нужно, надо, необходимо</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i="1" cap="none" dirty="0" smtClean="0">
                <a:effectLst/>
                <a:latin typeface="Times New Roman" panose="02020603050405020304" pitchFamily="18" charset="0"/>
                <a:ea typeface="Calibri" panose="020F0502020204030204" pitchFamily="34" charset="0"/>
                <a:cs typeface="Times New Roman" panose="02020603050405020304" pitchFamily="18" charset="0"/>
              </a:rPr>
              <a:t>Смеркается. Ветки качало ветром. В саду тихо. Быть добру. Нет никого прекраснее тебя. Необходимо успеть вовремя.</a:t>
            </a:r>
            <a:endParaRPr lang="ru-RU" sz="2800" cap="none"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2800" b="1" cap="none" dirty="0" smtClean="0">
                <a:effectLst/>
                <a:latin typeface="Times New Roman" panose="02020603050405020304" pitchFamily="18" charset="0"/>
                <a:ea typeface="Calibri" panose="020F0502020204030204" pitchFamily="34" charset="0"/>
                <a:cs typeface="Times New Roman" panose="02020603050405020304" pitchFamily="18" charset="0"/>
              </a:rPr>
              <a:t>Назывные</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 – главный член соотносится с подлежащим и выражен существительным в форме </a:t>
            </a:r>
            <a:r>
              <a:rPr lang="ru-RU" sz="2800" cap="none" dirty="0" err="1" smtClean="0">
                <a:effectLst/>
                <a:latin typeface="Times New Roman" panose="02020603050405020304" pitchFamily="18" charset="0"/>
                <a:ea typeface="Calibri" panose="020F0502020204030204" pitchFamily="34" charset="0"/>
                <a:cs typeface="Times New Roman" panose="02020603050405020304" pitchFamily="18" charset="0"/>
              </a:rPr>
              <a:t>Им.п</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cap="none" dirty="0" err="1" smtClean="0">
                <a:effectLst/>
                <a:latin typeface="Times New Roman" panose="02020603050405020304" pitchFamily="18" charset="0"/>
                <a:ea typeface="Calibri" panose="020F0502020204030204" pitchFamily="34" charset="0"/>
                <a:cs typeface="Times New Roman" panose="02020603050405020304" pitchFamily="18" charset="0"/>
              </a:rPr>
              <a:t>ед.ч</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i="1" cap="none" dirty="0" smtClean="0">
                <a:effectLst/>
                <a:latin typeface="Times New Roman" panose="02020603050405020304" pitchFamily="18" charset="0"/>
                <a:ea typeface="Calibri" panose="020F0502020204030204" pitchFamily="34" charset="0"/>
                <a:cs typeface="Times New Roman" panose="02020603050405020304" pitchFamily="18" charset="0"/>
              </a:rPr>
              <a:t>Тихое и солнечное утро</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ru-RU" sz="2800" cap="none"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lgn="l">
              <a:buNone/>
            </a:pPr>
            <a:endParaRPr lang="ru-RU" sz="2800" b="0" i="0" dirty="0">
              <a:effectLst/>
              <a:latin typeface="pt sans" panose="020B0503020203020204" pitchFamily="34" charset="-52"/>
            </a:endParaRPr>
          </a:p>
          <a:p>
            <a:endParaRPr lang="ru-RU" dirty="0"/>
          </a:p>
        </p:txBody>
      </p:sp>
    </p:spTree>
    <p:extLst>
      <p:ext uri="{BB962C8B-B14F-4D97-AF65-F5344CB8AC3E}">
        <p14:creationId xmlns:p14="http://schemas.microsoft.com/office/powerpoint/2010/main" val="1922712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1507172" y="308776"/>
            <a:ext cx="8534400" cy="1507067"/>
          </a:xfrm>
        </p:spPr>
        <p:txBody>
          <a:bodyPr/>
          <a:lstStyle/>
          <a:p>
            <a:r>
              <a:rPr lang="ru-RU" b="1" dirty="0"/>
              <a:t>Виды сказуемого</a:t>
            </a:r>
          </a:p>
        </p:txBody>
      </p:sp>
      <p:sp>
        <p:nvSpPr>
          <p:cNvPr id="3" name="Объект 2">
            <a:extLst>
              <a:ext uri="{FF2B5EF4-FFF2-40B4-BE49-F238E27FC236}">
                <a16:creationId xmlns:a16="http://schemas.microsoft.com/office/drawing/2014/main" id="{4E83BBDE-A447-7191-C19D-0CC30120D8C7}"/>
              </a:ext>
            </a:extLst>
          </p:cNvPr>
          <p:cNvSpPr>
            <a:spLocks noGrp="1"/>
          </p:cNvSpPr>
          <p:nvPr>
            <p:ph sz="quarter" idx="13"/>
          </p:nvPr>
        </p:nvSpPr>
        <p:spPr>
          <a:xfrm>
            <a:off x="0" y="1315453"/>
            <a:ext cx="11229473" cy="5236349"/>
          </a:xfrm>
        </p:spPr>
        <p:txBody>
          <a:bodyPr>
            <a:normAutofit fontScale="92500" lnSpcReduction="10000"/>
          </a:bodyPr>
          <a:lstStyle/>
          <a:p>
            <a:pPr marL="457200" indent="457200" algn="just">
              <a:lnSpc>
                <a:spcPct val="107000"/>
              </a:lnSpc>
            </a:pPr>
            <a:r>
              <a:rPr lang="ru-RU" sz="2800" b="1" cap="none" dirty="0" smtClean="0">
                <a:effectLst/>
                <a:latin typeface="Times New Roman" panose="02020603050405020304" pitchFamily="18" charset="0"/>
                <a:ea typeface="Calibri" panose="020F0502020204030204" pitchFamily="34" charset="0"/>
                <a:cs typeface="Times New Roman" panose="02020603050405020304" pitchFamily="18" charset="0"/>
              </a:rPr>
              <a:t>Простое глагольное</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 – глагол в личной форме. </a:t>
            </a:r>
            <a:r>
              <a:rPr lang="ru-RU" sz="2800" i="1" cap="none" dirty="0" smtClean="0">
                <a:effectLst/>
                <a:latin typeface="Times New Roman" panose="02020603050405020304" pitchFamily="18" charset="0"/>
                <a:ea typeface="Calibri" panose="020F0502020204030204" pitchFamily="34" charset="0"/>
                <a:cs typeface="Times New Roman" panose="02020603050405020304" pitchFamily="18" charset="0"/>
              </a:rPr>
              <a:t>Наступило утро.</a:t>
            </a:r>
            <a:endParaRPr lang="ru-RU" sz="2800" cap="none"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800" b="1" cap="none" dirty="0" smtClean="0">
                <a:effectLst/>
                <a:latin typeface="Times New Roman" panose="02020603050405020304" pitchFamily="18" charset="0"/>
                <a:ea typeface="Calibri" panose="020F0502020204030204" pitchFamily="34" charset="0"/>
                <a:cs typeface="Times New Roman" panose="02020603050405020304" pitchFamily="18" charset="0"/>
              </a:rPr>
              <a:t>Составное именное</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 – глагол-связка и именная часть: существительное в Им. и </a:t>
            </a:r>
            <a:r>
              <a:rPr lang="ru-RU" sz="2800" cap="none" dirty="0" err="1" smtClean="0">
                <a:effectLst/>
                <a:latin typeface="Times New Roman" panose="02020603050405020304" pitchFamily="18" charset="0"/>
                <a:ea typeface="Calibri" panose="020F0502020204030204" pitchFamily="34" charset="0"/>
                <a:cs typeface="Times New Roman" panose="02020603050405020304" pitchFamily="18" charset="0"/>
              </a:rPr>
              <a:t>Тв.п</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 прилагательное в Им. или </a:t>
            </a:r>
            <a:r>
              <a:rPr lang="ru-RU" sz="2800" cap="none" dirty="0" err="1" smtClean="0">
                <a:effectLst/>
                <a:latin typeface="Times New Roman" panose="02020603050405020304" pitchFamily="18" charset="0"/>
                <a:ea typeface="Calibri" panose="020F0502020204030204" pitchFamily="34" charset="0"/>
                <a:cs typeface="Times New Roman" panose="02020603050405020304" pitchFamily="18" charset="0"/>
              </a:rPr>
              <a:t>Тв.п</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 местоимение, числительное. </a:t>
            </a:r>
            <a:r>
              <a:rPr lang="ru-RU" sz="2800" i="1" cap="none" dirty="0" smtClean="0">
                <a:effectLst/>
                <a:latin typeface="Times New Roman" panose="02020603050405020304" pitchFamily="18" charset="0"/>
                <a:ea typeface="Calibri" panose="020F0502020204030204" pitchFamily="34" charset="0"/>
                <a:cs typeface="Times New Roman" panose="02020603050405020304" pitchFamily="18" charset="0"/>
              </a:rPr>
              <a:t>Погода была солнечная. Здание было в два этажа. Вы ли это, вы ли это, Рудин?</a:t>
            </a:r>
            <a:endParaRPr lang="ru-RU" sz="2800" cap="none"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800" b="1" cap="none" dirty="0" smtClean="0">
                <a:effectLst/>
                <a:latin typeface="Times New Roman" panose="02020603050405020304" pitchFamily="18" charset="0"/>
                <a:ea typeface="Calibri" panose="020F0502020204030204" pitchFamily="34" charset="0"/>
                <a:cs typeface="Times New Roman" panose="02020603050405020304" pitchFamily="18" charset="0"/>
              </a:rPr>
              <a:t>Составное глагольное</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 – глагол, обозначающий начало, продолжение или окончание действия, и глагол долженствования, а также краткие прилагательные или инфинитив. </a:t>
            </a:r>
            <a:r>
              <a:rPr lang="ru-RU" sz="2800" i="1" cap="none" dirty="0" smtClean="0">
                <a:effectLst/>
                <a:latin typeface="Times New Roman" panose="02020603050405020304" pitchFamily="18" charset="0"/>
                <a:ea typeface="Calibri" panose="020F0502020204030204" pitchFamily="34" charset="0"/>
                <a:cs typeface="Times New Roman" panose="02020603050405020304" pitchFamily="18" charset="0"/>
              </a:rPr>
              <a:t>Начал учиться. Хочу спать. Должен трудиться.</a:t>
            </a:r>
            <a:endParaRPr lang="ru-RU" sz="2800" cap="none"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2800" b="1" cap="none" dirty="0" smtClean="0">
                <a:effectLst/>
                <a:latin typeface="Times New Roman" panose="02020603050405020304" pitchFamily="18" charset="0"/>
                <a:ea typeface="Calibri" panose="020F0502020204030204" pitchFamily="34" charset="0"/>
                <a:cs typeface="Times New Roman" panose="02020603050405020304" pitchFamily="18" charset="0"/>
              </a:rPr>
              <a:t>Сложное</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 – состоит из трёх слов. </a:t>
            </a:r>
            <a:r>
              <a:rPr lang="ru-RU" sz="2800" i="1" cap="none" dirty="0" smtClean="0">
                <a:effectLst/>
                <a:latin typeface="Times New Roman" panose="02020603050405020304" pitchFamily="18" charset="0"/>
                <a:ea typeface="Calibri" panose="020F0502020204030204" pitchFamily="34" charset="0"/>
                <a:cs typeface="Times New Roman" panose="02020603050405020304" pitchFamily="18" charset="0"/>
              </a:rPr>
              <a:t>Желаю быть учителем. Должен начать отвечать.</a:t>
            </a:r>
            <a:endParaRPr lang="ru-RU" sz="2800" cap="none"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480457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812549" y="256524"/>
            <a:ext cx="10545262" cy="1507067"/>
          </a:xfrm>
        </p:spPr>
        <p:txBody>
          <a:bodyPr/>
          <a:lstStyle/>
          <a:p>
            <a:r>
              <a:rPr lang="ru-RU" b="1" dirty="0"/>
              <a:t>Грамматический состав предложения</a:t>
            </a:r>
          </a:p>
        </p:txBody>
      </p:sp>
      <p:sp>
        <p:nvSpPr>
          <p:cNvPr id="3" name="Объект 2">
            <a:extLst>
              <a:ext uri="{FF2B5EF4-FFF2-40B4-BE49-F238E27FC236}">
                <a16:creationId xmlns:a16="http://schemas.microsoft.com/office/drawing/2014/main" id="{4E83BBDE-A447-7191-C19D-0CC30120D8C7}"/>
              </a:ext>
            </a:extLst>
          </p:cNvPr>
          <p:cNvSpPr>
            <a:spLocks noGrp="1"/>
          </p:cNvSpPr>
          <p:nvPr>
            <p:ph sz="quarter" idx="13"/>
          </p:nvPr>
        </p:nvSpPr>
        <p:spPr>
          <a:xfrm>
            <a:off x="0" y="1315453"/>
            <a:ext cx="11357811" cy="5542547"/>
          </a:xfrm>
        </p:spPr>
        <p:txBody>
          <a:bodyPr>
            <a:normAutofit lnSpcReduction="10000"/>
          </a:bodyPr>
          <a:lstStyle/>
          <a:p>
            <a:pPr marL="457200" indent="457200" algn="just">
              <a:lnSpc>
                <a:spcPct val="107000"/>
              </a:lnSpc>
            </a:pPr>
            <a:r>
              <a:rPr lang="ru-RU" sz="2800" b="1" cap="none" dirty="0" smtClean="0">
                <a:effectLst/>
                <a:latin typeface="Times New Roman" panose="02020603050405020304" pitchFamily="18" charset="0"/>
                <a:ea typeface="Calibri" panose="020F0502020204030204" pitchFamily="34" charset="0"/>
                <a:cs typeface="Times New Roman" panose="02020603050405020304" pitchFamily="18" charset="0"/>
              </a:rPr>
              <a:t>Нераспространенные</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 – предложения, состоящие только из грамматической основы. </a:t>
            </a:r>
            <a:r>
              <a:rPr lang="ru-RU" sz="2800" i="1" cap="none" dirty="0" smtClean="0">
                <a:effectLst/>
                <a:latin typeface="Times New Roman" panose="02020603050405020304" pitchFamily="18" charset="0"/>
                <a:ea typeface="Calibri" panose="020F0502020204030204" pitchFamily="34" charset="0"/>
                <a:cs typeface="Times New Roman" panose="02020603050405020304" pitchFamily="18" charset="0"/>
              </a:rPr>
              <a:t>Звезды меркнут и гаснут.</a:t>
            </a:r>
            <a:endParaRPr lang="ru-RU" sz="2800" cap="none"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800" b="1" cap="none" dirty="0" smtClean="0">
                <a:effectLst/>
                <a:latin typeface="Times New Roman" panose="02020603050405020304" pitchFamily="18" charset="0"/>
                <a:ea typeface="Calibri" panose="020F0502020204030204" pitchFamily="34" charset="0"/>
                <a:cs typeface="Times New Roman" panose="02020603050405020304" pitchFamily="18" charset="0"/>
              </a:rPr>
              <a:t>Распространенные</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 – предложения, состоящие из главных и второстепенных членов предложения. </a:t>
            </a:r>
            <a:r>
              <a:rPr lang="ru-RU" sz="2800" i="1" cap="none" dirty="0" smtClean="0">
                <a:effectLst/>
                <a:latin typeface="Times New Roman" panose="02020603050405020304" pitchFamily="18" charset="0"/>
                <a:ea typeface="Calibri" panose="020F0502020204030204" pitchFamily="34" charset="0"/>
                <a:cs typeface="Times New Roman" panose="02020603050405020304" pitchFamily="18" charset="0"/>
              </a:rPr>
              <a:t>У широкой степной дороги ночевала отара овец.</a:t>
            </a:r>
            <a:endParaRPr lang="ru-RU" sz="2800" cap="none"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2800" b="1" cap="none" dirty="0" smtClean="0">
                <a:effectLst/>
                <a:latin typeface="Times New Roman" panose="02020603050405020304" pitchFamily="18" charset="0"/>
                <a:ea typeface="Calibri" panose="020F0502020204030204" pitchFamily="34" charset="0"/>
                <a:cs typeface="Times New Roman" panose="02020603050405020304" pitchFamily="18" charset="0"/>
              </a:rPr>
              <a:t>Определение</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 – второстепенный член предложения, обозначающий признак предмета. Бывает согласованным и несогласованным. Согласованное определение выражается прилагательным, причастие, согласуется с подлежащим в роде, числе и падеже. Несогласованное определение может быть существительным в косвенном падеже, инфинитивом, наречием и другими частями речи. </a:t>
            </a:r>
            <a:r>
              <a:rPr lang="ru-RU" sz="2800" i="1" cap="none" dirty="0" smtClean="0">
                <a:effectLst/>
                <a:latin typeface="Times New Roman" panose="02020603050405020304" pitchFamily="18" charset="0"/>
                <a:ea typeface="Calibri" panose="020F0502020204030204" pitchFamily="34" charset="0"/>
                <a:cs typeface="Times New Roman" panose="02020603050405020304" pitchFamily="18" charset="0"/>
              </a:rPr>
              <a:t>Хорёк – это бархатистый грациозный зверёк, с живыми глазками-бусинками.</a:t>
            </a:r>
            <a:endParaRPr lang="ru-RU" sz="2800" cap="none"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cap="none" dirty="0"/>
          </a:p>
        </p:txBody>
      </p:sp>
    </p:spTree>
    <p:extLst>
      <p:ext uri="{BB962C8B-B14F-4D97-AF65-F5344CB8AC3E}">
        <p14:creationId xmlns:p14="http://schemas.microsoft.com/office/powerpoint/2010/main" val="604808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684211" y="217336"/>
            <a:ext cx="10545262" cy="1507067"/>
          </a:xfrm>
        </p:spPr>
        <p:txBody>
          <a:bodyPr/>
          <a:lstStyle/>
          <a:p>
            <a:r>
              <a:rPr lang="ru-RU" b="1" dirty="0"/>
              <a:t>Грамматический состав предложения</a:t>
            </a:r>
          </a:p>
        </p:txBody>
      </p:sp>
      <p:sp>
        <p:nvSpPr>
          <p:cNvPr id="3" name="Объект 2">
            <a:extLst>
              <a:ext uri="{FF2B5EF4-FFF2-40B4-BE49-F238E27FC236}">
                <a16:creationId xmlns:a16="http://schemas.microsoft.com/office/drawing/2014/main" id="{4E83BBDE-A447-7191-C19D-0CC30120D8C7}"/>
              </a:ext>
            </a:extLst>
          </p:cNvPr>
          <p:cNvSpPr>
            <a:spLocks noGrp="1"/>
          </p:cNvSpPr>
          <p:nvPr>
            <p:ph sz="quarter" idx="13"/>
          </p:nvPr>
        </p:nvSpPr>
        <p:spPr>
          <a:xfrm>
            <a:off x="240632" y="1524001"/>
            <a:ext cx="11117179" cy="5590674"/>
          </a:xfrm>
        </p:spPr>
        <p:txBody>
          <a:bodyPr>
            <a:normAutofit/>
          </a:bodyPr>
          <a:lstStyle/>
          <a:p>
            <a:pPr marL="457200" indent="457200" algn="just">
              <a:lnSpc>
                <a:spcPct val="107000"/>
              </a:lnSpc>
            </a:pPr>
            <a:r>
              <a:rPr lang="ru-RU" sz="2800" b="1" cap="none" dirty="0" smtClean="0">
                <a:effectLst/>
                <a:latin typeface="Times New Roman" panose="02020603050405020304" pitchFamily="18" charset="0"/>
                <a:ea typeface="Calibri" panose="020F0502020204030204" pitchFamily="34" charset="0"/>
                <a:cs typeface="Times New Roman" panose="02020603050405020304" pitchFamily="18" charset="0"/>
              </a:rPr>
              <a:t>Дополнение</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 – второстепенный член предложения, указывающий на предмет, на который направлено действие или который является результатом действия. Отвечает на вопросы косвенных падежей. Прямые дополнения выражаются существительными в </a:t>
            </a:r>
            <a:r>
              <a:rPr lang="ru-RU" sz="2800" cap="none" dirty="0" err="1" smtClean="0">
                <a:effectLst/>
                <a:latin typeface="Times New Roman" panose="02020603050405020304" pitchFamily="18" charset="0"/>
                <a:ea typeface="Calibri" panose="020F0502020204030204" pitchFamily="34" charset="0"/>
                <a:cs typeface="Times New Roman" panose="02020603050405020304" pitchFamily="18" charset="0"/>
              </a:rPr>
              <a:t>Вин.п</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 без предлога. Все остальные дополнения являются косвенными. </a:t>
            </a:r>
            <a:r>
              <a:rPr lang="ru-RU" sz="2800" i="1" cap="none" dirty="0" smtClean="0">
                <a:effectLst/>
                <a:latin typeface="Times New Roman" panose="02020603050405020304" pitchFamily="18" charset="0"/>
                <a:ea typeface="Calibri" panose="020F0502020204030204" pitchFamily="34" charset="0"/>
                <a:cs typeface="Times New Roman" panose="02020603050405020304" pitchFamily="18" charset="0"/>
              </a:rPr>
              <a:t>Хранили страницы отметку резкую ногтей.</a:t>
            </a:r>
            <a:endParaRPr lang="ru-RU" sz="2800" cap="none"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800" b="1" cap="none" dirty="0" smtClean="0">
                <a:effectLst/>
                <a:latin typeface="Times New Roman" panose="02020603050405020304" pitchFamily="18" charset="0"/>
                <a:ea typeface="Calibri" panose="020F0502020204030204" pitchFamily="34" charset="0"/>
                <a:cs typeface="Times New Roman" panose="02020603050405020304" pitchFamily="18" charset="0"/>
              </a:rPr>
              <a:t>Обстоятельство</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 – второстепенный член предложения, обозначающий различные условия совершения действия, а также его качество или состояние. Бывают разные виды обстоятельств: места действия, времени, образа действия, цели, причины, условия.</a:t>
            </a:r>
            <a:r>
              <a:rPr lang="ru-RU" sz="2800" i="1" cap="none" dirty="0" smtClean="0">
                <a:effectLst/>
                <a:latin typeface="Times New Roman" panose="02020603050405020304" pitchFamily="18" charset="0"/>
                <a:ea typeface="Calibri" panose="020F0502020204030204" pitchFamily="34" charset="0"/>
                <a:cs typeface="Times New Roman" panose="02020603050405020304" pitchFamily="18" charset="0"/>
              </a:rPr>
              <a:t> Лицо его хорошо освещали очень яркие и умные глаза.</a:t>
            </a:r>
            <a:endParaRPr lang="ru-RU" sz="2800" cap="none"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indent="0" algn="just">
              <a:lnSpc>
                <a:spcPct val="107000"/>
              </a:lnSpc>
              <a:spcAft>
                <a:spcPts val="800"/>
              </a:spcAft>
              <a:buNone/>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925126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Задание </a:t>
            </a:r>
            <a:r>
              <a:rPr lang="ru-RU" dirty="0" smtClean="0"/>
              <a:t>1</a:t>
            </a:r>
            <a:endParaRPr lang="ru-RU" dirty="0"/>
          </a:p>
        </p:txBody>
      </p:sp>
      <p:sp>
        <p:nvSpPr>
          <p:cNvPr id="3" name="Объект 2"/>
          <p:cNvSpPr>
            <a:spLocks noGrp="1"/>
          </p:cNvSpPr>
          <p:nvPr>
            <p:ph sz="quarter" idx="13"/>
          </p:nvPr>
        </p:nvSpPr>
        <p:spPr>
          <a:xfrm>
            <a:off x="0" y="1048696"/>
            <a:ext cx="10876417" cy="5651518"/>
          </a:xfrm>
        </p:spPr>
        <p:txBody>
          <a:bodyPr>
            <a:normAutofit fontScale="92500" lnSpcReduction="10000"/>
          </a:bodyPr>
          <a:lstStyle/>
          <a:p>
            <a:pPr marL="457200" indent="457200" algn="just">
              <a:lnSpc>
                <a:spcPct val="107000"/>
              </a:lnSpc>
            </a:pPr>
            <a:r>
              <a:rPr lang="ru-RU" sz="2800" b="1" cap="none" dirty="0" smtClean="0">
                <a:effectLst/>
                <a:latin typeface="Times New Roman" panose="02020603050405020304" pitchFamily="18" charset="0"/>
                <a:ea typeface="Calibri" panose="020F0502020204030204" pitchFamily="34" charset="0"/>
                <a:cs typeface="Times New Roman" panose="02020603050405020304" pitchFamily="18" charset="0"/>
              </a:rPr>
              <a:t>Определите, какие предложения являются двусоставными, а какие – односоставными.</a:t>
            </a:r>
            <a:endParaRPr lang="ru-RU" sz="2800" cap="none"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1. Сколько раз приходилось ходить в лес просто на прогулку. Идешь тогда с пустыми руками, и душа спокойна. 2. Орехи очень ловко прячутся в шершавой траве. 3. Свет луны, таинственный и длинный, плачут вербы, шепчут тополя. Но никто под окрик журавлиный не разлюбит отчие поля. 4. Все в ней так искренне, так мило. 5. С тех пор прошло множество лет. 6. Скучно без счастья и воли. 7. Проходит минут пять в молчании. </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8. </a:t>
            </a:r>
            <a:r>
              <a:rPr lang="ru-RU" sz="2800" cap="none" dirty="0">
                <a:latin typeface="Times New Roman" panose="02020603050405020304" pitchFamily="18" charset="0"/>
                <a:ea typeface="Calibri" panose="020F0502020204030204" pitchFamily="34" charset="0"/>
                <a:cs typeface="Times New Roman" panose="02020603050405020304" pitchFamily="18" charset="0"/>
              </a:rPr>
              <a:t>И</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х </a:t>
            </a:r>
            <a:r>
              <a:rPr lang="ru-RU" sz="2800" cap="none" dirty="0" smtClean="0">
                <a:effectLst/>
                <a:latin typeface="Times New Roman" panose="02020603050405020304" pitchFamily="18" charset="0"/>
                <a:ea typeface="Calibri" panose="020F0502020204030204" pitchFamily="34" charset="0"/>
                <a:cs typeface="Times New Roman" panose="02020603050405020304" pitchFamily="18" charset="0"/>
              </a:rPr>
              <a:t>жгли навылет, сквозь шинели… 9. Долго спорили – дни, месяца, – но у всех аргументы убоги… 10. Меркнут знаки зодиака над просторами полей. 11. Наши в этот же день взяли город. 12. Без конца еду, а погода не унимается. 13. Темнеет. Ямщик молчит. 14. Всё залило, мосты разнесло.</a:t>
            </a:r>
            <a:endParaRPr lang="ru-RU" sz="2800" cap="none"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RU" dirty="0"/>
          </a:p>
        </p:txBody>
      </p:sp>
    </p:spTree>
    <p:extLst>
      <p:ext uri="{BB962C8B-B14F-4D97-AF65-F5344CB8AC3E}">
        <p14:creationId xmlns:p14="http://schemas.microsoft.com/office/powerpoint/2010/main" val="458510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Капля">
  <a:themeElements>
    <a:clrScheme name="Капля">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Капл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Капля</Template>
  <TotalTime>1412</TotalTime>
  <Words>967</Words>
  <Application>Microsoft Office PowerPoint</Application>
  <PresentationFormat>Широкоэкранный</PresentationFormat>
  <Paragraphs>44</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Calibri</vt:lpstr>
      <vt:lpstr>pt sans</vt:lpstr>
      <vt:lpstr>Times New Roman</vt:lpstr>
      <vt:lpstr>Tw Cen MT</vt:lpstr>
      <vt:lpstr>Капля</vt:lpstr>
      <vt:lpstr>предложение как основная синтаксическая единица. Второстепенные члены предложения</vt:lpstr>
      <vt:lpstr>Простое предложение</vt:lpstr>
      <vt:lpstr>Структура предложения</vt:lpstr>
      <vt:lpstr>Типы односоставных предложений</vt:lpstr>
      <vt:lpstr>Типы односоставных предложений</vt:lpstr>
      <vt:lpstr>Виды сказуемого</vt:lpstr>
      <vt:lpstr>Грамматический состав предложения</vt:lpstr>
      <vt:lpstr>Грамматический состав предложения</vt:lpstr>
      <vt:lpstr>Задание 1</vt:lpstr>
      <vt:lpstr>Задание 2</vt:lpstr>
      <vt:lpstr>Задание 3</vt:lpstr>
      <vt:lpstr>Домашнее задание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русской орфографии. Правописание корней и приставок в русском языке.</dc:title>
  <dc:creator>Белозор Анастасия Сергеевна</dc:creator>
  <cp:lastModifiedBy>Белозор Анастасия Сергеевна</cp:lastModifiedBy>
  <cp:revision>44</cp:revision>
  <dcterms:created xsi:type="dcterms:W3CDTF">2022-11-23T07:38:40Z</dcterms:created>
  <dcterms:modified xsi:type="dcterms:W3CDTF">2023-10-14T06:31:53Z</dcterms:modified>
</cp:coreProperties>
</file>