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7" r:id="rId6"/>
    <p:sldId id="268" r:id="rId7"/>
    <p:sldId id="26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DF32-8734-4BFD-A289-EF2595C5CFD0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A9A1-CDFA-4779-A638-2B90E667BA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4%D0%BE%D1%80%D0%BE%D0%B4%D0%BD%D1%8B%D0%B9_%D0%BF%D0%BE%D0%BA%D0%B0%D0%B7%D0%B0%D1%82%D0%B5%D0%BB%D1%8C" TargetMode="External"/><Relationship Id="rId7" Type="http://schemas.openxmlformats.org/officeDocument/2006/relationships/hyperlink" Target="https://ru.wikipedia.org/wiki/%D0%92%D0%BE%D0%B4%D0%B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A0%D0%B0%D1%81%D1%82%D0%B2%D0%BE%D1%80" TargetMode="External"/><Relationship Id="rId5" Type="http://schemas.openxmlformats.org/officeDocument/2006/relationships/hyperlink" Target="https://ru.wikipedia.org/wiki/%D0%92%D0%BE%D0%B4%D0%BE%D1%80%D0%BE%D0%B4" TargetMode="External"/><Relationship Id="rId4" Type="http://schemas.openxmlformats.org/officeDocument/2006/relationships/hyperlink" Target="https://ru.wikipedia.org/wiki/%D0%90%D0%BA%D1%82%D0%B8%D0%B2%D0%BD%D0%BE%D1%81%D1%82%D1%8C_(%D1%85%D0%B8%D0%BC%D0%B8%D1%8F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413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Практическое занятие №5</a:t>
            </a:r>
            <a:br>
              <a:rPr lang="ru-RU" b="1" dirty="0" smtClean="0"/>
            </a:br>
            <a:r>
              <a:rPr lang="ru-RU" b="1" dirty="0" smtClean="0"/>
              <a:t>Тема: </a:t>
            </a:r>
            <a:r>
              <a:rPr lang="ru-RU" dirty="0" smtClean="0"/>
              <a:t>Методы </a:t>
            </a:r>
            <a:r>
              <a:rPr lang="ru-RU" dirty="0" smtClean="0"/>
              <a:t>оценки химических показателей воды.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ХИМИЧЕСКИЕ ПОКАЗАТЕЛИ КАЧЕСТВА ВОДЫ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Активная </a:t>
            </a:r>
            <a:r>
              <a:rPr lang="ru-RU" dirty="0"/>
              <a:t>реакция воды - степень её кислотности или щёлочности - определяется концентрацией водородных ионов.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Обычно </a:t>
            </a:r>
            <a:r>
              <a:rPr lang="ru-RU" dirty="0"/>
              <a:t>выражается через рН - отрицательный логарифм концентрации ионов водорода.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При </a:t>
            </a:r>
            <a:r>
              <a:rPr lang="ru-RU" dirty="0"/>
              <a:t>рН = 7,0 реакция воды нейтральная, при рН 7,0 среда щелочная.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вод по рН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Группа </a:t>
            </a:r>
            <a:r>
              <a:rPr lang="ru-RU" u="sng" dirty="0"/>
              <a:t>воды	</a:t>
            </a:r>
            <a:r>
              <a:rPr lang="ru-RU" u="sng" dirty="0" smtClean="0"/>
              <a:t>                          рН</a:t>
            </a:r>
            <a:endParaRPr lang="ru-RU" u="sng" dirty="0"/>
          </a:p>
          <a:p>
            <a:pPr marL="0" indent="0">
              <a:buNone/>
            </a:pPr>
            <a:r>
              <a:rPr lang="ru-RU" dirty="0"/>
              <a:t>Сильнокислая	</a:t>
            </a:r>
            <a:r>
              <a:rPr lang="ru-RU" dirty="0" smtClean="0"/>
              <a:t>            Менее </a:t>
            </a:r>
            <a:r>
              <a:rPr lang="ru-RU" dirty="0"/>
              <a:t>3,0</a:t>
            </a:r>
          </a:p>
          <a:p>
            <a:pPr marL="0" indent="0">
              <a:buNone/>
            </a:pPr>
            <a:r>
              <a:rPr lang="ru-RU" dirty="0"/>
              <a:t>Кислая	</a:t>
            </a:r>
            <a:r>
              <a:rPr lang="ru-RU" dirty="0" smtClean="0"/>
              <a:t>                      Более </a:t>
            </a:r>
            <a:r>
              <a:rPr lang="ru-RU" dirty="0"/>
              <a:t>3,0 до 5,0</a:t>
            </a:r>
          </a:p>
          <a:p>
            <a:pPr marL="0" indent="0">
              <a:buNone/>
            </a:pPr>
            <a:r>
              <a:rPr lang="ru-RU" dirty="0"/>
              <a:t>Слабокислая	</a:t>
            </a:r>
            <a:r>
              <a:rPr lang="ru-RU" dirty="0" smtClean="0"/>
              <a:t>           Более </a:t>
            </a:r>
            <a:r>
              <a:rPr lang="ru-RU" dirty="0"/>
              <a:t>5,0 до 6,5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Нейтральная	</a:t>
            </a:r>
            <a:r>
              <a:rPr lang="ru-RU" dirty="0" smtClean="0">
                <a:solidFill>
                  <a:srgbClr val="7030A0"/>
                </a:solidFill>
              </a:rPr>
              <a:t>           Более </a:t>
            </a:r>
            <a:r>
              <a:rPr lang="ru-RU" dirty="0">
                <a:solidFill>
                  <a:srgbClr val="7030A0"/>
                </a:solidFill>
              </a:rPr>
              <a:t>6,5 до 7,5</a:t>
            </a:r>
          </a:p>
          <a:p>
            <a:pPr marL="0" indent="0">
              <a:buNone/>
            </a:pPr>
            <a:r>
              <a:rPr lang="ru-RU" dirty="0"/>
              <a:t>Слабощелочная	</a:t>
            </a:r>
            <a:r>
              <a:rPr lang="ru-RU" dirty="0" smtClean="0"/>
              <a:t>           Более </a:t>
            </a:r>
            <a:r>
              <a:rPr lang="ru-RU" dirty="0"/>
              <a:t>7,5 до 8,5</a:t>
            </a:r>
          </a:p>
          <a:p>
            <a:pPr marL="0" indent="0">
              <a:buNone/>
            </a:pPr>
            <a:r>
              <a:rPr lang="ru-RU" dirty="0"/>
              <a:t>Щелочная	</a:t>
            </a:r>
            <a:r>
              <a:rPr lang="ru-RU" dirty="0" smtClean="0"/>
              <a:t>                      Более </a:t>
            </a:r>
            <a:r>
              <a:rPr lang="ru-RU" dirty="0"/>
              <a:t>8,5 до </a:t>
            </a:r>
            <a:r>
              <a:rPr lang="ru-RU" dirty="0" smtClean="0"/>
              <a:t>9,5</a:t>
            </a:r>
          </a:p>
          <a:p>
            <a:pPr marL="0" indent="0">
              <a:buNone/>
            </a:pPr>
            <a:r>
              <a:rPr lang="ru-RU" dirty="0" smtClean="0"/>
              <a:t>Сильнощелочная</a:t>
            </a:r>
            <a:r>
              <a:rPr lang="ru-RU" dirty="0"/>
              <a:t>	</a:t>
            </a:r>
            <a:r>
              <a:rPr lang="ru-RU" dirty="0" smtClean="0"/>
              <a:t> Более </a:t>
            </a:r>
            <a:r>
              <a:rPr lang="ru-RU" dirty="0"/>
              <a:t>9,5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728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8928992" cy="56494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    В </a:t>
            </a:r>
            <a:r>
              <a:rPr lang="ru-RU" dirty="0" smtClean="0"/>
              <a:t>соответствии </a:t>
            </a:r>
            <a:r>
              <a:rPr lang="ru-RU" dirty="0"/>
              <a:t>с  требованиями к составу и свойствам питьевой воды, величина рН не должна выходить за пределы интервала значений 6,0-9,0. </a:t>
            </a:r>
            <a:endParaRPr lang="ru-RU" dirty="0" smtClean="0"/>
          </a:p>
          <a:p>
            <a:r>
              <a:rPr lang="ru-RU" dirty="0" smtClean="0"/>
              <a:t>Контроль </a:t>
            </a:r>
            <a:r>
              <a:rPr lang="ru-RU" dirty="0"/>
              <a:t>уровня рН особенно важен на всех стадиях водоочистки, так как его "уход"  в ту или иную сторону может не только существенно сказаться на запахе, привкусе и внешнем виде воды, но и повлиять на эффективность водоочистных мероприятий. </a:t>
            </a:r>
          </a:p>
          <a:p>
            <a:r>
              <a:rPr lang="ru-RU" dirty="0"/>
              <a:t>     При низком рН вода обладает высокой коррозионной активностью, а при высоких уровнях (рН&gt;11) вода приобретает характерную мылкость, неприятный запах, вызывает раздражение глаз и кожи.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85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рН воды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87" t="22906" r="26732" b="23000"/>
          <a:stretch/>
        </p:blipFill>
        <p:spPr>
          <a:xfrm>
            <a:off x="323528" y="1556792"/>
            <a:ext cx="83632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2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23312" cy="692696"/>
          </a:xfrm>
        </p:spPr>
        <p:txBody>
          <a:bodyPr>
            <a:noAutofit/>
          </a:bodyPr>
          <a:lstStyle/>
          <a:p>
            <a:r>
              <a:rPr lang="ru-RU" sz="2400" dirty="0"/>
              <a:t>Определение рН среды потенциометрическим методом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759" r="56546" b="23187"/>
          <a:stretch/>
        </p:blipFill>
        <p:spPr>
          <a:xfrm>
            <a:off x="3995936" y="692696"/>
            <a:ext cx="5148064" cy="583264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836712"/>
            <a:ext cx="3995936" cy="5289451"/>
          </a:xfrm>
        </p:spPr>
        <p:txBody>
          <a:bodyPr>
            <a:noAutofit/>
          </a:bodyPr>
          <a:lstStyle/>
          <a:p>
            <a:r>
              <a:rPr lang="ru-RU" sz="2000" b="1" dirty="0"/>
              <a:t>Потенциометрия</a:t>
            </a:r>
            <a:r>
              <a:rPr lang="ru-RU" sz="2000" dirty="0"/>
              <a:t> – это электрохимический метод анализа, основанный на зависимости величины электродного потенциала, а, следовательно, и ЭДС, составленного из соответствующих электродов гальванического элемента, от состава раствора. </a:t>
            </a:r>
            <a:endParaRPr lang="ru-RU" sz="2000" dirty="0" smtClean="0"/>
          </a:p>
          <a:p>
            <a:r>
              <a:rPr lang="ru-RU" sz="2000" dirty="0" smtClean="0"/>
              <a:t>Для </a:t>
            </a:r>
            <a:r>
              <a:rPr lang="ru-RU" sz="2000" dirty="0"/>
              <a:t>определения величины рН среды применяются рН-индикаторные электроды. </a:t>
            </a:r>
            <a:endParaRPr lang="ru-RU" sz="2000" dirty="0" smtClean="0"/>
          </a:p>
          <a:p>
            <a:r>
              <a:rPr lang="ru-RU" sz="2000" dirty="0" smtClean="0"/>
              <a:t>Потенциал </a:t>
            </a:r>
            <a:r>
              <a:rPr lang="ru-RU" sz="2000" dirty="0"/>
              <a:t>стеклянного электрода зависит от концентрации (активности) ионов водорода в растворе.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592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8208912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pH-</a:t>
            </a:r>
            <a:r>
              <a:rPr lang="ru-RU" sz="4000" dirty="0" smtClean="0"/>
              <a:t>метрия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196752"/>
            <a:ext cx="4355976" cy="540059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96752"/>
            <a:ext cx="4680520" cy="4929411"/>
          </a:xfrm>
        </p:spPr>
        <p:txBody>
          <a:bodyPr>
            <a:no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-метр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Водородный показатель"/>
              </a:rPr>
              <a:t>водородного показателя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(показателя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характеризующего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Активность (химия)"/>
              </a:rPr>
              <a:t>активность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водорода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Раствор"/>
              </a:rPr>
              <a:t>растворах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Вода"/>
              </a:rPr>
              <a:t>воде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рибор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непрозрачных и цветных растворов и потому широко используется.</a:t>
            </a:r>
          </a:p>
        </p:txBody>
      </p:sp>
    </p:spTree>
    <p:extLst>
      <p:ext uri="{BB962C8B-B14F-4D97-AF65-F5344CB8AC3E}">
        <p14:creationId xmlns:p14="http://schemas.microsoft.com/office/powerpoint/2010/main" val="98077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титрования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805" t="30936" r="23483" b="21712"/>
          <a:stretch>
            <a:fillRect/>
          </a:stretch>
        </p:blipFill>
        <p:spPr bwMode="auto">
          <a:xfrm>
            <a:off x="357158" y="1628800"/>
            <a:ext cx="8572560" cy="465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122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Практическое занятие №5 Тема: Методы оценки химических показателей воды.</vt:lpstr>
      <vt:lpstr>Презентация PowerPoint</vt:lpstr>
      <vt:lpstr>Классификация вод по рН </vt:lpstr>
      <vt:lpstr>Презентация PowerPoint</vt:lpstr>
      <vt:lpstr>Определение рН воды  </vt:lpstr>
      <vt:lpstr>Определение рН среды потенциометрическим методом</vt:lpstr>
      <vt:lpstr>pH-метрия</vt:lpstr>
      <vt:lpstr>Метод титрования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oorjak</dc:creator>
  <cp:lastModifiedBy>Ооржак Антонина Ламажаповна</cp:lastModifiedBy>
  <cp:revision>16</cp:revision>
  <dcterms:created xsi:type="dcterms:W3CDTF">2021-02-10T03:04:16Z</dcterms:created>
  <dcterms:modified xsi:type="dcterms:W3CDTF">2022-02-01T09:49:13Z</dcterms:modified>
</cp:coreProperties>
</file>